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27559E1-A3E7-4B65-8B1C-A9653BCA5D4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1560" cy="34185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0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C5906-E829-4A47-8CC0-DED320F73D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3767CD-5D20-4AC7-B094-49FB78CAF4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FDB24-F368-486F-8EC8-2DBAECBB13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6E8CAB-22C0-440B-A503-68CF3AB7D2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CB41A3-E7B0-48F8-8247-2388A213F7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8BD503-1111-40B3-8C6E-878B3E662C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EBD62C-3C4D-4E3B-ACD5-2E407F2730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1791C4-A8A3-4AA7-8425-B82FF6F8F4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48A55C-B547-4E36-9163-1E85BCCD47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06D64C-C76E-41F2-B6E4-A21079C673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BB6A30-557D-41B9-AC33-427A8AF353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1269BA-0C89-47D9-A677-E7EADCF36B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8C7C61-97D7-411B-BBF0-9C6DC0986E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549BBD-B179-4675-BB4D-E46FE34875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7A7D06-0A23-4F9F-80A5-0DF5A874F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328555-194F-43A9-8BF7-746C438FAE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44FDA2-8085-4895-A059-1B479341FD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CE8BED-473D-4CCB-A58E-EF5E1AF897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66C669-8704-4B01-9CEC-55FB89D149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559AAE-D7B1-4B95-82B3-38B2260269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70BD0-DDC2-47DE-B07D-59B96CC9C9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AB6DD-2D95-4FAB-9ECB-6FDAC21911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35F6C-7578-4FA7-BD7C-96E23CCF37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B8B166-D882-4540-9022-4477B9100C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5D4F2-5678-49B7-A4B1-216E4D3996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468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292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36BC1D-F74E-47C4-9F66-A48A5B48849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292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8468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292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EC009F-58EA-4FC7-87E6-7BE67A1ABD9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292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3200" cy="145908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90000" cy="68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0960" cy="902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99EEA7-1C08-47E1-B38F-BCBB08D8371A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28F43DC-CDFF-484F-B27F-DB785811ED10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53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2280" cy="5095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Topics: Deep Neural Networks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Deep Networks have revolutionized computer vision, language technology, robotics and control.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have a growing impact in many other areas of science and engineering, and increasingly, on commerce and society.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do not however, follow any currently known compact set of theoretical principles.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Yann Lecun's (Chief AI Scientist at Meta) words they require "an interplay between intuitive insights, theoretical modeling, practical implementations, empirical studies, and scientific analyses."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a fancy way of saying “we don’t understand this stuff nearly well enough, but we have no choice but to muddle through anyway.” </a:t>
            </a:r>
            <a:endParaRPr b="0" lang="en-US" sz="18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course attempts to cover that ground and show you how to muddle through even as we aspire to do more.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-8640" y="759600"/>
            <a:ext cx="9133200" cy="349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292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063E89-028C-495F-9628-38426E64666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0909D81-9E93-4C39-BD09-C5BA04154421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53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2280" cy="292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標題 4"/>
          <p:cNvSpPr/>
          <p:nvPr/>
        </p:nvSpPr>
        <p:spPr>
          <a:xfrm>
            <a:off x="-8640" y="759600"/>
            <a:ext cx="9133200" cy="349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292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BA15E4-C1D0-404B-8ECB-F3336896F5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346680" y="1647720"/>
          <a:ext cx="8339760" cy="3885120"/>
        </p:xfrm>
        <a:graphic>
          <a:graphicData uri="http://schemas.openxmlformats.org/drawingml/2006/table">
            <a:tbl>
              <a:tblPr/>
              <a:tblGrid>
                <a:gridCol w="819000"/>
                <a:gridCol w="4736520"/>
                <a:gridCol w="278460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Description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1. Introduction (1-3)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2. ML Basics: (4-7)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HW1: Written, Code, Solution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3. Error Analysis (8-10)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4. Optimization (11-13)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HW2: Written, Code, Solution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2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5. Backpropagation (14-16)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6. Convolutional Nets (17-19)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1: Neural Network and Backpropagation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0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7. Initialization, Batch Normalization (20-22) 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8. Computer Vision (23-26)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9. Visualization and Style Transfer (27-29)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10. Recurrent Neural Networks (30-32)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2: RNNs and Convolutional  Nets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45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11. Sequence to Sequence (33-35)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12. Transformers (36-38)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3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13. NLP (39-41)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14. Imitation Learning (42-44)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HW 3: Natural Language Processing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3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  <a:ea typeface="Noto Sans CJK SC"/>
                        </a:rPr>
                        <a:t>Midterm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F0A6264-8FB8-4858-A978-0AC8FEE87781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3200" cy="75384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000 Syllabus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98520"/>
            <a:ext cx="8342280" cy="292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Syllabus (1)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標題 3"/>
          <p:cNvSpPr/>
          <p:nvPr/>
        </p:nvSpPr>
        <p:spPr>
          <a:xfrm>
            <a:off x="-8640" y="759600"/>
            <a:ext cx="9133200" cy="349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https://inst.eecs.berkeley.edu/~cs182/sp23/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292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F0743F-4A77-441B-B1B3-8A752BB58BC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385920" y="2079720"/>
          <a:ext cx="7843320" cy="2477880"/>
        </p:xfrm>
        <a:graphic>
          <a:graphicData uri="http://schemas.openxmlformats.org/drawingml/2006/table">
            <a:tbl>
              <a:tblPr/>
              <a:tblGrid>
                <a:gridCol w="770040"/>
                <a:gridCol w="4454280"/>
                <a:gridCol w="261936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Description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2b2b2"/>
                    </a:solidFill>
                  </a:tcPr>
                </a:tc>
              </a:tr>
              <a:tr h="447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15. Reinforcement Learning: Policy Gradient (45-47)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16. Actor-Critic and Q-Learning (48-50)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 4: Deep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17. Generative Models (51-53)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18. Latent Variable Models (54-57)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19. GANs (58-60)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20. Adversarial Examples (61-63)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21. Meta-Learning (64-66)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4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22. The Case for Real-World Reinforcement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90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  <a:ea typeface="Noto Sans CJK SC"/>
                        </a:rPr>
                        <a:t>23. Robotic Learning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HW13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Final Exam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akar"/>
                        </a:rPr>
                        <a:t>Final Project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18FF22A-0247-484A-A9DC-D25C0362224F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3200" cy="14590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E9E1A5-9E7B-48B9-85E2-9308018B6BF9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6B25AC2-3632-46E5-89C7-B6CF3D0BD09B}" type="datetime1">
              <a:rPr lang="en-US"/>
              <a:t>08/07/2023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2023-08-07T16:46:44Z</dcterms:modified>
  <cp:revision>1040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