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2" r:id="rId4"/>
    <p:sldId id="273" r:id="rId5"/>
    <p:sldId id="274" r:id="rId6"/>
    <p:sldId id="275" r:id="rId7"/>
    <p:sldId id="262" r:id="rId8"/>
    <p:sldId id="258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Zoy_j3YsQg&amp;list=PLZbbT5o_s2xrwRnXk_yCPtnqqo4_u2YGL&amp;index=1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Zoy_j3YsQg&amp;list=PLZbbT5o_s2xrwRnXk_yCPtnqqo4_u2YGL&amp;index=1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Zoy_j3YsQg&amp;list=PLZbbT5o_s2xrwRnXk_yCPtnqqo4_u2YGL&amp;index=1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pZoy_j3YsQg&amp;list=PLZbbT5o_s2xrwRnXk_yCPtnqqo4_u2YGL&amp;index=1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pZoy_j3YsQg&amp;list=PLZbbT5o_s2xrwRnXk_yCPtnqqo4_u2YGL&amp;index=1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Zoy_j3YsQg&amp;list=PLZbbT5o_s2xrwRnXk_yCPtnqqo4_u2YGL&amp;index=18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</a:t>
            </a:r>
            <a:r>
              <a:rPr lang="en-US" altLang="zh-TW" sz="4800" b="1" dirty="0" err="1">
                <a:solidFill>
                  <a:srgbClr val="FFFF00"/>
                </a:solidFill>
              </a:rPr>
              <a:t>Keras</a:t>
            </a:r>
            <a:r>
              <a:rPr lang="en-US" altLang="zh-TW" sz="4800" b="1" dirty="0">
                <a:solidFill>
                  <a:srgbClr val="FFFF00"/>
                </a:solidFill>
              </a:rPr>
              <a:t> Label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Label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20987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many questions in </a:t>
            </a:r>
            <a:r>
              <a:rPr lang="en-US" sz="1800" dirty="0" err="1">
                <a:solidFill>
                  <a:schemeClr val="tx1"/>
                </a:solidFill>
              </a:rPr>
              <a:t>Stackoverflow</a:t>
            </a:r>
            <a:r>
              <a:rPr lang="en-US" sz="1800" dirty="0">
                <a:solidFill>
                  <a:schemeClr val="tx1"/>
                </a:solidFill>
              </a:rPr>
              <a:t>, Reddit, and etc. asking the same question about the image label in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r>
              <a:rPr lang="en-US" sz="1800" dirty="0">
                <a:solidFill>
                  <a:schemeClr val="tx1"/>
                </a:solidFill>
              </a:rPr>
              <a:t>, i.e., </a:t>
            </a:r>
            <a:r>
              <a:rPr lang="en-US" sz="1800" b="1" dirty="0">
                <a:solidFill>
                  <a:srgbClr val="C00000"/>
                </a:solidFill>
              </a:rPr>
              <a:t>in Data Augment, we shift and rotate the new image data based on the original image data, how to view these Data Augment Data?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When using a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Keras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ImageDataGenerator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how can we view the IDs or labels that have been assigned by </a:t>
            </a:r>
            <a:r>
              <a:rPr lang="en-US" altLang="en-US" sz="1800" b="1" dirty="0" err="1">
                <a:solidFill>
                  <a:srgbClr val="C00000"/>
                </a:solidFill>
                <a:latin typeface="-apple-system"/>
              </a:rPr>
              <a:t>Keras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 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to the classes of the corresponding images?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https://www.youtube.com/watch?v=pZoy_j3YsQg&amp;list=PLZbbT5o_s2xrwRnXk_yCPtnqqo4_u2YGL&amp;index=22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76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Label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305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Understand the </a:t>
            </a: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Labels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prepare the set of cat and dog data for training a CNN.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https://www.youtube.com/watch?v=pZoy_j3YsQg&amp;list=PLZbbT5o_s2xrwRnXk_yCPtnqqo4_u2YGL&amp;index=22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387E4F0C-EE8B-4BF4-97D8-8D248E5129B4}"/>
              </a:ext>
            </a:extLst>
          </p:cNvPr>
          <p:cNvSpPr txBox="1">
            <a:spLocks/>
          </p:cNvSpPr>
          <p:nvPr/>
        </p:nvSpPr>
        <p:spPr>
          <a:xfrm>
            <a:off x="912201" y="2266371"/>
            <a:ext cx="7319597" cy="188270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train_batches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C18401"/>
                </a:solidFill>
                <a:latin typeface="SFMono-Regular"/>
              </a:rPr>
              <a:t>ImageDataGenerator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().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flow_from_directory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  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train_path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target_size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=(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224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224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classes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=[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'dog'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'cat'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],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batch_size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10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valid_batches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C18401"/>
                </a:solidFill>
                <a:latin typeface="SFMono-Regular"/>
              </a:rPr>
              <a:t>ImageDataGenerator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().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flow_from_directory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  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valid_path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target_size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=(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224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224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classes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=[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'dog'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'cat'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],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batch_size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4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test_batches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C18401"/>
                </a:solidFill>
                <a:latin typeface="SFMono-Regular"/>
              </a:rPr>
              <a:t>ImageDataGenerator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().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flow_from_directory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  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test_path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target_size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=(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224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224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classes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=[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'dog'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'cat'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],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batch_size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10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9760F4BA-5232-4600-A859-FBC6B1522CFC}"/>
              </a:ext>
            </a:extLst>
          </p:cNvPr>
          <p:cNvSpPr txBox="1">
            <a:spLocks/>
          </p:cNvSpPr>
          <p:nvPr/>
        </p:nvSpPr>
        <p:spPr>
          <a:xfrm>
            <a:off x="457200" y="4354603"/>
            <a:ext cx="8352928" cy="166668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We created </a:t>
            </a:r>
            <a:r>
              <a:rPr lang="en-US" altLang="en-US" sz="1800" dirty="0" err="1">
                <a:solidFill>
                  <a:schemeClr val="tx1"/>
                </a:solidFill>
                <a:latin typeface="SFMono-Regular"/>
              </a:rPr>
              <a:t>ImageDataGenerator</a:t>
            </a:r>
            <a:r>
              <a:rPr lang="en-US" altLang="en-US" sz="1800" dirty="0" err="1">
                <a:solidFill>
                  <a:schemeClr val="tx1"/>
                </a:solidFill>
                <a:latin typeface="-apple-system"/>
              </a:rPr>
              <a:t>s</a:t>
            </a: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 for our training, validation, and test sets and called </a:t>
            </a:r>
            <a:r>
              <a:rPr lang="en-US" altLang="en-US" sz="1800" dirty="0" err="1">
                <a:solidFill>
                  <a:schemeClr val="tx1"/>
                </a:solidFill>
                <a:latin typeface="SFMono-Regular"/>
              </a:rPr>
              <a:t>flow_from_directory</a:t>
            </a: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 on each of these.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We pointed to the location on disk where the corresponding data resides.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The </a:t>
            </a:r>
            <a:r>
              <a:rPr lang="en-US" altLang="en-US" sz="1800" b="1" dirty="0" err="1">
                <a:solidFill>
                  <a:srgbClr val="C00000"/>
                </a:solidFill>
                <a:latin typeface="SFMono-Regular"/>
              </a:rPr>
              <a:t>flow_from_directory</a:t>
            </a:r>
            <a:r>
              <a:rPr lang="en-US" altLang="en-US" sz="1800" b="1" dirty="0">
                <a:solidFill>
                  <a:srgbClr val="C00000"/>
                </a:solidFill>
                <a:latin typeface="SFMono-Regular"/>
              </a:rPr>
              <a:t>()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 just creates batches of the image data to be used for training, validating, and testing</a:t>
            </a: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1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Label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305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 plots() to plot.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https://www.youtube.com/watch?v=pZoy_j3YsQg&amp;list=PLZbbT5o_s2xrwRnXk_yCPtnqqo4_u2YGL&amp;index=22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35694D-E8BF-4EFB-B77B-739F065DC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35" y="2266371"/>
            <a:ext cx="6581775" cy="2962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874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Label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9466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 plots(), we can see that since our data is categorical in nature,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r>
              <a:rPr lang="en-US" sz="1800" dirty="0">
                <a:solidFill>
                  <a:schemeClr val="tx1"/>
                </a:solidFill>
              </a:rPr>
              <a:t> has assigned the cat and dog classes these one-hot encoded vectors as its labels.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https://www.youtube.com/watch?v=pZoy_j3YsQg&amp;list=PLZbbT5o_s2xrwRnXk_yCPtnqqo4_u2YGL&amp;index=22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B1AED-86F4-4346-A46B-8589DEBC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482395"/>
            <a:ext cx="6886575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B59C7A7F-8488-4690-95F6-FF60EF232937}"/>
              </a:ext>
            </a:extLst>
          </p:cNvPr>
          <p:cNvSpPr txBox="1">
            <a:spLocks/>
          </p:cNvSpPr>
          <p:nvPr/>
        </p:nvSpPr>
        <p:spPr>
          <a:xfrm>
            <a:off x="457200" y="4257617"/>
            <a:ext cx="8352928" cy="18356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For example, a cat is not referred to as “cat” but instead as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[0,1]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Dog is referred to as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[1,0]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Since we’re only dealing with two classes here, we could have very well chosen to use binary classification, rather than categorical</a:t>
            </a:r>
            <a:r>
              <a:rPr lang="en-US" altLang="en-US" sz="1800">
                <a:solidFill>
                  <a:srgbClr val="333333"/>
                </a:solidFill>
                <a:latin typeface="-apple-system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>
                <a:solidFill>
                  <a:srgbClr val="333333"/>
                </a:solidFill>
                <a:latin typeface="-apple-system"/>
              </a:rPr>
              <a:t>If 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used binary, then rather than the 2D labels that we have here, we would instead have 1D labels consisting of a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0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or a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1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8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Label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34668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need to be able to understand which label belongs to which class without having to plot the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It is this idea that is being brought up and asked about on forums. How do we know which labels belong to which classes?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Luckily, we have a very straight forward way to do this.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There is an attribute called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class_indices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that we can access on an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ImageDataGenerator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which will return the dictionary that contains the mapping from class names to class indices.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Let’s see what this looks like. We can call this on any of the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ImageDatagenerator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that we created, either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test_batches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train_batches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or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valid_batches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Rsunning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the code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test_batches.class_indices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gives us the following output.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https://www.youtube.com/watch?v=pZoy_j3YsQg&amp;list=PLZbbT5o_s2xrwRnXk_yCPtnqqo4_u2YGL&amp;index=22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499347-90EF-4C4E-83D1-39045A91B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916" y="4962388"/>
            <a:ext cx="1895475" cy="40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093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When using a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Keras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ImageDataGenerator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how can we view the IDs or labels that have been assigned by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Keras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to the classes of the corresponding images?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use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Keras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ImageDataGenerator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to create the handle </a:t>
            </a:r>
            <a:r>
              <a:rPr lang="en-US" altLang="en-US" sz="1800" dirty="0" err="1">
                <a:solidFill>
                  <a:schemeClr val="tx1"/>
                </a:solidFill>
                <a:latin typeface="SFMono-Regular"/>
              </a:rPr>
              <a:t>train_bacthes</a:t>
            </a: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SFMono-Regular"/>
              </a:rPr>
              <a:t>valid_bacthes</a:t>
            </a: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SFMono-Regular"/>
              </a:rPr>
              <a:t>test_bactes</a:t>
            </a: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, and etc. in the memory.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Next, we use next(</a:t>
            </a:r>
            <a:r>
              <a:rPr lang="en-US" altLang="zh-TW" sz="1800" dirty="0" err="1">
                <a:solidFill>
                  <a:schemeClr val="tx1"/>
                </a:solidFill>
              </a:rPr>
              <a:t>train_batches</a:t>
            </a:r>
            <a:r>
              <a:rPr lang="en-US" altLang="zh-TW" sz="1800" dirty="0">
                <a:solidFill>
                  <a:schemeClr val="tx1"/>
                </a:solidFill>
              </a:rPr>
              <a:t>) to retrieve the data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https://www.youtube.com/watch?v=pZoy_j3YsQg&amp;list=PLZbbT5o_s2xrwRnXk_yCPtnqqo4_u2YGL&amp;index=22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829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SFMono-Regular</vt:lpstr>
      <vt:lpstr>Wingdings</vt:lpstr>
      <vt:lpstr>Office 佈景主題</vt:lpstr>
      <vt:lpstr>22 Keras Label</vt:lpstr>
      <vt:lpstr>22 Keras Label</vt:lpstr>
      <vt:lpstr>22 Keras Label</vt:lpstr>
      <vt:lpstr>22 Keras Label</vt:lpstr>
      <vt:lpstr>22 Keras Label</vt:lpstr>
      <vt:lpstr>22 Keras Label</vt:lpstr>
      <vt:lpstr>22.1 Quiz</vt:lpstr>
      <vt:lpstr>22.1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920</cp:revision>
  <dcterms:created xsi:type="dcterms:W3CDTF">2018-09-28T16:40:41Z</dcterms:created>
  <dcterms:modified xsi:type="dcterms:W3CDTF">2020-06-15T20:07:51Z</dcterms:modified>
</cp:coreProperties>
</file>