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2" r:id="rId3"/>
    <p:sldId id="273" r:id="rId4"/>
    <p:sldId id="262" r:id="rId5"/>
    <p:sldId id="258" r:id="rId6"/>
    <p:sldId id="259"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8" d="100"/>
          <a:sy n="88" d="100"/>
        </p:scale>
        <p:origin x="31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2020/6/15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gF5S2hpoRnQ&amp;list=PLZbbT5o_s2xrwRnXk_yCPtnqqo4_u2YGL&amp;index=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gF5S2hpoRnQ&amp;list=PLZbbT5o_s2xrwRnXk_yCPtnqqo4_u2YGL&amp;index=35"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gF5S2hpoRnQ&amp;list=PLZbbT5o_s2xrwRnXk_yCPtnqqo4_u2YGL&amp;index=35"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35 </a:t>
            </a:r>
            <a:r>
              <a:rPr lang="en-US" altLang="zh-TW" sz="4800" b="1" dirty="0" err="1">
                <a:solidFill>
                  <a:srgbClr val="FFFF00"/>
                </a:solidFill>
              </a:rPr>
              <a:t>Keras</a:t>
            </a:r>
            <a:r>
              <a:rPr lang="en-US" altLang="zh-TW" sz="4800" b="1" dirty="0">
                <a:solidFill>
                  <a:srgbClr val="FFFF00"/>
                </a:solidFill>
              </a:rPr>
              <a:t> Flask (Part 09): Privacy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8" name="Picture 7">
            <a:extLst>
              <a:ext uri="{FF2B5EF4-FFF2-40B4-BE49-F238E27FC236}">
                <a16:creationId xmlns:a16="http://schemas.microsoft.com/office/drawing/2014/main" id="{00F1803B-3B44-4C3A-AAC1-4B600B875A61}"/>
              </a:ext>
            </a:extLst>
          </p:cNvPr>
          <p:cNvPicPr>
            <a:picLocks noChangeAspect="1"/>
          </p:cNvPicPr>
          <p:nvPr/>
        </p:nvPicPr>
        <p:blipFill>
          <a:blip r:embed="rId2"/>
          <a:stretch>
            <a:fillRect/>
          </a:stretch>
        </p:blipFill>
        <p:spPr>
          <a:xfrm>
            <a:off x="3743325" y="3672266"/>
            <a:ext cx="1657350" cy="904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35 </a:t>
            </a:r>
            <a:r>
              <a:rPr lang="en-US" altLang="zh-TW" b="1" dirty="0" err="1">
                <a:solidFill>
                  <a:srgbClr val="FFFF00"/>
                </a:solidFill>
              </a:rPr>
              <a:t>Keras</a:t>
            </a:r>
            <a:r>
              <a:rPr lang="en-US" altLang="zh-TW" b="1" dirty="0">
                <a:solidFill>
                  <a:srgbClr val="FFFF00"/>
                </a:solidFill>
              </a:rPr>
              <a:t> Flask (Part 09): Privacy</a:t>
            </a:r>
            <a:endParaRPr lang="zh-TW" altLang="en-US" b="1" dirty="0">
              <a:solidFill>
                <a:srgbClr val="FFFF00"/>
              </a:solidFill>
            </a:endParaRPr>
          </a:p>
        </p:txBody>
      </p:sp>
      <p:sp>
        <p:nvSpPr>
          <p:cNvPr id="3" name="副標題 2"/>
          <p:cNvSpPr>
            <a:spLocks noGrp="1"/>
          </p:cNvSpPr>
          <p:nvPr>
            <p:ph type="subTitle" idx="1"/>
          </p:nvPr>
        </p:nvSpPr>
        <p:spPr>
          <a:xfrm>
            <a:off x="395536" y="1330267"/>
            <a:ext cx="8136904" cy="13066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Flask (part 09): Privacy</a:t>
            </a:r>
          </a:p>
          <a:p>
            <a:pPr marL="342900" indent="-342900" algn="l">
              <a:buClr>
                <a:srgbClr val="0070C0"/>
              </a:buClr>
              <a:buSzPct val="80000"/>
              <a:buFont typeface="Wingdings" pitchFamily="2" charset="2"/>
              <a:buChar char="u"/>
            </a:pPr>
            <a:r>
              <a:rPr lang="en-US" sz="1800" dirty="0">
                <a:solidFill>
                  <a:schemeClr val="tx1"/>
                </a:solidFill>
              </a:rPr>
              <a:t>What if, instead of sending cat and dog image data to our model, users were sending personally identifiable data, or healthcare data, or financial data, for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https://www.youtube.com/watch?v=gF5S2hpoRnQ&amp;list=PLZbbT5o_s2xrwRnXk_yCPtnqqo4_u2YGL&amp;index=35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66836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35 </a:t>
            </a:r>
            <a:r>
              <a:rPr lang="en-US" altLang="zh-TW" b="1" dirty="0" err="1">
                <a:solidFill>
                  <a:srgbClr val="FFFF00"/>
                </a:solidFill>
              </a:rPr>
              <a:t>Keras</a:t>
            </a:r>
            <a:r>
              <a:rPr lang="en-US" altLang="zh-TW" b="1" dirty="0">
                <a:solidFill>
                  <a:srgbClr val="FFFF00"/>
                </a:solidFill>
              </a:rPr>
              <a:t> Flask (Part 09): Privacy</a:t>
            </a:r>
            <a:endParaRPr lang="zh-TW" altLang="en-US" b="1" dirty="0">
              <a:solidFill>
                <a:srgbClr val="FFFF00"/>
              </a:solidFill>
            </a:endParaRPr>
          </a:p>
        </p:txBody>
      </p:sp>
      <p:sp>
        <p:nvSpPr>
          <p:cNvPr id="3" name="副標題 2"/>
          <p:cNvSpPr>
            <a:spLocks noGrp="1"/>
          </p:cNvSpPr>
          <p:nvPr>
            <p:ph type="subTitle" idx="1"/>
          </p:nvPr>
        </p:nvSpPr>
        <p:spPr>
          <a:xfrm>
            <a:off x="395536" y="1330267"/>
            <a:ext cx="8136904" cy="36109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Flask (part 09): Privacy</a:t>
            </a:r>
          </a:p>
          <a:p>
            <a:pPr marL="342900" indent="-342900" algn="l">
              <a:buClr>
                <a:srgbClr val="0070C0"/>
              </a:buClr>
              <a:buSzPct val="80000"/>
              <a:buFont typeface="Wingdings" pitchFamily="2" charset="2"/>
              <a:buChar char="u"/>
            </a:pPr>
            <a:r>
              <a:rPr lang="en-US" sz="1800" b="1" dirty="0">
                <a:solidFill>
                  <a:schemeClr val="tx1"/>
                </a:solidFill>
              </a:rPr>
              <a:t>Keeping Data With The User</a:t>
            </a:r>
          </a:p>
          <a:p>
            <a:pPr marL="342900" indent="-342900" algn="l">
              <a:buClr>
                <a:srgbClr val="0070C0"/>
              </a:buClr>
              <a:buSzPct val="80000"/>
              <a:buFont typeface="Wingdings" pitchFamily="2" charset="2"/>
              <a:buChar char="u"/>
            </a:pPr>
            <a:r>
              <a:rPr lang="en-US" sz="1800" dirty="0">
                <a:solidFill>
                  <a:schemeClr val="tx1"/>
                </a:solidFill>
              </a:rPr>
              <a:t>What if rather than having data travel over the network or over the internet to reach a model, wherever that model may be, the data instead stays local to the front end application, and the model is sent to run within that frontend app.</a:t>
            </a:r>
          </a:p>
          <a:p>
            <a:pPr marL="342900" indent="-342900" algn="l">
              <a:buClr>
                <a:srgbClr val="0070C0"/>
              </a:buClr>
              <a:buSzPct val="80000"/>
              <a:buFont typeface="Wingdings" pitchFamily="2" charset="2"/>
              <a:buChar char="u"/>
            </a:pPr>
            <a:r>
              <a:rPr lang="en-US" sz="1800" dirty="0">
                <a:solidFill>
                  <a:schemeClr val="tx1"/>
                </a:solidFill>
              </a:rPr>
              <a:t>Think about when we used the front end web application running in the browser on the user’s local machine to send images of cats and dogs to the model running in the backend web service.</a:t>
            </a:r>
          </a:p>
          <a:p>
            <a:pPr marL="342900" indent="-342900" algn="l">
              <a:buClr>
                <a:srgbClr val="0070C0"/>
              </a:buClr>
              <a:buSzPct val="80000"/>
              <a:buFont typeface="Wingdings" pitchFamily="2" charset="2"/>
              <a:buChar char="u"/>
            </a:pPr>
            <a:r>
              <a:rPr lang="en-US" sz="1800" dirty="0">
                <a:solidFill>
                  <a:schemeClr val="tx1"/>
                </a:solidFill>
              </a:rPr>
              <a:t>With the alternative we're talking about now, the data would not leave the client application, but instead, the model would be sent to the client, and would run right inside the browser too. So the data could be directly passed to the model within the browser, never needing to travel anywhere.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https://www.youtube.com/watch?v=gF5S2hpoRnQ&amp;list=PLZbbT5o_s2xrwRnXk_yCPtnqqo4_u2YGL&amp;index=35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38693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35.1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3" name="Picture 2">
            <a:extLst>
              <a:ext uri="{FF2B5EF4-FFF2-40B4-BE49-F238E27FC236}">
                <a16:creationId xmlns:a16="http://schemas.microsoft.com/office/drawing/2014/main" id="{DB1CE7C1-6A04-4865-B244-2CDFC6B31159}"/>
              </a:ext>
            </a:extLst>
          </p:cNvPr>
          <p:cNvPicPr>
            <a:picLocks noChangeAspect="1"/>
          </p:cNvPicPr>
          <p:nvPr/>
        </p:nvPicPr>
        <p:blipFill>
          <a:blip r:embed="rId2"/>
          <a:stretch>
            <a:fillRect/>
          </a:stretch>
        </p:blipFill>
        <p:spPr>
          <a:xfrm>
            <a:off x="3635896" y="3717032"/>
            <a:ext cx="1657350" cy="904875"/>
          </a:xfrm>
          <a:prstGeom prst="rect">
            <a:avLst/>
          </a:prstGeom>
        </p:spPr>
      </p:pic>
    </p:spTree>
    <p:extLst>
      <p:ext uri="{BB962C8B-B14F-4D97-AF65-F5344CB8AC3E}">
        <p14:creationId xmlns:p14="http://schemas.microsoft.com/office/powerpoint/2010/main" val="291121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35.1 Quiz</a:t>
            </a:r>
            <a:endParaRPr lang="zh-TW" altLang="en-US" b="1" dirty="0">
              <a:solidFill>
                <a:srgbClr val="FFFF00"/>
              </a:solidFill>
            </a:endParaRPr>
          </a:p>
        </p:txBody>
      </p:sp>
      <p:sp>
        <p:nvSpPr>
          <p:cNvPr id="3" name="副標題 2"/>
          <p:cNvSpPr>
            <a:spLocks noGrp="1"/>
          </p:cNvSpPr>
          <p:nvPr>
            <p:ph type="subTitle" idx="1"/>
          </p:nvPr>
        </p:nvSpPr>
        <p:spPr>
          <a:xfrm>
            <a:off x="457200" y="1412776"/>
            <a:ext cx="8219256"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1. What is sensitive data?</a:t>
            </a:r>
          </a:p>
          <a:p>
            <a:pPr marL="342900" indent="-342900" algn="l">
              <a:buClr>
                <a:srgbClr val="0070C0"/>
              </a:buClr>
              <a:buSzPct val="80000"/>
              <a:buFont typeface="Wingdings" pitchFamily="2" charset="2"/>
              <a:buChar char="u"/>
            </a:pPr>
            <a:r>
              <a:rPr lang="en-US" sz="1800" dirty="0">
                <a:solidFill>
                  <a:schemeClr val="tx1"/>
                </a:solidFill>
              </a:rPr>
              <a:t>Ans: personally identifiable data, or healthcare data, or financial data.</a:t>
            </a:r>
          </a:p>
          <a:p>
            <a:pPr marL="342900" indent="-342900" algn="l">
              <a:buClr>
                <a:srgbClr val="0070C0"/>
              </a:buClr>
              <a:buSzPct val="80000"/>
              <a:buFont typeface="Wingdings" pitchFamily="2" charset="2"/>
              <a:buChar char="u"/>
            </a:pPr>
            <a:r>
              <a:rPr lang="en-US" sz="1800" dirty="0">
                <a:solidFill>
                  <a:schemeClr val="tx1"/>
                </a:solidFill>
              </a:rPr>
              <a:t>2. How to protect the sensitive data with the prediction?</a:t>
            </a:r>
          </a:p>
          <a:p>
            <a:pPr marL="342900" indent="-342900" algn="l">
              <a:buClr>
                <a:srgbClr val="0070C0"/>
              </a:buClr>
              <a:buSzPct val="80000"/>
              <a:buFont typeface="Wingdings" pitchFamily="2" charset="2"/>
              <a:buChar char="u"/>
            </a:pPr>
            <a:r>
              <a:rPr lang="en-US" sz="1800" dirty="0">
                <a:solidFill>
                  <a:schemeClr val="tx1"/>
                </a:solidFill>
              </a:rPr>
              <a:t>Ans: Keep the data locally and send the model from server to user.</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https://www.youtube.com/watch?v=gF5S2hpoRnQ&amp;list=PLZbbT5o_s2xrwRnXk_yCPtnqqo4_u2YGL&amp;index=35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3374</TotalTime>
  <Words>371</Words>
  <Application>Microsoft Office PowerPoint</Application>
  <PresentationFormat>On-screen Show (4:3)</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佈景主題</vt:lpstr>
      <vt:lpstr>35 Keras Flask (Part 09): Privacy</vt:lpstr>
      <vt:lpstr>35 Keras Flask (Part 09): Privacy</vt:lpstr>
      <vt:lpstr>35 Keras Flask (Part 09): Privacy</vt:lpstr>
      <vt:lpstr>35.1 Quiz</vt:lpstr>
      <vt:lpstr>35.1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1119</cp:revision>
  <dcterms:created xsi:type="dcterms:W3CDTF">2018-09-28T16:40:41Z</dcterms:created>
  <dcterms:modified xsi:type="dcterms:W3CDTF">2020-06-15T19:56:03Z</dcterms:modified>
</cp:coreProperties>
</file>