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0" r:id="rId3"/>
    <p:sldId id="271" r:id="rId4"/>
    <p:sldId id="272" r:id="rId5"/>
    <p:sldId id="273" r:id="rId6"/>
    <p:sldId id="274" r:id="rId7"/>
    <p:sldId id="275" r:id="rId8"/>
    <p:sldId id="276" r:id="rId9"/>
    <p:sldId id="262" r:id="rId10"/>
    <p:sldId id="258" r:id="rId11"/>
    <p:sldId id="277"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8" d="100"/>
          <a:sy n="88" d="100"/>
        </p:scale>
        <p:origin x="30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daovGOlMbT4&amp;list=PLZbbT5o_s2xrwRnXk_yCPtnqqo4_u2YGL&amp;index=1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daovGOlMbT4&amp;list=PLZbbT5o_s2xrwRnXk_yCPtnqqo4_u2YGL&amp;index=1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daovGOlMbT4&amp;list=PLZbbT5o_s2xrwRnXk_yCPtnqqo4_u2YGL&amp;index=1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daovGOlMbT4&amp;list=PLZbbT5o_s2xrwRnXk_yCPtnqqo4_u2YGL&amp;index=1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eeplizard.com/learn/video/ZjM_XQa5s6s" TargetMode="External"/><Relationship Id="rId2" Type="http://schemas.openxmlformats.org/officeDocument/2006/relationships/hyperlink" Target="https://deeplizard.com/learn/video/qSTv_m-KFk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youtube.com/watch?v=daovGOlMbT4&amp;list=PLZbbT5o_s2xrwRnXk_yCPtnqqo4_u2YGL&amp;index=1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daovGOlMbT4&amp;list=PLZbbT5o_s2xrwRnXk_yCPtnqqo4_u2YGL&amp;index=1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daovGOlMbT4&amp;list=PLZbbT5o_s2xrwRnXk_yCPtnqqo4_u2YGL&amp;index=1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daovGOlMbT4&amp;list=PLZbbT5o_s2xrwRnXk_yCPtnqqo4_u2YGL&amp;index=1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daovGOlMbT4&amp;list=PLZbbT5o_s2xrwRnXk_yCPtnqqo4_u2YGL&amp;index=1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CNN Image Classifier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8" name="Picture 7">
            <a:extLst>
              <a:ext uri="{FF2B5EF4-FFF2-40B4-BE49-F238E27FC236}">
                <a16:creationId xmlns:a16="http://schemas.microsoft.com/office/drawing/2014/main" id="{00F1803B-3B44-4C3A-AAC1-4B600B875A61}"/>
              </a:ext>
            </a:extLst>
          </p:cNvPr>
          <p:cNvPicPr>
            <a:picLocks noChangeAspect="1"/>
          </p:cNvPicPr>
          <p:nvPr/>
        </p:nvPicPr>
        <p:blipFill>
          <a:blip r:embed="rId2"/>
          <a:stretch>
            <a:fillRect/>
          </a:stretch>
        </p:blipFill>
        <p:spPr>
          <a:xfrm>
            <a:off x="3743325" y="3672266"/>
            <a:ext cx="1657350" cy="904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https://www.youtube.com/watch?v=daovGOlMbT4&amp;list=PLZbbT5o_s2xrwRnXk_yCPtnqqo4_u2YGL&amp;index=12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88D4A4BD-35F1-45C0-8C22-7F1046E85294}"/>
              </a:ext>
            </a:extLst>
          </p:cNvPr>
          <p:cNvPicPr>
            <a:picLocks noChangeAspect="1"/>
          </p:cNvPicPr>
          <p:nvPr/>
        </p:nvPicPr>
        <p:blipFill>
          <a:blip r:embed="rId3"/>
          <a:stretch>
            <a:fillRect/>
          </a:stretch>
        </p:blipFill>
        <p:spPr>
          <a:xfrm>
            <a:off x="2088964" y="1268759"/>
            <a:ext cx="5816785" cy="5060603"/>
          </a:xfrm>
          <a:prstGeom prst="rect">
            <a:avLst/>
          </a:prstGeom>
          <a:ln>
            <a:solidFill>
              <a:srgbClr val="C00000"/>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https://www.youtube.com/watch?v=daovGOlMbT4&amp;list=PLZbbT5o_s2xrwRnXk_yCPtnqqo4_u2YGL&amp;index=12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9E44A8E5-2C16-4E21-AE15-A47FED563579}"/>
              </a:ext>
            </a:extLst>
          </p:cNvPr>
          <p:cNvPicPr>
            <a:picLocks noChangeAspect="1"/>
          </p:cNvPicPr>
          <p:nvPr/>
        </p:nvPicPr>
        <p:blipFill>
          <a:blip r:embed="rId3"/>
          <a:stretch>
            <a:fillRect/>
          </a:stretch>
        </p:blipFill>
        <p:spPr>
          <a:xfrm>
            <a:off x="1907704" y="1271587"/>
            <a:ext cx="6429375" cy="4314825"/>
          </a:xfrm>
          <a:prstGeom prst="rect">
            <a:avLst/>
          </a:prstGeom>
          <a:ln>
            <a:solidFill>
              <a:srgbClr val="C00000"/>
            </a:solidFill>
          </a:ln>
        </p:spPr>
      </p:pic>
    </p:spTree>
    <p:extLst>
      <p:ext uri="{BB962C8B-B14F-4D97-AF65-F5344CB8AC3E}">
        <p14:creationId xmlns:p14="http://schemas.microsoft.com/office/powerpoint/2010/main" val="1147285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CNN Image Classifier</a:t>
            </a:r>
            <a:endParaRPr lang="zh-TW" altLang="en-US" b="1" dirty="0">
              <a:solidFill>
                <a:srgbClr val="FFFF00"/>
              </a:solidFill>
            </a:endParaRPr>
          </a:p>
        </p:txBody>
      </p:sp>
      <p:sp>
        <p:nvSpPr>
          <p:cNvPr id="3" name="副標題 2"/>
          <p:cNvSpPr>
            <a:spLocks noGrp="1"/>
          </p:cNvSpPr>
          <p:nvPr>
            <p:ph type="subTitle" idx="1"/>
          </p:nvPr>
        </p:nvSpPr>
        <p:spPr>
          <a:xfrm>
            <a:off x="431237" y="1436289"/>
            <a:ext cx="8352928" cy="7685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Image Classifier</a:t>
            </a:r>
          </a:p>
          <a:p>
            <a:pPr marL="342900" indent="-342900" algn="l">
              <a:buClr>
                <a:srgbClr val="0070C0"/>
              </a:buClr>
              <a:buSzPct val="80000"/>
              <a:buFont typeface="Wingdings" pitchFamily="2" charset="2"/>
              <a:buChar char="u"/>
            </a:pPr>
            <a:r>
              <a:rPr lang="en-US" sz="1800" dirty="0">
                <a:solidFill>
                  <a:schemeClr val="tx1"/>
                </a:solidFill>
              </a:rPr>
              <a:t>We discuss how to build CNN Classifier.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https://www.youtube.com/watch?v=daovGOlMbT4&amp;list=PLZbbT5o_s2xrwRnXk_yCPtnqqo4_u2YGL&amp;index=12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97286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CNN Image Classifier</a:t>
            </a:r>
            <a:endParaRPr lang="zh-TW" altLang="en-US" b="1" dirty="0">
              <a:solidFill>
                <a:srgbClr val="FFFF00"/>
              </a:solidFill>
            </a:endParaRPr>
          </a:p>
        </p:txBody>
      </p:sp>
      <p:sp>
        <p:nvSpPr>
          <p:cNvPr id="3" name="副標題 2"/>
          <p:cNvSpPr>
            <a:spLocks noGrp="1"/>
          </p:cNvSpPr>
          <p:nvPr>
            <p:ph type="subTitle" idx="1"/>
          </p:nvPr>
        </p:nvSpPr>
        <p:spPr>
          <a:xfrm>
            <a:off x="431237" y="1436289"/>
            <a:ext cx="8352928" cy="6965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CNN</a:t>
            </a:r>
          </a:p>
          <a:p>
            <a:pPr marL="342900" indent="-342900" algn="l">
              <a:buClr>
                <a:srgbClr val="0070C0"/>
              </a:buClr>
              <a:buSzPct val="80000"/>
              <a:buFont typeface="Wingdings" pitchFamily="2" charset="2"/>
              <a:buChar char="u"/>
            </a:pPr>
            <a:r>
              <a:rPr lang="en-US" sz="1800" dirty="0">
                <a:solidFill>
                  <a:schemeClr val="tx1"/>
                </a:solidFill>
              </a:rPr>
              <a:t>Use Sequential model to build CNN.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https://www.youtube.com/watch?v=daovGOlMbT4&amp;list=PLZbbT5o_s2xrwRnXk_yCPtnqqo4_u2YGL&amp;index=12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855FF53D-DF89-4786-ACE1-E73115F9F8AA}"/>
              </a:ext>
            </a:extLst>
          </p:cNvPr>
          <p:cNvPicPr>
            <a:picLocks noChangeAspect="1"/>
          </p:cNvPicPr>
          <p:nvPr/>
        </p:nvPicPr>
        <p:blipFill>
          <a:blip r:embed="rId3"/>
          <a:stretch>
            <a:fillRect/>
          </a:stretch>
        </p:blipFill>
        <p:spPr>
          <a:xfrm>
            <a:off x="528602" y="2330735"/>
            <a:ext cx="8255563" cy="1479859"/>
          </a:xfrm>
          <a:prstGeom prst="rect">
            <a:avLst/>
          </a:prstGeom>
          <a:ln>
            <a:solidFill>
              <a:srgbClr val="C00000"/>
            </a:solidFill>
          </a:ln>
        </p:spPr>
      </p:pic>
      <p:sp>
        <p:nvSpPr>
          <p:cNvPr id="8" name="副標題 2">
            <a:extLst>
              <a:ext uri="{FF2B5EF4-FFF2-40B4-BE49-F238E27FC236}">
                <a16:creationId xmlns:a16="http://schemas.microsoft.com/office/drawing/2014/main" id="{87561A0D-67B0-4CF0-8A75-2364F1F11762}"/>
              </a:ext>
            </a:extLst>
          </p:cNvPr>
          <p:cNvSpPr txBox="1">
            <a:spLocks/>
          </p:cNvSpPr>
          <p:nvPr/>
        </p:nvSpPr>
        <p:spPr>
          <a:xfrm>
            <a:off x="550579" y="3943526"/>
            <a:ext cx="8352928" cy="193374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first layer in the model is a 2-dimensional convolutional layer.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layer will have </a:t>
            </a:r>
            <a:r>
              <a:rPr lang="en-US" altLang="en-US" sz="1800" dirty="0">
                <a:solidFill>
                  <a:srgbClr val="E83E8C"/>
                </a:solidFill>
                <a:latin typeface="SFMono-Regular"/>
              </a:rPr>
              <a:t>32</a:t>
            </a:r>
            <a:r>
              <a:rPr lang="en-US" altLang="en-US" sz="1800" dirty="0">
                <a:solidFill>
                  <a:srgbClr val="333333"/>
                </a:solidFill>
                <a:latin typeface="-apple-system"/>
              </a:rPr>
              <a:t> output filters each with a kernel size of </a:t>
            </a:r>
            <a:r>
              <a:rPr lang="en-US" altLang="en-US" sz="1800" dirty="0">
                <a:solidFill>
                  <a:srgbClr val="E83E8C"/>
                </a:solidFill>
                <a:latin typeface="SFMono-Regular"/>
              </a:rPr>
              <a:t>3x3</a:t>
            </a:r>
            <a:r>
              <a:rPr lang="en-US" altLang="en-US" sz="1800" dirty="0">
                <a:solidFill>
                  <a:srgbClr val="333333"/>
                </a:solidFill>
                <a:latin typeface="-apple-system"/>
              </a:rPr>
              <a:t>, and we’ll use the </a:t>
            </a:r>
            <a:r>
              <a:rPr lang="en-US" altLang="en-US" sz="1800" dirty="0" err="1">
                <a:solidFill>
                  <a:srgbClr val="E83E8C"/>
                </a:solidFill>
                <a:latin typeface="SFMono-Regular"/>
              </a:rPr>
              <a:t>relu</a:t>
            </a:r>
            <a:r>
              <a:rPr lang="en-US" altLang="en-US" sz="1800" dirty="0">
                <a:solidFill>
                  <a:srgbClr val="333333"/>
                </a:solidFill>
                <a:latin typeface="-apple-system"/>
              </a:rPr>
              <a:t> activation function.</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Note that the choice for the number of output filters specified is arbitrary, and the chosen kernel size of </a:t>
            </a:r>
            <a:r>
              <a:rPr lang="en-US" altLang="en-US" sz="1800" dirty="0">
                <a:solidFill>
                  <a:srgbClr val="E83E8C"/>
                </a:solidFill>
                <a:latin typeface="SFMono-Regular"/>
              </a:rPr>
              <a:t>3x3</a:t>
            </a:r>
            <a:r>
              <a:rPr lang="en-US" altLang="en-US" sz="1800" dirty="0">
                <a:solidFill>
                  <a:srgbClr val="333333"/>
                </a:solidFill>
                <a:latin typeface="-apple-system"/>
              </a:rPr>
              <a:t> is generally a very common size to use.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You can experiment by choosing different values for these parameters.</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11487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CNN Image Classifier</a:t>
            </a:r>
            <a:endParaRPr lang="zh-TW" altLang="en-US" b="1" dirty="0">
              <a:solidFill>
                <a:srgbClr val="FFFF00"/>
              </a:solidFill>
            </a:endParaRPr>
          </a:p>
        </p:txBody>
      </p:sp>
      <p:sp>
        <p:nvSpPr>
          <p:cNvPr id="3" name="副標題 2"/>
          <p:cNvSpPr>
            <a:spLocks noGrp="1"/>
          </p:cNvSpPr>
          <p:nvPr>
            <p:ph type="subTitle" idx="1"/>
          </p:nvPr>
        </p:nvSpPr>
        <p:spPr>
          <a:xfrm>
            <a:off x="395536" y="1384847"/>
            <a:ext cx="8352928" cy="3286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We enable </a:t>
            </a:r>
            <a:r>
              <a:rPr lang="en-US" altLang="en-US" sz="1800" dirty="0">
                <a:solidFill>
                  <a:srgbClr val="E83E8C"/>
                </a:solidFill>
                <a:latin typeface="-apple-system"/>
                <a:hlinkClick r:id="rId2"/>
              </a:rPr>
              <a:t>zero-padding</a:t>
            </a:r>
            <a:r>
              <a:rPr lang="en-US" altLang="en-US" sz="1800" dirty="0">
                <a:solidFill>
                  <a:srgbClr val="333333"/>
                </a:solidFill>
                <a:latin typeface="-apple-system"/>
              </a:rPr>
              <a:t> by specifying </a:t>
            </a:r>
            <a:r>
              <a:rPr lang="en-US" altLang="en-US" sz="1800" dirty="0">
                <a:solidFill>
                  <a:srgbClr val="E83E8C"/>
                </a:solidFill>
                <a:latin typeface="SFMono-Regular"/>
              </a:rPr>
              <a:t>padding = 'same’</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On the first layer only, we also specify the </a:t>
            </a:r>
            <a:r>
              <a:rPr lang="en-US" altLang="en-US" sz="1800" dirty="0" err="1">
                <a:solidFill>
                  <a:srgbClr val="E83E8C"/>
                </a:solidFill>
                <a:latin typeface="SFMono-Regular"/>
              </a:rPr>
              <a:t>input_shape</a:t>
            </a:r>
            <a:r>
              <a:rPr lang="en-US" altLang="en-US" sz="1800" dirty="0">
                <a:solidFill>
                  <a:srgbClr val="333333"/>
                </a:solidFill>
                <a:latin typeface="-apple-system"/>
              </a:rPr>
              <a:t>, which is the shape of our data. Our images are </a:t>
            </a:r>
            <a:r>
              <a:rPr lang="en-US" altLang="en-US" sz="1800" dirty="0">
                <a:solidFill>
                  <a:srgbClr val="E83E8C"/>
                </a:solidFill>
                <a:latin typeface="SFMono-Regular"/>
              </a:rPr>
              <a:t>224</a:t>
            </a:r>
            <a:r>
              <a:rPr lang="en-US" altLang="en-US" sz="1800" dirty="0">
                <a:solidFill>
                  <a:srgbClr val="333333"/>
                </a:solidFill>
                <a:latin typeface="-apple-system"/>
              </a:rPr>
              <a:t> pixels high and </a:t>
            </a:r>
            <a:r>
              <a:rPr lang="en-US" altLang="en-US" sz="1800" dirty="0">
                <a:solidFill>
                  <a:srgbClr val="E83E8C"/>
                </a:solidFill>
                <a:latin typeface="SFMono-Regular"/>
              </a:rPr>
              <a:t>224</a:t>
            </a:r>
            <a:r>
              <a:rPr lang="en-US" altLang="en-US" sz="1800" dirty="0">
                <a:solidFill>
                  <a:srgbClr val="333333"/>
                </a:solidFill>
                <a:latin typeface="-apple-system"/>
              </a:rPr>
              <a:t> pixels wide and have </a:t>
            </a:r>
            <a:r>
              <a:rPr lang="en-US" altLang="en-US" sz="1800" dirty="0">
                <a:solidFill>
                  <a:srgbClr val="E83E8C"/>
                </a:solidFill>
                <a:latin typeface="SFMono-Regular"/>
              </a:rPr>
              <a:t>3</a:t>
            </a:r>
            <a:r>
              <a:rPr lang="en-US" altLang="en-US" sz="1800" dirty="0">
                <a:solidFill>
                  <a:srgbClr val="333333"/>
                </a:solidFill>
                <a:latin typeface="-apple-system"/>
              </a:rPr>
              <a:t> color channels: RGB. This gives us an </a:t>
            </a:r>
            <a:r>
              <a:rPr lang="en-US" altLang="en-US" sz="1800" dirty="0" err="1">
                <a:solidFill>
                  <a:srgbClr val="E83E8C"/>
                </a:solidFill>
                <a:latin typeface="SFMono-Regular"/>
              </a:rPr>
              <a:t>input_shape</a:t>
            </a:r>
            <a:r>
              <a:rPr lang="en-US" altLang="en-US" sz="1800" dirty="0">
                <a:solidFill>
                  <a:srgbClr val="333333"/>
                </a:solidFill>
                <a:latin typeface="-apple-system"/>
              </a:rPr>
              <a:t> of </a:t>
            </a:r>
            <a:r>
              <a:rPr lang="en-US" altLang="en-US" sz="1800" dirty="0">
                <a:solidFill>
                  <a:srgbClr val="E83E8C"/>
                </a:solidFill>
                <a:latin typeface="SFMono-Regular"/>
              </a:rPr>
              <a:t>(224,224,3)</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then add a </a:t>
            </a:r>
            <a:r>
              <a:rPr lang="en-US" altLang="en-US" sz="1800" dirty="0">
                <a:solidFill>
                  <a:srgbClr val="E83E8C"/>
                </a:solidFill>
                <a:latin typeface="-apple-system"/>
                <a:hlinkClick r:id="rId3"/>
              </a:rPr>
              <a:t>max pooling</a:t>
            </a:r>
            <a:r>
              <a:rPr lang="en-US" altLang="en-US" sz="1800" dirty="0">
                <a:solidFill>
                  <a:srgbClr val="333333"/>
                </a:solidFill>
                <a:latin typeface="-apple-system"/>
              </a:rPr>
              <a:t> layer to pool and reduce the dimensionality of the data. Note, to gain a fundamental understanding of max pooling, zero padding, convolutional filters, and convolutional neural networks.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add another convolutional layer with the exact specs as the earlier one, except for this second </a:t>
            </a:r>
            <a:r>
              <a:rPr lang="en-US" altLang="en-US" sz="1800" dirty="0">
                <a:solidFill>
                  <a:srgbClr val="E83E8C"/>
                </a:solidFill>
                <a:latin typeface="SFMono-Regular"/>
              </a:rPr>
              <a:t>Conv2D</a:t>
            </a:r>
            <a:r>
              <a:rPr lang="en-US" altLang="en-US" sz="1800" dirty="0">
                <a:solidFill>
                  <a:srgbClr val="333333"/>
                </a:solidFill>
                <a:latin typeface="-apple-system"/>
              </a:rPr>
              <a:t> layer has </a:t>
            </a:r>
            <a:r>
              <a:rPr lang="en-US" altLang="en-US" sz="1800" dirty="0">
                <a:solidFill>
                  <a:srgbClr val="E83E8C"/>
                </a:solidFill>
                <a:latin typeface="SFMono-Regular"/>
              </a:rPr>
              <a:t>64</a:t>
            </a:r>
            <a:r>
              <a:rPr lang="en-US" altLang="en-US" sz="1800" dirty="0">
                <a:solidFill>
                  <a:srgbClr val="333333"/>
                </a:solidFill>
                <a:latin typeface="-apple-system"/>
              </a:rPr>
              <a:t> filters. The choice of </a:t>
            </a:r>
            <a:r>
              <a:rPr lang="en-US" altLang="en-US" sz="1800" dirty="0">
                <a:solidFill>
                  <a:srgbClr val="E83E8C"/>
                </a:solidFill>
                <a:latin typeface="SFMono-Regular"/>
              </a:rPr>
              <a:t>64</a:t>
            </a:r>
            <a:r>
              <a:rPr lang="en-US" altLang="en-US" sz="1800" dirty="0">
                <a:solidFill>
                  <a:srgbClr val="333333"/>
                </a:solidFill>
                <a:latin typeface="-apple-system"/>
              </a:rPr>
              <a:t> here is again arbitrary, but the general choice of having more filters in later layers than in earlier ones is common. This layer is again followed by the same type of </a:t>
            </a:r>
            <a:r>
              <a:rPr lang="en-US" altLang="en-US" sz="1800" dirty="0">
                <a:solidFill>
                  <a:srgbClr val="E83E8C"/>
                </a:solidFill>
                <a:latin typeface="SFMono-Regular"/>
              </a:rPr>
              <a:t>MaxPool2D</a:t>
            </a:r>
            <a:r>
              <a:rPr lang="en-US" altLang="en-US" sz="1800" dirty="0">
                <a:solidFill>
                  <a:srgbClr val="333333"/>
                </a:solidFill>
                <a:latin typeface="-apple-system"/>
              </a:rPr>
              <a:t> layer.</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4"/>
              </a:rPr>
              <a:t>https://www.youtube.com/watch?v=daovGOlMbT4&amp;list=PLZbbT5o_s2xrwRnXk_yCPtnqqo4_u2YGL&amp;index=12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855FF53D-DF89-4786-ACE1-E73115F9F8AA}"/>
              </a:ext>
            </a:extLst>
          </p:cNvPr>
          <p:cNvPicPr>
            <a:picLocks noChangeAspect="1"/>
          </p:cNvPicPr>
          <p:nvPr/>
        </p:nvPicPr>
        <p:blipFill>
          <a:blip r:embed="rId5"/>
          <a:stretch>
            <a:fillRect/>
          </a:stretch>
        </p:blipFill>
        <p:spPr>
          <a:xfrm>
            <a:off x="492901" y="4773824"/>
            <a:ext cx="8255563" cy="1479859"/>
          </a:xfrm>
          <a:prstGeom prst="rect">
            <a:avLst/>
          </a:prstGeom>
          <a:ln>
            <a:solidFill>
              <a:srgbClr val="C00000"/>
            </a:solidFill>
          </a:ln>
        </p:spPr>
      </p:pic>
    </p:spTree>
    <p:extLst>
      <p:ext uri="{BB962C8B-B14F-4D97-AF65-F5344CB8AC3E}">
        <p14:creationId xmlns:p14="http://schemas.microsoft.com/office/powerpoint/2010/main" val="365035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CNN Image Classifier</a:t>
            </a:r>
            <a:endParaRPr lang="zh-TW" altLang="en-US" b="1" dirty="0">
              <a:solidFill>
                <a:srgbClr val="FFFF00"/>
              </a:solidFill>
            </a:endParaRPr>
          </a:p>
        </p:txBody>
      </p:sp>
      <p:sp>
        <p:nvSpPr>
          <p:cNvPr id="3" name="副標題 2"/>
          <p:cNvSpPr>
            <a:spLocks noGrp="1"/>
          </p:cNvSpPr>
          <p:nvPr>
            <p:ph type="subTitle" idx="1"/>
          </p:nvPr>
        </p:nvSpPr>
        <p:spPr>
          <a:xfrm>
            <a:off x="395536" y="1384847"/>
            <a:ext cx="8352928" cy="1900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We then </a:t>
            </a:r>
            <a:r>
              <a:rPr lang="en-US" altLang="en-US" sz="1800" dirty="0">
                <a:solidFill>
                  <a:srgbClr val="E83E8C"/>
                </a:solidFill>
                <a:latin typeface="SFMono-Regular"/>
              </a:rPr>
              <a:t>Flatten</a:t>
            </a:r>
            <a:r>
              <a:rPr lang="en-US" altLang="en-US" sz="1800" dirty="0">
                <a:solidFill>
                  <a:srgbClr val="333333"/>
                </a:solidFill>
                <a:latin typeface="-apple-system"/>
              </a:rPr>
              <a:t> the output from the convolutional layer and pass it to a </a:t>
            </a:r>
            <a:r>
              <a:rPr lang="en-US" altLang="en-US" sz="1800" dirty="0">
                <a:solidFill>
                  <a:srgbClr val="E83E8C"/>
                </a:solidFill>
                <a:latin typeface="SFMono-Regular"/>
              </a:rPr>
              <a:t>Dense</a:t>
            </a:r>
            <a:r>
              <a:rPr lang="en-US" altLang="en-US" sz="1800" dirty="0">
                <a:solidFill>
                  <a:srgbClr val="333333"/>
                </a:solidFill>
                <a:latin typeface="-apple-system"/>
              </a:rPr>
              <a:t> layer.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a:t>
            </a:r>
            <a:r>
              <a:rPr lang="en-US" altLang="en-US" sz="1800" dirty="0">
                <a:solidFill>
                  <a:srgbClr val="E83E8C"/>
                </a:solidFill>
                <a:latin typeface="SFMono-Regular"/>
              </a:rPr>
              <a:t>Dense</a:t>
            </a:r>
            <a:r>
              <a:rPr lang="en-US" altLang="en-US" sz="1800" dirty="0">
                <a:solidFill>
                  <a:srgbClr val="333333"/>
                </a:solidFill>
                <a:latin typeface="-apple-system"/>
              </a:rPr>
              <a:t> layer is the output layer of the network, and so it has </a:t>
            </a:r>
            <a:r>
              <a:rPr lang="en-US" altLang="en-US" sz="1800" dirty="0">
                <a:solidFill>
                  <a:srgbClr val="E83E8C"/>
                </a:solidFill>
                <a:latin typeface="SFMono-Regular"/>
              </a:rPr>
              <a:t>2</a:t>
            </a:r>
            <a:r>
              <a:rPr lang="en-US" altLang="en-US" sz="1800" dirty="0">
                <a:solidFill>
                  <a:srgbClr val="333333"/>
                </a:solidFill>
                <a:latin typeface="-apple-system"/>
              </a:rPr>
              <a:t> nodes, one for cat and one for dog.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use the </a:t>
            </a:r>
            <a:r>
              <a:rPr lang="en-US" altLang="en-US" sz="1800" dirty="0" err="1">
                <a:solidFill>
                  <a:srgbClr val="E83E8C"/>
                </a:solidFill>
                <a:latin typeface="SFMono-Regular"/>
              </a:rPr>
              <a:t>softmax</a:t>
            </a:r>
            <a:r>
              <a:rPr lang="en-US" altLang="en-US" sz="1800" dirty="0">
                <a:solidFill>
                  <a:srgbClr val="333333"/>
                </a:solidFill>
                <a:latin typeface="-apple-system"/>
              </a:rPr>
              <a:t> activation function on our output so that the output for each sample is a probability distribution over the outputs of cat and dog.</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https://www.youtube.com/watch?v=daovGOlMbT4&amp;list=PLZbbT5o_s2xrwRnXk_yCPtnqqo4_u2YGL&amp;index=12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855FF53D-DF89-4786-ACE1-E73115F9F8AA}"/>
              </a:ext>
            </a:extLst>
          </p:cNvPr>
          <p:cNvPicPr>
            <a:picLocks noChangeAspect="1"/>
          </p:cNvPicPr>
          <p:nvPr/>
        </p:nvPicPr>
        <p:blipFill>
          <a:blip r:embed="rId3"/>
          <a:stretch>
            <a:fillRect/>
          </a:stretch>
        </p:blipFill>
        <p:spPr>
          <a:xfrm>
            <a:off x="460850" y="3573017"/>
            <a:ext cx="8255563" cy="1479859"/>
          </a:xfrm>
          <a:prstGeom prst="rect">
            <a:avLst/>
          </a:prstGeom>
          <a:ln>
            <a:solidFill>
              <a:srgbClr val="C00000"/>
            </a:solidFill>
          </a:ln>
        </p:spPr>
      </p:pic>
    </p:spTree>
    <p:extLst>
      <p:ext uri="{BB962C8B-B14F-4D97-AF65-F5344CB8AC3E}">
        <p14:creationId xmlns:p14="http://schemas.microsoft.com/office/powerpoint/2010/main" val="10124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CNN Image Classifier</a:t>
            </a:r>
            <a:endParaRPr lang="zh-TW" altLang="en-US" b="1" dirty="0">
              <a:solidFill>
                <a:srgbClr val="FFFF00"/>
              </a:solidFill>
            </a:endParaRPr>
          </a:p>
        </p:txBody>
      </p:sp>
      <p:sp>
        <p:nvSpPr>
          <p:cNvPr id="3" name="副標題 2"/>
          <p:cNvSpPr>
            <a:spLocks noGrp="1"/>
          </p:cNvSpPr>
          <p:nvPr>
            <p:ph type="subTitle" idx="1"/>
          </p:nvPr>
        </p:nvSpPr>
        <p:spPr>
          <a:xfrm>
            <a:off x="395536" y="1384847"/>
            <a:ext cx="8352928" cy="8200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Model Summary</a:t>
            </a:r>
          </a:p>
          <a:p>
            <a:pPr marL="342900" indent="-342900" algn="l">
              <a:buClr>
                <a:srgbClr val="0070C0"/>
              </a:buClr>
              <a:buSzPct val="80000"/>
              <a:buFont typeface="Wingdings" pitchFamily="2" charset="2"/>
              <a:buChar char="u"/>
            </a:pPr>
            <a:r>
              <a:rPr lang="en-US" altLang="en-US" sz="1800" dirty="0">
                <a:solidFill>
                  <a:schemeClr val="tx1"/>
                </a:solidFill>
                <a:latin typeface="Arial" panose="020B0604020202020204" pitchFamily="34" charset="0"/>
              </a:rPr>
              <a:t>Check summary: </a:t>
            </a:r>
            <a:r>
              <a:rPr lang="en-US" altLang="en-US" sz="1800" dirty="0" err="1">
                <a:solidFill>
                  <a:schemeClr val="tx1"/>
                </a:solidFill>
                <a:latin typeface="Arial" panose="020B0604020202020204" pitchFamily="34" charset="0"/>
              </a:rPr>
              <a:t>model.summary</a:t>
            </a:r>
            <a:r>
              <a:rPr lang="en-US" altLang="en-US" sz="1800" dirty="0">
                <a:solidFill>
                  <a:schemeClr val="tx1"/>
                </a:solidFill>
                <a:latin typeface="Arial" panose="020B0604020202020204" pitchFamily="34" charset="0"/>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https://www.youtube.com/watch?v=daovGOlMbT4&amp;list=PLZbbT5o_s2xrwRnXk_yCPtnqqo4_u2YGL&amp;index=12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9E810571-E3BA-433B-9FA8-84194C070683}"/>
              </a:ext>
            </a:extLst>
          </p:cNvPr>
          <p:cNvPicPr>
            <a:picLocks noChangeAspect="1"/>
          </p:cNvPicPr>
          <p:nvPr/>
        </p:nvPicPr>
        <p:blipFill>
          <a:blip r:embed="rId3"/>
          <a:stretch>
            <a:fillRect/>
          </a:stretch>
        </p:blipFill>
        <p:spPr>
          <a:xfrm>
            <a:off x="1907704" y="2412315"/>
            <a:ext cx="5095875" cy="3057525"/>
          </a:xfrm>
          <a:prstGeom prst="rect">
            <a:avLst/>
          </a:prstGeom>
          <a:ln>
            <a:solidFill>
              <a:srgbClr val="C00000"/>
            </a:solidFill>
          </a:ln>
        </p:spPr>
      </p:pic>
    </p:spTree>
    <p:extLst>
      <p:ext uri="{BB962C8B-B14F-4D97-AF65-F5344CB8AC3E}">
        <p14:creationId xmlns:p14="http://schemas.microsoft.com/office/powerpoint/2010/main" val="38908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CNN Image Classifier</a:t>
            </a:r>
            <a:endParaRPr lang="zh-TW" altLang="en-US" b="1" dirty="0">
              <a:solidFill>
                <a:srgbClr val="FFFF00"/>
              </a:solidFill>
            </a:endParaRPr>
          </a:p>
        </p:txBody>
      </p:sp>
      <p:sp>
        <p:nvSpPr>
          <p:cNvPr id="3" name="副標題 2"/>
          <p:cNvSpPr>
            <a:spLocks noGrp="1"/>
          </p:cNvSpPr>
          <p:nvPr>
            <p:ph type="subTitle" idx="1"/>
          </p:nvPr>
        </p:nvSpPr>
        <p:spPr>
          <a:xfrm>
            <a:off x="395536" y="1384847"/>
            <a:ext cx="8352928" cy="12520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Compile Model</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that the model is built, we </a:t>
            </a:r>
            <a:r>
              <a:rPr lang="en-US" altLang="en-US" sz="1800" dirty="0">
                <a:solidFill>
                  <a:srgbClr val="E83E8C"/>
                </a:solidFill>
                <a:latin typeface="SFMono-Regular"/>
              </a:rPr>
              <a:t>compile</a:t>
            </a:r>
            <a:r>
              <a:rPr lang="en-US" altLang="en-US" sz="1800" dirty="0">
                <a:solidFill>
                  <a:srgbClr val="333333"/>
                </a:solidFill>
                <a:latin typeface="-apple-system"/>
              </a:rPr>
              <a:t> the model using the </a:t>
            </a:r>
            <a:r>
              <a:rPr lang="en-US" altLang="en-US" sz="1800" dirty="0">
                <a:solidFill>
                  <a:srgbClr val="E83E8C"/>
                </a:solidFill>
                <a:latin typeface="SFMono-Regular"/>
              </a:rPr>
              <a:t>Adam</a:t>
            </a:r>
            <a:r>
              <a:rPr lang="en-US" altLang="en-US" sz="1800" dirty="0">
                <a:solidFill>
                  <a:srgbClr val="333333"/>
                </a:solidFill>
                <a:latin typeface="-apple-system"/>
              </a:rPr>
              <a:t> optimizer with a learning rate of </a:t>
            </a:r>
            <a:r>
              <a:rPr lang="en-US" altLang="en-US" sz="1800" dirty="0">
                <a:solidFill>
                  <a:srgbClr val="E83E8C"/>
                </a:solidFill>
                <a:latin typeface="SFMono-Regular"/>
              </a:rPr>
              <a:t>0.0001</a:t>
            </a:r>
            <a:r>
              <a:rPr lang="en-US" altLang="en-US" sz="1800" dirty="0">
                <a:solidFill>
                  <a:srgbClr val="333333"/>
                </a:solidFill>
                <a:latin typeface="-apple-system"/>
              </a:rPr>
              <a:t>, a loss of </a:t>
            </a:r>
            <a:r>
              <a:rPr lang="en-US" altLang="en-US" sz="1800" dirty="0" err="1">
                <a:solidFill>
                  <a:srgbClr val="E83E8C"/>
                </a:solidFill>
                <a:latin typeface="SFMono-Regular"/>
              </a:rPr>
              <a:t>categorical_cross_entropy</a:t>
            </a:r>
            <a:r>
              <a:rPr lang="en-US" altLang="en-US" sz="1800" dirty="0">
                <a:solidFill>
                  <a:srgbClr val="333333"/>
                </a:solidFill>
                <a:latin typeface="-apple-system"/>
              </a:rPr>
              <a:t>, and we’ll look at </a:t>
            </a:r>
            <a:r>
              <a:rPr lang="en-US" altLang="en-US" sz="1800" dirty="0">
                <a:solidFill>
                  <a:srgbClr val="E83E8C"/>
                </a:solidFill>
                <a:latin typeface="SFMono-Regular"/>
              </a:rPr>
              <a:t>accuracy</a:t>
            </a:r>
            <a:r>
              <a:rPr lang="en-US" altLang="en-US" sz="1800" dirty="0">
                <a:solidFill>
                  <a:srgbClr val="333333"/>
                </a:solidFill>
                <a:latin typeface="-apple-system"/>
              </a:rPr>
              <a:t> as our performance </a:t>
            </a:r>
            <a:r>
              <a:rPr lang="en-US" altLang="en-US" sz="1800" dirty="0">
                <a:solidFill>
                  <a:srgbClr val="E83E8C"/>
                </a:solidFill>
                <a:latin typeface="SFMono-Regular"/>
              </a:rPr>
              <a:t>metrics</a:t>
            </a:r>
            <a:r>
              <a:rPr lang="en-US" altLang="en-US" sz="1800" dirty="0">
                <a:solidFill>
                  <a:srgbClr val="333333"/>
                </a:solidFill>
                <a:latin typeface="-apple-system"/>
              </a:rPr>
              <a:t>. </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https://www.youtube.com/watch?v=daovGOlMbT4&amp;list=PLZbbT5o_s2xrwRnXk_yCPtnqqo4_u2YGL&amp;index=12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FA8D0622-8AE9-4B4B-9B75-ECE389810600}"/>
              </a:ext>
            </a:extLst>
          </p:cNvPr>
          <p:cNvPicPr>
            <a:picLocks noChangeAspect="1"/>
          </p:cNvPicPr>
          <p:nvPr/>
        </p:nvPicPr>
        <p:blipFill>
          <a:blip r:embed="rId3"/>
          <a:stretch>
            <a:fillRect/>
          </a:stretch>
        </p:blipFill>
        <p:spPr>
          <a:xfrm>
            <a:off x="444938" y="3068960"/>
            <a:ext cx="8353425" cy="2524125"/>
          </a:xfrm>
          <a:prstGeom prst="rect">
            <a:avLst/>
          </a:prstGeom>
          <a:ln>
            <a:solidFill>
              <a:srgbClr val="C00000"/>
            </a:solidFill>
          </a:ln>
        </p:spPr>
      </p:pic>
      <p:sp>
        <p:nvSpPr>
          <p:cNvPr id="10" name="Rectangle 9">
            <a:extLst>
              <a:ext uri="{FF2B5EF4-FFF2-40B4-BE49-F238E27FC236}">
                <a16:creationId xmlns:a16="http://schemas.microsoft.com/office/drawing/2014/main" id="{E52C4777-F3DC-47F5-B6DC-B07642CEEE2B}"/>
              </a:ext>
            </a:extLst>
          </p:cNvPr>
          <p:cNvSpPr/>
          <p:nvPr/>
        </p:nvSpPr>
        <p:spPr>
          <a:xfrm>
            <a:off x="827584" y="2996952"/>
            <a:ext cx="8064896"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39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CNN Image Classifier</a:t>
            </a:r>
            <a:endParaRPr lang="zh-TW" altLang="en-US" b="1" dirty="0">
              <a:solidFill>
                <a:srgbClr val="FFFF00"/>
              </a:solidFill>
            </a:endParaRPr>
          </a:p>
        </p:txBody>
      </p:sp>
      <p:sp>
        <p:nvSpPr>
          <p:cNvPr id="3" name="副標題 2"/>
          <p:cNvSpPr>
            <a:spLocks noGrp="1"/>
          </p:cNvSpPr>
          <p:nvPr>
            <p:ph type="subTitle" idx="1"/>
          </p:nvPr>
        </p:nvSpPr>
        <p:spPr>
          <a:xfrm>
            <a:off x="395536" y="1384847"/>
            <a:ext cx="8352928" cy="18646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Compile Fit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We've already introduced the </a:t>
            </a:r>
            <a:r>
              <a:rPr lang="en-US" altLang="en-US" sz="1800" dirty="0" err="1">
                <a:solidFill>
                  <a:srgbClr val="E83E8C"/>
                </a:solidFill>
                <a:latin typeface="SFMono-Regular"/>
              </a:rPr>
              <a:t>model.fit</a:t>
            </a:r>
            <a:r>
              <a:rPr lang="en-US" altLang="en-US" sz="1800" dirty="0">
                <a:solidFill>
                  <a:srgbClr val="E83E8C"/>
                </a:solidFill>
                <a:latin typeface="SFMono-Regular"/>
              </a:rPr>
              <a:t>()</a:t>
            </a:r>
            <a:r>
              <a:rPr lang="en-US" altLang="en-US" sz="1800" dirty="0">
                <a:solidFill>
                  <a:srgbClr val="333333"/>
                </a:solidFill>
                <a:latin typeface="-apple-system"/>
              </a:rPr>
              <a:t> function to train a model.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pass in our newly introduced </a:t>
            </a:r>
            <a:r>
              <a:rPr lang="en-US" altLang="en-US" sz="1800" dirty="0" err="1">
                <a:solidFill>
                  <a:srgbClr val="E83E8C"/>
                </a:solidFill>
                <a:latin typeface="SFMono-Regular"/>
              </a:rPr>
              <a:t>DirectoryIterators</a:t>
            </a:r>
            <a:r>
              <a:rPr lang="en-US" altLang="en-US" sz="1800" dirty="0">
                <a:solidFill>
                  <a:srgbClr val="E83E8C"/>
                </a:solidFill>
                <a:latin typeface="SFMono-Regular"/>
              </a:rPr>
              <a:t> </a:t>
            </a:r>
            <a:r>
              <a:rPr lang="en-US" altLang="en-US" sz="1800" dirty="0" err="1">
                <a:solidFill>
                  <a:srgbClr val="E83E8C"/>
                </a:solidFill>
                <a:latin typeface="SFMono-Regular"/>
              </a:rPr>
              <a:t>train_batches</a:t>
            </a:r>
            <a:r>
              <a:rPr lang="en-US" altLang="en-US" sz="1800" dirty="0">
                <a:solidFill>
                  <a:srgbClr val="333333"/>
                </a:solidFill>
                <a:latin typeface="-apple-system"/>
              </a:rPr>
              <a:t> and </a:t>
            </a:r>
            <a:r>
              <a:rPr lang="en-US" altLang="en-US" sz="1800" dirty="0" err="1">
                <a:solidFill>
                  <a:srgbClr val="E83E8C"/>
                </a:solidFill>
                <a:latin typeface="SFMono-Regular"/>
              </a:rPr>
              <a:t>valid_batches</a:t>
            </a:r>
            <a:r>
              <a:rPr lang="en-US" altLang="en-US" sz="1800" dirty="0">
                <a:solidFill>
                  <a:srgbClr val="333333"/>
                </a:solidFill>
                <a:latin typeface="-apple-system"/>
              </a:rPr>
              <a:t> to train and validate the model.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We’re specifying </a:t>
            </a:r>
            <a:r>
              <a:rPr lang="en-US" altLang="en-US" sz="1800" dirty="0">
                <a:solidFill>
                  <a:srgbClr val="E83E8C"/>
                </a:solidFill>
                <a:latin typeface="SFMono-Regular"/>
              </a:rPr>
              <a:t>10</a:t>
            </a:r>
            <a:r>
              <a:rPr lang="en-US" altLang="en-US" sz="1800" dirty="0">
                <a:solidFill>
                  <a:srgbClr val="333333"/>
                </a:solidFill>
                <a:latin typeface="-apple-system"/>
              </a:rPr>
              <a:t> (We set to 1 to save run time).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Set the </a:t>
            </a:r>
            <a:r>
              <a:rPr lang="en-US" altLang="en-US" sz="1800" dirty="0">
                <a:solidFill>
                  <a:srgbClr val="E83E8C"/>
                </a:solidFill>
                <a:latin typeface="SFMono-Regular"/>
              </a:rPr>
              <a:t>verbose</a:t>
            </a:r>
            <a:r>
              <a:rPr lang="en-US" altLang="en-US" sz="1800" dirty="0">
                <a:solidFill>
                  <a:srgbClr val="333333"/>
                </a:solidFill>
                <a:latin typeface="-apple-system"/>
              </a:rPr>
              <a:t> parameter to </a:t>
            </a:r>
            <a:r>
              <a:rPr lang="en-US" altLang="en-US" sz="1800" dirty="0">
                <a:solidFill>
                  <a:srgbClr val="E83E8C"/>
                </a:solidFill>
                <a:latin typeface="SFMono-Regular"/>
              </a:rPr>
              <a:t>2</a:t>
            </a:r>
            <a:r>
              <a:rPr lang="en-US" altLang="en-US" sz="1800" dirty="0">
                <a:solidFill>
                  <a:srgbClr val="333333"/>
                </a:solidFill>
                <a:latin typeface="-apple-system"/>
              </a:rPr>
              <a:t>.</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https://www.youtube.com/watch?v=daovGOlMbT4&amp;list=PLZbbT5o_s2xrwRnXk_yCPtnqqo4_u2YGL&amp;index=12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FA8D0622-8AE9-4B4B-9B75-ECE389810600}"/>
              </a:ext>
            </a:extLst>
          </p:cNvPr>
          <p:cNvPicPr>
            <a:picLocks noChangeAspect="1"/>
          </p:cNvPicPr>
          <p:nvPr/>
        </p:nvPicPr>
        <p:blipFill>
          <a:blip r:embed="rId3"/>
          <a:stretch>
            <a:fillRect/>
          </a:stretch>
        </p:blipFill>
        <p:spPr>
          <a:xfrm>
            <a:off x="428600" y="3479691"/>
            <a:ext cx="8353425" cy="2524125"/>
          </a:xfrm>
          <a:prstGeom prst="rect">
            <a:avLst/>
          </a:prstGeom>
          <a:ln>
            <a:solidFill>
              <a:srgbClr val="C00000"/>
            </a:solidFill>
          </a:ln>
        </p:spPr>
      </p:pic>
      <p:sp>
        <p:nvSpPr>
          <p:cNvPr id="10" name="Rectangle 9">
            <a:extLst>
              <a:ext uri="{FF2B5EF4-FFF2-40B4-BE49-F238E27FC236}">
                <a16:creationId xmlns:a16="http://schemas.microsoft.com/office/drawing/2014/main" id="{E52C4777-F3DC-47F5-B6DC-B07642CEEE2B}"/>
              </a:ext>
            </a:extLst>
          </p:cNvPr>
          <p:cNvSpPr/>
          <p:nvPr/>
        </p:nvSpPr>
        <p:spPr>
          <a:xfrm>
            <a:off x="523214" y="5604425"/>
            <a:ext cx="8064896"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913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3" name="Picture 2">
            <a:extLst>
              <a:ext uri="{FF2B5EF4-FFF2-40B4-BE49-F238E27FC236}">
                <a16:creationId xmlns:a16="http://schemas.microsoft.com/office/drawing/2014/main" id="{DB1CE7C1-6A04-4865-B244-2CDFC6B31159}"/>
              </a:ext>
            </a:extLst>
          </p:cNvPr>
          <p:cNvPicPr>
            <a:picLocks noChangeAspect="1"/>
          </p:cNvPicPr>
          <p:nvPr/>
        </p:nvPicPr>
        <p:blipFill>
          <a:blip r:embed="rId2"/>
          <a:stretch>
            <a:fillRect/>
          </a:stretch>
        </p:blipFill>
        <p:spPr>
          <a:xfrm>
            <a:off x="3635896" y="3717032"/>
            <a:ext cx="1657350" cy="904875"/>
          </a:xfrm>
          <a:prstGeom prst="rect">
            <a:avLst/>
          </a:prstGeom>
        </p:spPr>
      </p:pic>
    </p:spTree>
    <p:extLst>
      <p:ext uri="{BB962C8B-B14F-4D97-AF65-F5344CB8AC3E}">
        <p14:creationId xmlns:p14="http://schemas.microsoft.com/office/powerpoint/2010/main" val="29112131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2443</TotalTime>
  <Words>752</Words>
  <Application>Microsoft Office PowerPoint</Application>
  <PresentationFormat>On-screen Show (4:3)</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SFMono-Regular</vt:lpstr>
      <vt:lpstr>Wingdings</vt:lpstr>
      <vt:lpstr>Office 佈景主題</vt:lpstr>
      <vt:lpstr>12 CNN Image Classifier</vt:lpstr>
      <vt:lpstr>12 CNN Image Classifier</vt:lpstr>
      <vt:lpstr>12 CNN Image Classifier</vt:lpstr>
      <vt:lpstr>12 CNN Image Classifier</vt:lpstr>
      <vt:lpstr>12 CNN Image Classifier</vt:lpstr>
      <vt:lpstr>12 CNN Image Classifier</vt:lpstr>
      <vt:lpstr>12 CNN Image Classifier</vt:lpstr>
      <vt:lpstr>12 CNN Image Classifier</vt:lpstr>
      <vt:lpstr>12.1 Quiz</vt:lpstr>
      <vt:lpstr>12.1 Quiz</vt:lpstr>
      <vt:lpstr>12.1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756</cp:revision>
  <dcterms:created xsi:type="dcterms:W3CDTF">2018-09-28T16:40:41Z</dcterms:created>
  <dcterms:modified xsi:type="dcterms:W3CDTF">2020-06-10T05:36:49Z</dcterms:modified>
</cp:coreProperties>
</file>