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0" r:id="rId4"/>
    <p:sldId id="272" r:id="rId5"/>
    <p:sldId id="273" r:id="rId6"/>
    <p:sldId id="276" r:id="rId7"/>
    <p:sldId id="274" r:id="rId8"/>
    <p:sldId id="275" r:id="rId9"/>
    <p:sldId id="279" r:id="rId10"/>
    <p:sldId id="277" r:id="rId11"/>
    <p:sldId id="280" r:id="rId12"/>
    <p:sldId id="282" r:id="rId13"/>
    <p:sldId id="281" r:id="rId14"/>
    <p:sldId id="262" r:id="rId15"/>
    <p:sldId id="258" r:id="rId16"/>
    <p:sldId id="283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fQBPNDy5EM&amp;list=PLZbbT5o_s2xrwRnXk_yCPtnqqo4_u2YGL&amp;index=13" TargetMode="External"/><Relationship Id="rId2" Type="http://schemas.openxmlformats.org/officeDocument/2006/relationships/hyperlink" Target="https://scikit-learn.org/stable/auto_examples/model_selection/plot_confusion_matrix.html#sphx-glr-auto-examples-model-selection-plot-confusion-matrix-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fQBPNDy5EM&amp;list=PLZbbT5o_s2xrwRnXk_yCPtnqqo4_u2YGL&amp;index=13" TargetMode="External"/><Relationship Id="rId2" Type="http://schemas.openxmlformats.org/officeDocument/2006/relationships/hyperlink" Target="https://scikit-learn.org/stable/auto_examples/model_selection/plot_confusion_matrix.html#sphx-glr-auto-examples-model-selection-plot-confusion-matrix-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fQBPNDy5EM&amp;list=PLZbbT5o_s2xrwRnXk_yCPtnqqo4_u2YGL&amp;index=13" TargetMode="External"/><Relationship Id="rId2" Type="http://schemas.openxmlformats.org/officeDocument/2006/relationships/hyperlink" Target="https://scikit-learn.org/stable/auto_examples/model_selection/plot_confusion_matrix.html#sphx-glr-auto-examples-model-selection-plot-confusion-matrix-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bfQBPNDy5EM&amp;list=PLZbbT5o_s2xrwRnXk_yCPtnqqo4_u2YGL&amp;index=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CNN Image Prediction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5788"/>
            <a:ext cx="8352928" cy="1495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transform the one-hot encoded predicted labels to be in the same format as the true labels by only selecting the element with the highest value for each prediction using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np.argmax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(predictions, axis=-1)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then define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plot_confusion_matrix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 that is copied directly from </a:t>
            </a:r>
            <a:r>
              <a:rPr lang="en-US" altLang="en-US" sz="1800" dirty="0">
                <a:solidFill>
                  <a:srgbClr val="E83E8C"/>
                </a:solidFill>
                <a:latin typeface="-apple-system"/>
                <a:hlinkClick r:id="rId2"/>
              </a:rPr>
              <a:t>scikit-learn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C9A34-66F8-407B-914A-A5743B44B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881617"/>
            <a:ext cx="4248323" cy="36194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199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578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b="1" dirty="0">
                <a:solidFill>
                  <a:srgbClr val="333333"/>
                </a:solidFill>
                <a:latin typeface="-apple-system"/>
              </a:rPr>
              <a:t> Code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: Get Test data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2D8F6-2A43-4AD2-B1BD-4EF27B0F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2314575"/>
            <a:ext cx="4552950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211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578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b="1" dirty="0">
                <a:solidFill>
                  <a:srgbClr val="333333"/>
                </a:solidFill>
                <a:latin typeface="-apple-system"/>
              </a:rPr>
              <a:t> Code: 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Predict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4B5B8-83AC-44C7-B547-E87C983ED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916832"/>
            <a:ext cx="7239000" cy="647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857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5788"/>
            <a:ext cx="3168352" cy="631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b="1" dirty="0">
                <a:solidFill>
                  <a:srgbClr val="333333"/>
                </a:solidFill>
                <a:latin typeface="-apple-system"/>
              </a:rPr>
              <a:t> Code: 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Plot confusion Matrix.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44A93-2EA4-42BA-9031-471B0743A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78" y="1285788"/>
            <a:ext cx="4718086" cy="51664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0418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FDAFE-CB10-46EC-8D93-C1EC7DA1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261254"/>
            <a:ext cx="5707770" cy="50225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2F71C-A922-462E-A3C2-91F9C543B84C}"/>
              </a:ext>
            </a:extLst>
          </p:cNvPr>
          <p:cNvSpPr txBox="1"/>
          <p:nvPr/>
        </p:nvSpPr>
        <p:spPr>
          <a:xfrm>
            <a:off x="5364088" y="2344734"/>
            <a:ext cx="282745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Better than chance, i.e., random shuffle.</a:t>
            </a:r>
          </a:p>
          <a:p>
            <a:r>
              <a:rPr lang="en-US" dirty="0"/>
              <a:t>Validate is special pickup.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D3FCF-9D9F-4464-84E2-BEA0E7BF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258752"/>
            <a:ext cx="669607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391E7B-19D5-416A-8CA1-82CCA0633F10}"/>
              </a:ext>
            </a:extLst>
          </p:cNvPr>
          <p:cNvSpPr txBox="1"/>
          <p:nvPr/>
        </p:nvSpPr>
        <p:spPr>
          <a:xfrm>
            <a:off x="5765304" y="2382613"/>
            <a:ext cx="29523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classes contains unlabeled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328A7-D564-44C6-83CF-807881FC902C}"/>
              </a:ext>
            </a:extLst>
          </p:cNvPr>
          <p:cNvSpPr txBox="1"/>
          <p:nvPr/>
        </p:nvSpPr>
        <p:spPr>
          <a:xfrm>
            <a:off x="5796136" y="4509120"/>
            <a:ext cx="29523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hot encoded from predictions. [c0, c1].</a:t>
            </a:r>
          </a:p>
          <a:p>
            <a:r>
              <a:rPr lang="en-US" dirty="0"/>
              <a:t>Columns c1 and  column c-1 are the same position.</a:t>
            </a:r>
          </a:p>
        </p:txBody>
      </p:sp>
    </p:spTree>
    <p:extLst>
      <p:ext uri="{BB962C8B-B14F-4D97-AF65-F5344CB8AC3E}">
        <p14:creationId xmlns:p14="http://schemas.microsoft.com/office/powerpoint/2010/main" val="5580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1237" y="1436289"/>
            <a:ext cx="8352928" cy="13446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Image Prediction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perform the CNN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last discussion, we built and trained the first CNN. We will use model to predict the dog and cat in the test 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1237" y="1436289"/>
            <a:ext cx="8352928" cy="14166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Prepare Test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have built the Model.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Now, run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next(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test_batches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to extract a batch of images and their corresponding labels from the test set.</a:t>
            </a:r>
            <a:endParaRPr lang="en-US" altLang="en-US" sz="1800" dirty="0">
              <a:solidFill>
                <a:srgbClr val="383A42"/>
              </a:solidFill>
              <a:latin typeface="SFMono-Regula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7B244-679A-4BE9-86EF-879BDC6E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35448"/>
            <a:ext cx="4143375" cy="40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286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1237" y="1436289"/>
            <a:ext cx="8352928" cy="12006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test_batches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was created in previous discussion and was created using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ImageDataGenerator.flow_from_directory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to generate batches of data from the test set that resides on disk.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uses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plotImages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 to see what this batch of test data looks like.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25614-66B4-4ACD-913D-CE2B7DC1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784573"/>
            <a:ext cx="5724333" cy="32970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5FED21A1-631E-4342-88BA-2136CB54C380}"/>
              </a:ext>
            </a:extLst>
          </p:cNvPr>
          <p:cNvSpPr txBox="1">
            <a:spLocks/>
          </p:cNvSpPr>
          <p:nvPr/>
        </p:nvSpPr>
        <p:spPr>
          <a:xfrm>
            <a:off x="431237" y="2804442"/>
            <a:ext cx="2628595" cy="14166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Just as we saw before, cats are labeled with a </a:t>
            </a:r>
            <a:r>
              <a:rPr lang="en-US" altLang="en-US" sz="1800" dirty="0">
                <a:solidFill>
                  <a:srgbClr val="E83E8C"/>
                </a:solidFill>
                <a:latin typeface="-apple-system"/>
              </a:rPr>
              <a:t>one-hot encoding 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of 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[1,0]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and dogs are labeled as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[0,1]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8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1237" y="1436289"/>
            <a:ext cx="8352928" cy="9845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Predicting On The Test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use built-model and call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model.predict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to have the model predict on the test set.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C4B3B-11B2-4832-9130-F086167F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76174"/>
            <a:ext cx="5057775" cy="285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F57E4450-1724-44D0-9A20-E2B892E25AD8}"/>
              </a:ext>
            </a:extLst>
          </p:cNvPr>
          <p:cNvSpPr txBox="1">
            <a:spLocks/>
          </p:cNvSpPr>
          <p:nvPr/>
        </p:nvSpPr>
        <p:spPr>
          <a:xfrm>
            <a:off x="457200" y="3017210"/>
            <a:ext cx="8352928" cy="12419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We pass in the test set, 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test_batches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, and set 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verbose=0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 to see no output during the evaluation process.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After running the predictions, we can print our the rounded predictions see what they look like.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01620C-41C4-4CAB-BF1B-D108B1514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678" y="4344683"/>
            <a:ext cx="2076450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262A258D-38C7-4014-BF18-32CC6015186B}"/>
              </a:ext>
            </a:extLst>
          </p:cNvPr>
          <p:cNvSpPr txBox="1">
            <a:spLocks/>
          </p:cNvSpPr>
          <p:nvPr/>
        </p:nvSpPr>
        <p:spPr>
          <a:xfrm>
            <a:off x="457200" y="4366605"/>
            <a:ext cx="6203032" cy="7185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the labels that the model is predicting for our images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0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5788"/>
            <a:ext cx="8352928" cy="1495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transform the one-hot encoded predicted labels to be in the same format as the true labels by only selecting the element with the highest value for each prediction using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np.argmax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(predictions, axis=-1)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then define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plot_confusion_matrix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 that is copied directly from </a:t>
            </a:r>
            <a:r>
              <a:rPr lang="en-US" altLang="en-US" sz="1800" dirty="0">
                <a:solidFill>
                  <a:srgbClr val="E83E8C"/>
                </a:solidFill>
                <a:latin typeface="-apple-system"/>
                <a:hlinkClick r:id="rId2"/>
              </a:rPr>
              <a:t>scikit-learn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9DE7C-FC99-419B-AB83-986B3B9C4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41085"/>
            <a:ext cx="8208912" cy="18719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213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5788"/>
            <a:ext cx="8352928" cy="9845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Plotting Predictions With A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create the confusion matrix using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scikit-learn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which we imported a couple episodes back.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C8559FB8-0672-4A2F-8C46-0FEB6E1E6FBB}"/>
              </a:ext>
            </a:extLst>
          </p:cNvPr>
          <p:cNvSpPr txBox="1">
            <a:spLocks/>
          </p:cNvSpPr>
          <p:nvPr/>
        </p:nvSpPr>
        <p:spPr>
          <a:xfrm>
            <a:off x="722851" y="2431431"/>
            <a:ext cx="7956579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cm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confusion_matrix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y_true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test_batches</a:t>
            </a:r>
            <a:r>
              <a:rPr lang="en-US" altLang="en-US" sz="16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classes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y_pred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np</a:t>
            </a:r>
            <a:r>
              <a:rPr lang="en-US" altLang="en-US" sz="16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argmax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predictions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axis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=-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))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812AD316-464A-4C8A-9CFB-AB52F7FFE47C}"/>
              </a:ext>
            </a:extLst>
          </p:cNvPr>
          <p:cNvSpPr txBox="1">
            <a:spLocks/>
          </p:cNvSpPr>
          <p:nvPr/>
        </p:nvSpPr>
        <p:spPr>
          <a:xfrm>
            <a:off x="395536" y="2936700"/>
            <a:ext cx="8352928" cy="12843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the confusion matrix, we pass the true labels of the test set, along with the predicted labels for the test set from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Note, we can access the unshuffled true labels for the test set by calling 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test_batches.classes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78952F-7433-4633-B7AF-6B7F6414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66317"/>
            <a:ext cx="6753225" cy="1333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098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5788"/>
            <a:ext cx="3096344" cy="37993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transform the one-hot encoded predicted labels to be in the same format as the true labels by only selecting the element with the highest value for each prediction using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np.argmax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(predictions, axis=-1)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then define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plot_confusion_matrix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 that is copied directly from </a:t>
            </a:r>
            <a:r>
              <a:rPr lang="en-US" altLang="en-US" sz="1800" dirty="0">
                <a:solidFill>
                  <a:srgbClr val="E83E8C"/>
                </a:solidFill>
                <a:latin typeface="-apple-system"/>
                <a:hlinkClick r:id="rId2"/>
              </a:rPr>
              <a:t>scikit-learn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2A15D5-9220-4466-83E9-56E9AF76A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316" y="1285788"/>
            <a:ext cx="5282303" cy="52326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206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CNN Image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85788"/>
            <a:ext cx="8208912" cy="13511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Plotting Predictions With A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To get a better visualization of these results, we’ll plot them in a confusion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create the confusion matrix using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scikit-learn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which we imported a couple episodes back.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https://www.youtube.com/watch?v=bfQBPNDy5EM&amp;list=PLZbbT5o_s2xrwRnXk_yCPtnqqo4_u2YGL&amp;index=13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EE770-6C26-4AB3-867F-59D91439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69964"/>
            <a:ext cx="6791325" cy="723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0BD7EEE7-F993-460A-B1E5-268CAA2B8127}"/>
              </a:ext>
            </a:extLst>
          </p:cNvPr>
          <p:cNvSpPr txBox="1">
            <a:spLocks/>
          </p:cNvSpPr>
          <p:nvPr/>
        </p:nvSpPr>
        <p:spPr>
          <a:xfrm>
            <a:off x="404866" y="3717032"/>
            <a:ext cx="8208912" cy="13511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To the confusion matrix, we pass the true labels of the test set, along with the predicted labels for the test set from the model.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Note, we can access the unshuffled true labels for the test set by calling 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test_batches.classes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9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1132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montserrat</vt:lpstr>
      <vt:lpstr>SFMono-Regular</vt:lpstr>
      <vt:lpstr>Wingdings</vt:lpstr>
      <vt:lpstr>Office 佈景主題</vt:lpstr>
      <vt:lpstr>13 CNN Image Prediction</vt:lpstr>
      <vt:lpstr>13 CNN Image Prediction</vt:lpstr>
      <vt:lpstr>13 CNN Image Prediction</vt:lpstr>
      <vt:lpstr>13 CNN Image Prediction</vt:lpstr>
      <vt:lpstr>13 CNN Image Prediction</vt:lpstr>
      <vt:lpstr>13 CNN Image Prediction</vt:lpstr>
      <vt:lpstr>13 CNN Image Prediction</vt:lpstr>
      <vt:lpstr>13 CNN Image Prediction</vt:lpstr>
      <vt:lpstr>13 CNN Image Prediction</vt:lpstr>
      <vt:lpstr>13 CNN Image Prediction</vt:lpstr>
      <vt:lpstr>13 CNN Image Prediction</vt:lpstr>
      <vt:lpstr>13 CNN Image Prediction</vt:lpstr>
      <vt:lpstr>13 CNN Image Prediction</vt:lpstr>
      <vt:lpstr>13.1 Quiz</vt:lpstr>
      <vt:lpstr>13.1 Quiz</vt:lpstr>
      <vt:lpstr>13.1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805</cp:revision>
  <dcterms:created xsi:type="dcterms:W3CDTF">2018-09-28T16:40:41Z</dcterms:created>
  <dcterms:modified xsi:type="dcterms:W3CDTF">2020-06-12T04:59:26Z</dcterms:modified>
</cp:coreProperties>
</file>