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4" r:id="rId5"/>
    <p:sldId id="275" r:id="rId6"/>
    <p:sldId id="290" r:id="rId7"/>
    <p:sldId id="276" r:id="rId8"/>
    <p:sldId id="286" r:id="rId9"/>
    <p:sldId id="278" r:id="rId10"/>
    <p:sldId id="287" r:id="rId11"/>
    <p:sldId id="291" r:id="rId12"/>
    <p:sldId id="289" r:id="rId13"/>
    <p:sldId id="282" r:id="rId14"/>
    <p:sldId id="293" r:id="rId15"/>
    <p:sldId id="292" r:id="rId16"/>
    <p:sldId id="284" r:id="rId17"/>
    <p:sldId id="262" r:id="rId18"/>
    <p:sldId id="295" r:id="rId19"/>
    <p:sldId id="294" r:id="rId20"/>
    <p:sldId id="258" r:id="rId21"/>
    <p:sldId id="285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Hpqu52soI&amp;list=PLZbbT5o_s2xrwRnXk_yCPtnqqo4_u2YGL&amp;index=14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Hpqu52soI&amp;list=PLZbbT5o_s2xrwRnXk_yCPtnqqo4_u2YGL&amp;index=14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Hpqu52soI&amp;list=PLZbbT5o_s2xrwRnXk_yCPtnqqo4_u2YGL&amp;index=14" TargetMode="External"/><Relationship Id="rId2" Type="http://schemas.openxmlformats.org/officeDocument/2006/relationships/hyperlink" Target="https://storage.googleapis.com/tensorflow/keras-applicaiotns/vgg16/...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Hpqu52soI&amp;list=PLZbbT5o_s2xrwRnXk_yCPtnqqo4_u2YGL&amp;index=1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Fine Tune CNN: Part 1 (Build): Part 1 (Build)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View Original VGG16_Model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18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the bottom of the VGG16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last output layer is prediction layer with 1000 categories.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not going to classify 1000 categories. We are going to categorize two categories, i.e., cat and dog.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modify this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B2081-6FCB-4D51-90BA-013F7BC8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70308"/>
            <a:ext cx="509587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ECF255-CAB0-49F7-B89D-4F6AB1F6B0B5}"/>
              </a:ext>
            </a:extLst>
          </p:cNvPr>
          <p:cNvSpPr/>
          <p:nvPr/>
        </p:nvSpPr>
        <p:spPr>
          <a:xfrm>
            <a:off x="1619672" y="4171995"/>
            <a:ext cx="5095875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Create Our Model Sequential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Create Our Model Sequential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291264" cy="15657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out Model Sequential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Create empty mode sequential.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Loop through the vgg16_model and copy the layer from vgg16_model to our created model Sequential except the last layer (index with -1)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The last output layer is still empty.</a:t>
            </a: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D7747-C67E-4BA9-B24A-ADEBD57D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56021"/>
            <a:ext cx="55530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585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Create Our Model Sequential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16321"/>
            <a:ext cx="8352928" cy="442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View our new created model Sequential.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7C408-CB75-48ED-B58B-374701F0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4" y="1745344"/>
            <a:ext cx="3478006" cy="46995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2D07B-8BB9-4CE0-83D6-5CAB49C68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818" y="1745344"/>
            <a:ext cx="2941365" cy="46995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3E8B7B-784B-4591-AA1A-130123462B08}"/>
              </a:ext>
            </a:extLst>
          </p:cNvPr>
          <p:cNvSpPr/>
          <p:nvPr/>
        </p:nvSpPr>
        <p:spPr>
          <a:xfrm>
            <a:off x="2569422" y="5577698"/>
            <a:ext cx="2794666" cy="5155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2B43A-97EB-433A-9354-3A993A08B683}"/>
              </a:ext>
            </a:extLst>
          </p:cNvPr>
          <p:cNvSpPr/>
          <p:nvPr/>
        </p:nvSpPr>
        <p:spPr>
          <a:xfrm>
            <a:off x="5648194" y="5637221"/>
            <a:ext cx="3086220" cy="442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94799-1F5C-4068-A5FA-60BAB13A46B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64088" y="5835497"/>
            <a:ext cx="284106" cy="28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標題 2">
            <a:extLst>
              <a:ext uri="{FF2B5EF4-FFF2-40B4-BE49-F238E27FC236}">
                <a16:creationId xmlns:a16="http://schemas.microsoft.com/office/drawing/2014/main" id="{9E2B76E5-41ED-4C55-AF80-EFC8E44FBBD0}"/>
              </a:ext>
            </a:extLst>
          </p:cNvPr>
          <p:cNvSpPr txBox="1">
            <a:spLocks/>
          </p:cNvSpPr>
          <p:nvPr/>
        </p:nvSpPr>
        <p:spPr>
          <a:xfrm>
            <a:off x="333871" y="1880875"/>
            <a:ext cx="2133599" cy="19801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the last layer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prediction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of model vgg16_model </a:t>
            </a:r>
            <a:r>
              <a:rPr lang="en-US" sz="1800" dirty="0">
                <a:solidFill>
                  <a:schemeClr val="tx1"/>
                </a:solidFill>
              </a:rPr>
              <a:t>is removed in our </a:t>
            </a:r>
            <a:r>
              <a:rPr lang="en-US" sz="1800" b="1" dirty="0">
                <a:solidFill>
                  <a:srgbClr val="C00000"/>
                </a:solidFill>
              </a:rPr>
              <a:t>model Sequential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0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Add Last Layer to Our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Add Last Layer to Our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4837114" cy="2682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the last layer Dense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iterate over each of the layers in our new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Sequential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model and set them to be non-trainable.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freezes the trainable parameters (weights and bias) in each layer.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These trainable parameters (weights and bias) will not be trained or updated. We will use the same parameter for our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D4360-5047-4706-93F5-C5A69531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67" y="987181"/>
            <a:ext cx="3585916" cy="55517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170890-D1FE-4D68-8C19-B562D293338A}"/>
              </a:ext>
            </a:extLst>
          </p:cNvPr>
          <p:cNvSpPr/>
          <p:nvPr/>
        </p:nvSpPr>
        <p:spPr>
          <a:xfrm>
            <a:off x="5395367" y="5774208"/>
            <a:ext cx="3569121" cy="222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0FC2F-DFB6-495B-9BD3-38942E95B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2" y="4232171"/>
            <a:ext cx="4837114" cy="18724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342125-DC5C-41F3-B53A-33841AA97837}"/>
              </a:ext>
            </a:extLst>
          </p:cNvPr>
          <p:cNvSpPr/>
          <p:nvPr/>
        </p:nvSpPr>
        <p:spPr>
          <a:xfrm>
            <a:off x="596739" y="4976650"/>
            <a:ext cx="317869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387B4-0CE1-448B-BDCA-C9366682EF9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3775435" y="5516710"/>
            <a:ext cx="1619932" cy="36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8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Add Last Layer to Our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Building A Fine-Tuned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4CDCB86-535F-4C12-9D0C-1679A099E38A}"/>
              </a:ext>
            </a:extLst>
          </p:cNvPr>
          <p:cNvSpPr txBox="1">
            <a:spLocks/>
          </p:cNvSpPr>
          <p:nvPr/>
        </p:nvSpPr>
        <p:spPr>
          <a:xfrm>
            <a:off x="395536" y="1806530"/>
            <a:ext cx="4045225" cy="44370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Model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50A14F"/>
                </a:solidFill>
                <a:latin typeface="SFMono-Regular"/>
              </a:rPr>
              <a:t>"sequential_1"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Layer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type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Output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Shape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Param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880000"/>
                </a:solidFill>
                <a:latin typeface="SFMono-Regular"/>
              </a:rPr>
              <a:t>#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880000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=================================================================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block1_conv1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1792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block1_conv2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36928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block1_pool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73856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147584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295168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590080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590080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block4_conv1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1180160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block4_conv2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block4_conv3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8502225-A409-4E62-906F-62205FF44223}"/>
              </a:ext>
            </a:extLst>
          </p:cNvPr>
          <p:cNvSpPr txBox="1">
            <a:spLocks/>
          </p:cNvSpPr>
          <p:nvPr/>
        </p:nvSpPr>
        <p:spPr>
          <a:xfrm>
            <a:off x="4572000" y="1786475"/>
            <a:ext cx="4045225" cy="44370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block4_pool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block5_conv1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block5_conv2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block5_conv3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block5_pool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flatten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Flatten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25088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fc1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4096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102764544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fc2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4096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16781312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dense_1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8194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=================================================================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Total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134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268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738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T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err="1">
                <a:solidFill>
                  <a:srgbClr val="C18401"/>
                </a:solidFill>
                <a:latin typeface="SFMono-Regular"/>
              </a:rPr>
              <a:t>rainable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194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Non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trainable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134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260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544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5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0987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our model called Sequential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Move all the layer from vgg16 to our model Sequential except the last output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the our last output layer Dense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Lock all the trainable parameters (weight and bias) from vgg16_model.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87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Fine Tune CNN: Part 1 (Build)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Fine Tune CNN: Part 1 (Build)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Fine Tune CNN.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9A18A-5895-4F42-A553-0EC3D244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57" y="1263889"/>
            <a:ext cx="5366543" cy="53498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C9312-AC4C-4B9F-96A6-991D7CD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06" y="1268759"/>
            <a:ext cx="67246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488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Fine Tune CNN: Part 1 (Build)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1788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VGG16 and ImageNet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pre-trained model we'll be working with to classify images of cats and dogs is called VGG16, which is the model that won the 2014 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ImageNet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competition.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In the ImageNet competition, multiple teams compete to build a model that best classifies images from the ImageNet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ImageNet library includes thousands of images belonging to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1000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different categories.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will import this VGG16 model and then fine-tune it using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fine-tuned model will not classify images as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1000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categories.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will reduce 1000 categories into 2 categories, i.e., cats and dogs.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Fine Tune CNN: Part 1 (Build)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18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VGG16 Preprocessing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Let's first check out a batch of training data using the plotting function we brought in previously.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2EF29-DC3C-457E-8E05-A5C3CFCF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54403"/>
            <a:ext cx="3238500" cy="714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EE691-AA00-4987-8A8F-8658C5D9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21741"/>
            <a:ext cx="687705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5F819-B0D9-4A68-B0CD-628C772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284099"/>
            <a:ext cx="10001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56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Fine Tune CNN: Part 1 (Build)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9709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VGG16 Preprocessing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When we inspected these images, we briefly discussed that the color data was skewed as a result of preprocessing the images using the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tf.keras.applications.vgg16.preprocess_input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function.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understand what preprocessing is needed for images that will be passed to a VGG16 model, we can look at the 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2"/>
              </a:rPr>
              <a:t>VGG16 paper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Under the </a:t>
            </a: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2.1 Architecture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section, we can see that the authors stated that, "The only preprocessing we do is subtracting the mean RGB value, computed on the training set, from each pixel.“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is the preprocessing that was used on the original training data, and therefore, this is the way we need to process images before passing them to VGG16 or a fine-tuned VGG16 model.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processing is what is causing the underlying color data to look distorted.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View Original VGG16_Model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View Original VGG16_Model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Building A Fine-Tuned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start to build the VGG16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import </a:t>
            </a:r>
            <a:r>
              <a:rPr lang="en-US" sz="1800" dirty="0" err="1">
                <a:solidFill>
                  <a:schemeClr val="tx1"/>
                </a:solidFill>
              </a:rPr>
              <a:t>tensroflow</a:t>
            </a:r>
            <a:r>
              <a:rPr lang="en-US" sz="1800" dirty="0">
                <a:solidFill>
                  <a:schemeClr val="tx1"/>
                </a:solidFill>
              </a:rPr>
              <a:t> and VGG16 model from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will download the data through the internet.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an internet connection is needed to download this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VGG16 has the pre-built read dataset and vgg16 mode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568E2-19DC-4968-A424-8465C568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826046"/>
            <a:ext cx="44291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95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View Original VGG16_Model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16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pyhton</a:t>
            </a:r>
            <a:r>
              <a:rPr lang="en-US" sz="1800" b="1" dirty="0">
                <a:solidFill>
                  <a:schemeClr val="tx1"/>
                </a:solidFill>
              </a:rPr>
              <a:t> 05_fine_tune_cnn.py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images from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https://storage.googleapis.com/</a:t>
            </a:r>
            <a:r>
              <a:rPr lang="en-US" sz="1800" dirty="0" err="1">
                <a:solidFill>
                  <a:schemeClr val="tx1"/>
                </a:solidFill>
                <a:hlinkClick r:id="rId2"/>
              </a:rPr>
              <a:t>tensorflow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800" dirty="0" err="1">
                <a:solidFill>
                  <a:schemeClr val="tx1"/>
                </a:solidFill>
                <a:hlinkClick r:id="rId2"/>
              </a:rPr>
              <a:t>keras-applicaiotns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/vgg16/...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run, we get the VGG16 model summary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164F2-2650-4423-B370-F54EF7208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711079"/>
            <a:ext cx="3770846" cy="38094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DE186AF1-D47E-43DF-BC47-2FB95293CA6D}"/>
              </a:ext>
            </a:extLst>
          </p:cNvPr>
          <p:cNvSpPr txBox="1">
            <a:spLocks/>
          </p:cNvSpPr>
          <p:nvPr/>
        </p:nvSpPr>
        <p:spPr>
          <a:xfrm>
            <a:off x="395536" y="2852304"/>
            <a:ext cx="4176464" cy="9367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model we worked before have just one conv layer and one linear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VGG16 is very complicate.</a:t>
            </a:r>
          </a:p>
        </p:txBody>
      </p:sp>
    </p:spTree>
    <p:extLst>
      <p:ext uri="{BB962C8B-B14F-4D97-AF65-F5344CB8AC3E}">
        <p14:creationId xmlns:p14="http://schemas.microsoft.com/office/powerpoint/2010/main" val="33751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View Original VGG16_Model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3905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Building A Fine-Tuned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https://www.youtube.com/watch?v=oDHpqu52soI&amp;list=PLZbbT5o_s2xrwRnXk_yCPtnqqo4_u2YGL&amp;index=14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B4FF1F44-21EE-436C-AE49-31D4A1A2C776}"/>
              </a:ext>
            </a:extLst>
          </p:cNvPr>
          <p:cNvSpPr txBox="1">
            <a:spLocks/>
          </p:cNvSpPr>
          <p:nvPr/>
        </p:nvSpPr>
        <p:spPr>
          <a:xfrm>
            <a:off x="424880" y="1926314"/>
            <a:ext cx="4017371" cy="40093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Model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50A14F"/>
                </a:solidFill>
                <a:latin typeface="SFMono-Regular"/>
              </a:rPr>
              <a:t>"vgg16"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Layer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type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Output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Shape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Param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880000"/>
                </a:solidFill>
                <a:latin typeface="SFMono-Regular"/>
              </a:rPr>
              <a:t>#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=================================================================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input_1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 err="1">
                <a:solidFill>
                  <a:srgbClr val="C18401"/>
                </a:solidFill>
                <a:latin typeface="SFMono-Regular"/>
              </a:rPr>
              <a:t>InputLayer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[(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3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)]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block1_conv1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1792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block1_conv2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224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36928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block1_pool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73856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147584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block2_pool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295168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590080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block3_conv3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590080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block3_pool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_________________________________________________________________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block4_conv1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1180160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9BDA7AE-3142-4623-9F8D-6BAF07FC1A72}"/>
              </a:ext>
            </a:extLst>
          </p:cNvPr>
          <p:cNvSpPr txBox="1">
            <a:spLocks/>
          </p:cNvSpPr>
          <p:nvPr/>
        </p:nvSpPr>
        <p:spPr>
          <a:xfrm>
            <a:off x="4701750" y="1926314"/>
            <a:ext cx="4046714" cy="36014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block4_conv2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block4_conv3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block4_pool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block5_conv1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block5_conv2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block5_conv3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14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2359808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block5_pool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MaxPooling2D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512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flatten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Flatten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25088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fc1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4096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102764544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fc2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4096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16781312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 predictions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Dense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None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1000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4097000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=================================================================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Total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138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357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544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Trainable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138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357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544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C18401"/>
                </a:solidFill>
                <a:latin typeface="SFMono-Regular"/>
              </a:rPr>
              <a:t>Non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trainable </a:t>
            </a:r>
            <a:r>
              <a:rPr lang="en-US" altLang="en-US" sz="900" dirty="0">
                <a:solidFill>
                  <a:srgbClr val="A626A4"/>
                </a:solidFill>
                <a:latin typeface="SFMono-Regular"/>
              </a:rPr>
              <a:t>params</a:t>
            </a:r>
            <a:r>
              <a:rPr lang="en-US" altLang="en-US" sz="900" dirty="0">
                <a:solidFill>
                  <a:srgbClr val="666600"/>
                </a:solidFill>
                <a:latin typeface="SFMono-Regular"/>
              </a:rPr>
              <a:t>: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9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900" dirty="0">
                <a:solidFill>
                  <a:srgbClr val="383A42"/>
                </a:solidFill>
                <a:latin typeface="SFMono-Regular"/>
              </a:rPr>
              <a:t> _________________________________________________________________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2043</Words>
  <Application>Microsoft Office PowerPoint</Application>
  <PresentationFormat>On-screen Show (4:3)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SFMono-Regular</vt:lpstr>
      <vt:lpstr>Wingdings</vt:lpstr>
      <vt:lpstr>Office 佈景主題</vt:lpstr>
      <vt:lpstr>14 Fine Tune CNN: Part 1 (Build): Part 1 (Build)</vt:lpstr>
      <vt:lpstr>14 Fine Tune CNN: Part 1 (Build)</vt:lpstr>
      <vt:lpstr>14 Fine Tune CNN: Part 1 (Build)</vt:lpstr>
      <vt:lpstr>14 Fine Tune CNN: Part 1 (Build)</vt:lpstr>
      <vt:lpstr>14 Fine Tune CNN: Part 1 (Build)</vt:lpstr>
      <vt:lpstr>14.1 View Original VGG16_Model</vt:lpstr>
      <vt:lpstr>14.1 View Original VGG16_Model</vt:lpstr>
      <vt:lpstr>14.1 View Original VGG16_Model</vt:lpstr>
      <vt:lpstr>14.1 View Original VGG16_Model</vt:lpstr>
      <vt:lpstr>14.1 View Original VGG16_Model</vt:lpstr>
      <vt:lpstr>14.2 Create Our Model Sequential</vt:lpstr>
      <vt:lpstr>14.2 Create Our Model Sequential</vt:lpstr>
      <vt:lpstr>14.2 Create Our Model Sequential</vt:lpstr>
      <vt:lpstr>14.3 Add Last Layer to Our Model</vt:lpstr>
      <vt:lpstr>14.3 Add Last Layer to Our Model</vt:lpstr>
      <vt:lpstr>14.3 Add Last Layer to Our Model</vt:lpstr>
      <vt:lpstr>14.4 Summary</vt:lpstr>
      <vt:lpstr>14.4 Summary</vt:lpstr>
      <vt:lpstr>14.5 Quiz</vt:lpstr>
      <vt:lpstr>14.5 Quiz</vt:lpstr>
      <vt:lpstr>14.5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871</cp:revision>
  <dcterms:created xsi:type="dcterms:W3CDTF">2018-09-28T16:40:41Z</dcterms:created>
  <dcterms:modified xsi:type="dcterms:W3CDTF">2020-06-12T23:15:47Z</dcterms:modified>
</cp:coreProperties>
</file>