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1" r:id="rId3"/>
    <p:sldId id="272" r:id="rId4"/>
    <p:sldId id="274" r:id="rId5"/>
    <p:sldId id="273" r:id="rId6"/>
    <p:sldId id="276" r:id="rId7"/>
    <p:sldId id="275" r:id="rId8"/>
    <p:sldId id="262" r:id="rId9"/>
    <p:sldId id="258" r:id="rId10"/>
    <p:sldId id="277"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88" d="100"/>
          <a:sy n="88" d="100"/>
        </p:scale>
        <p:origin x="3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INaX55V1zpY&amp;list=PLZbbT5o_s2xrwRnXk_yCPtnqqo4_u2YGL&amp;index=15"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INaX55V1zpY&amp;list=PLZbbT5o_s2xrwRnXk_yCPtnqqo4_u2YGL&amp;index=1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INaX55V1zpY&amp;list=PLZbbT5o_s2xrwRnXk_yCPtnqqo4_u2YGL&amp;index=15"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NaX55V1zpY&amp;list=PLZbbT5o_s2xrwRnXk_yCPtnqqo4_u2YGL&amp;index=15"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NaX55V1zpY&amp;list=PLZbbT5o_s2xrwRnXk_yCPtnqqo4_u2YGL&amp;index=15"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INaX55V1zpY&amp;list=PLZbbT5o_s2xrwRnXk_yCPtnqqo4_u2YGL&amp;index=15"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INaX55V1zpY&amp;list=PLZbbT5o_s2xrwRnXk_yCPtnqqo4_u2YGL&amp;index=15"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 Fine Tune CNN: Part 2 (Train)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8" name="Picture 7">
            <a:extLst>
              <a:ext uri="{FF2B5EF4-FFF2-40B4-BE49-F238E27FC236}">
                <a16:creationId xmlns:a16="http://schemas.microsoft.com/office/drawing/2014/main" id="{00F1803B-3B44-4C3A-AAC1-4B600B875A61}"/>
              </a:ext>
            </a:extLst>
          </p:cNvPr>
          <p:cNvPicPr>
            <a:picLocks noChangeAspect="1"/>
          </p:cNvPicPr>
          <p:nvPr/>
        </p:nvPicPr>
        <p:blipFill>
          <a:blip r:embed="rId2"/>
          <a:stretch>
            <a:fillRect/>
          </a:stretch>
        </p:blipFill>
        <p:spPr>
          <a:xfrm>
            <a:off x="3743325" y="3672266"/>
            <a:ext cx="1657350" cy="904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287038-9D4B-44B6-ACF8-B1DCD5D364A0}"/>
              </a:ext>
            </a:extLst>
          </p:cNvPr>
          <p:cNvPicPr>
            <a:picLocks noChangeAspect="1"/>
          </p:cNvPicPr>
          <p:nvPr/>
        </p:nvPicPr>
        <p:blipFill>
          <a:blip r:embed="rId2"/>
          <a:stretch>
            <a:fillRect/>
          </a:stretch>
        </p:blipFill>
        <p:spPr>
          <a:xfrm>
            <a:off x="1907704" y="1296345"/>
            <a:ext cx="6924675" cy="356235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15.2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3"/>
              </a:rPr>
              <a:t>https://www.youtube.com/watch?v=INaX55V1zpY&amp;list=PLZbbT5o_s2xrwRnXk_yCPtnqqo4_u2YGL&amp;index=15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85787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Fine Tune CNN: Part 2 (Train)</a:t>
            </a:r>
            <a:endParaRPr lang="zh-TW" altLang="en-US" b="1" dirty="0">
              <a:solidFill>
                <a:srgbClr val="FFFF00"/>
              </a:solidFill>
            </a:endParaRPr>
          </a:p>
        </p:txBody>
      </p:sp>
      <p:sp>
        <p:nvSpPr>
          <p:cNvPr id="3" name="副標題 2"/>
          <p:cNvSpPr>
            <a:spLocks noGrp="1"/>
          </p:cNvSpPr>
          <p:nvPr>
            <p:ph type="subTitle" idx="1"/>
          </p:nvPr>
        </p:nvSpPr>
        <p:spPr>
          <a:xfrm>
            <a:off x="395536" y="1330267"/>
            <a:ext cx="8352928" cy="31788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Fine Tune CNN: Part 2  (Train)</a:t>
            </a:r>
          </a:p>
          <a:p>
            <a:pPr marL="342900" indent="-342900" algn="l">
              <a:buClr>
                <a:srgbClr val="0070C0"/>
              </a:buClr>
              <a:buSzPct val="80000"/>
              <a:buFont typeface="Wingdings" pitchFamily="2" charset="2"/>
              <a:buChar char="u"/>
            </a:pPr>
            <a:r>
              <a:rPr lang="en-US" sz="1800" dirty="0">
                <a:solidFill>
                  <a:schemeClr val="tx1"/>
                </a:solidFill>
              </a:rPr>
              <a:t>We discuss how to train Fine Tune CNN.</a:t>
            </a:r>
          </a:p>
          <a:p>
            <a:pPr marL="342900" indent="-342900" algn="l">
              <a:buClr>
                <a:srgbClr val="0070C0"/>
              </a:buClr>
              <a:buSzPct val="80000"/>
              <a:buFont typeface="Wingdings" pitchFamily="2" charset="2"/>
              <a:buChar char="u"/>
            </a:pPr>
            <a:r>
              <a:rPr lang="en-US" sz="1800" dirty="0">
                <a:solidFill>
                  <a:schemeClr val="tx1"/>
                </a:solidFill>
              </a:rPr>
              <a:t>We will train vgg16_model that we built and fine-tuned in the last discussion to classify an image is a cat or dog.</a:t>
            </a:r>
          </a:p>
          <a:p>
            <a:pPr marL="342900" indent="-342900" algn="l">
              <a:buClr>
                <a:srgbClr val="0070C0"/>
              </a:buClr>
              <a:buSzPct val="80000"/>
              <a:buFont typeface="Wingdings" pitchFamily="2" charset="2"/>
              <a:buChar char="u"/>
            </a:pPr>
            <a:r>
              <a:rPr lang="en-US" sz="1800" dirty="0">
                <a:solidFill>
                  <a:schemeClr val="tx1"/>
                </a:solidFill>
              </a:rPr>
              <a:t>We have built simple one convolution layer and one dense layer, it performed very poorly. It is no better than chance (randomly guess = 50%) of predictions.</a:t>
            </a:r>
          </a:p>
          <a:p>
            <a:pPr marL="342900" indent="-342900" algn="l">
              <a:buClr>
                <a:srgbClr val="0070C0"/>
              </a:buClr>
              <a:buSzPct val="80000"/>
              <a:buFont typeface="Wingdings" pitchFamily="2" charset="2"/>
              <a:buChar char="u"/>
            </a:pPr>
            <a:r>
              <a:rPr lang="en-US" sz="1800" dirty="0">
                <a:solidFill>
                  <a:schemeClr val="tx1"/>
                </a:solidFill>
              </a:rPr>
              <a:t>Now, we move on fine-tune an existing model called vgg16_model to classify images as cats or dogs.</a:t>
            </a:r>
          </a:p>
          <a:p>
            <a:pPr marL="342900" indent="-342900" algn="l">
              <a:buClr>
                <a:srgbClr val="0070C0"/>
              </a:buClr>
              <a:buSzPct val="80000"/>
              <a:buFont typeface="Wingdings" pitchFamily="2" charset="2"/>
              <a:buChar char="u"/>
            </a:pPr>
            <a:r>
              <a:rPr lang="en-US" sz="1800" dirty="0">
                <a:solidFill>
                  <a:schemeClr val="tx1"/>
                </a:solidFill>
              </a:rPr>
              <a:t>Now, we will fine-tuned model that we just build and seeing how it performed and compared its metrics to our model that we originally built.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https://www.youtube.com/watch?v=INaX55V1zpY&amp;list=PLZbbT5o_s2xrwRnXk_yCPtnqqo4_u2YGL&amp;index=15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175276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 Fine Tune CNN: Part 2 (Train)</a:t>
            </a:r>
            <a:endParaRPr lang="zh-TW" altLang="en-US" b="1" dirty="0">
              <a:solidFill>
                <a:srgbClr val="FFFF00"/>
              </a:solidFill>
            </a:endParaRPr>
          </a:p>
        </p:txBody>
      </p:sp>
      <p:sp>
        <p:nvSpPr>
          <p:cNvPr id="3" name="副標題 2"/>
          <p:cNvSpPr>
            <a:spLocks noGrp="1"/>
          </p:cNvSpPr>
          <p:nvPr>
            <p:ph type="subTitle" idx="1"/>
          </p:nvPr>
        </p:nvSpPr>
        <p:spPr>
          <a:xfrm>
            <a:off x="395535" y="1330267"/>
            <a:ext cx="4652777" cy="20987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Fine Tune CNN: Part 2  (Train)</a:t>
            </a:r>
          </a:p>
          <a:p>
            <a:pPr marL="342900" indent="-342900" algn="l">
              <a:buClr>
                <a:srgbClr val="0070C0"/>
              </a:buClr>
              <a:buSzPct val="80000"/>
              <a:buFont typeface="Wingdings" pitchFamily="2" charset="2"/>
              <a:buChar char="u"/>
            </a:pPr>
            <a:r>
              <a:rPr lang="en-US" sz="1800" dirty="0">
                <a:solidFill>
                  <a:schemeClr val="tx1"/>
                </a:solidFill>
              </a:rPr>
              <a:t>This is the </a:t>
            </a:r>
            <a:r>
              <a:rPr lang="en-US" sz="1800" dirty="0" err="1">
                <a:solidFill>
                  <a:schemeClr val="tx1"/>
                </a:solidFill>
              </a:rPr>
              <a:t>model.summary</a:t>
            </a:r>
            <a:r>
              <a:rPr lang="en-US" sz="1800" dirty="0">
                <a:solidFill>
                  <a:schemeClr val="tx1"/>
                </a:solidFill>
              </a:rPr>
              <a:t> of we built in the last discussion.</a:t>
            </a:r>
          </a:p>
          <a:p>
            <a:pPr marL="342900" indent="-342900" algn="l">
              <a:buClr>
                <a:srgbClr val="0070C0"/>
              </a:buClr>
              <a:buSzPct val="80000"/>
              <a:buFont typeface="Wingdings" pitchFamily="2" charset="2"/>
              <a:buChar char="u"/>
            </a:pPr>
            <a:r>
              <a:rPr lang="en-US" sz="1800" dirty="0">
                <a:solidFill>
                  <a:schemeClr val="tx1"/>
                </a:solidFill>
              </a:rPr>
              <a:t>This is the same as vgg16_model except the last layer we changed to an output size of 1000 into an output size with 2, i.e., cats and dogs.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https://www.youtube.com/watch?v=INaX55V1zpY&amp;list=PLZbbT5o_s2xrwRnXk_yCPtnqqo4_u2YGL&amp;index=15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7B75C9E8-C3BF-43F8-AF79-5C539C32845A}"/>
              </a:ext>
            </a:extLst>
          </p:cNvPr>
          <p:cNvPicPr>
            <a:picLocks noChangeAspect="1"/>
          </p:cNvPicPr>
          <p:nvPr/>
        </p:nvPicPr>
        <p:blipFill>
          <a:blip r:embed="rId3"/>
          <a:stretch>
            <a:fillRect/>
          </a:stretch>
        </p:blipFill>
        <p:spPr>
          <a:xfrm>
            <a:off x="5292080" y="960615"/>
            <a:ext cx="3608153" cy="5760860"/>
          </a:xfrm>
          <a:prstGeom prst="rect">
            <a:avLst/>
          </a:prstGeom>
          <a:ln>
            <a:solidFill>
              <a:srgbClr val="C00000"/>
            </a:solidFill>
          </a:ln>
        </p:spPr>
      </p:pic>
      <p:sp>
        <p:nvSpPr>
          <p:cNvPr id="8" name="Rectangle 7">
            <a:extLst>
              <a:ext uri="{FF2B5EF4-FFF2-40B4-BE49-F238E27FC236}">
                <a16:creationId xmlns:a16="http://schemas.microsoft.com/office/drawing/2014/main" id="{B0C46394-BE57-49C2-8075-51A2C0FFBA9B}"/>
              </a:ext>
            </a:extLst>
          </p:cNvPr>
          <p:cNvSpPr/>
          <p:nvPr/>
        </p:nvSpPr>
        <p:spPr>
          <a:xfrm>
            <a:off x="5307902" y="5897385"/>
            <a:ext cx="3680161" cy="4589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0D61D1-8327-4595-8C65-C8F5FD1C213B}"/>
              </a:ext>
            </a:extLst>
          </p:cNvPr>
          <p:cNvSpPr/>
          <p:nvPr/>
        </p:nvSpPr>
        <p:spPr>
          <a:xfrm>
            <a:off x="750719" y="2276872"/>
            <a:ext cx="4297593" cy="11521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083207A-E9DB-43E5-BF04-39C9EB68AD67}"/>
              </a:ext>
            </a:extLst>
          </p:cNvPr>
          <p:cNvCxnSpPr>
            <a:cxnSpLocks/>
            <a:stCxn id="9" idx="2"/>
            <a:endCxn id="8" idx="1"/>
          </p:cNvCxnSpPr>
          <p:nvPr/>
        </p:nvCxnSpPr>
        <p:spPr>
          <a:xfrm>
            <a:off x="2899516" y="3429000"/>
            <a:ext cx="2408386" cy="26978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8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15.1 Compile and Build</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8" name="Picture 7">
            <a:extLst>
              <a:ext uri="{FF2B5EF4-FFF2-40B4-BE49-F238E27FC236}">
                <a16:creationId xmlns:a16="http://schemas.microsoft.com/office/drawing/2014/main" id="{00F1803B-3B44-4C3A-AAC1-4B600B875A61}"/>
              </a:ext>
            </a:extLst>
          </p:cNvPr>
          <p:cNvPicPr>
            <a:picLocks noChangeAspect="1"/>
          </p:cNvPicPr>
          <p:nvPr/>
        </p:nvPicPr>
        <p:blipFill>
          <a:blip r:embed="rId2"/>
          <a:stretch>
            <a:fillRect/>
          </a:stretch>
        </p:blipFill>
        <p:spPr>
          <a:xfrm>
            <a:off x="3743325" y="3672266"/>
            <a:ext cx="1657350" cy="904875"/>
          </a:xfrm>
          <a:prstGeom prst="rect">
            <a:avLst/>
          </a:prstGeom>
        </p:spPr>
      </p:pic>
    </p:spTree>
    <p:extLst>
      <p:ext uri="{BB962C8B-B14F-4D97-AF65-F5344CB8AC3E}">
        <p14:creationId xmlns:p14="http://schemas.microsoft.com/office/powerpoint/2010/main" val="2541027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15.1 Compile and Build</a:t>
            </a:r>
            <a:endParaRPr lang="zh-TW" altLang="en-US" b="1" dirty="0">
              <a:solidFill>
                <a:srgbClr val="FFFF00"/>
              </a:solidFill>
            </a:endParaRPr>
          </a:p>
        </p:txBody>
      </p:sp>
      <p:sp>
        <p:nvSpPr>
          <p:cNvPr id="3" name="副標題 2"/>
          <p:cNvSpPr>
            <a:spLocks noGrp="1"/>
          </p:cNvSpPr>
          <p:nvPr>
            <p:ph type="subTitle" idx="1"/>
          </p:nvPr>
        </p:nvSpPr>
        <p:spPr>
          <a:xfrm>
            <a:off x="395535" y="1330267"/>
            <a:ext cx="8291265" cy="18417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Compile Model and Build</a:t>
            </a:r>
          </a:p>
          <a:p>
            <a:pPr marL="342900" indent="-342900" algn="l">
              <a:buClr>
                <a:srgbClr val="0070C0"/>
              </a:buClr>
              <a:buSzPct val="80000"/>
              <a:buFont typeface="Wingdings" pitchFamily="2" charset="2"/>
              <a:buChar char="u"/>
            </a:pPr>
            <a:r>
              <a:rPr lang="en-US" sz="1800" dirty="0">
                <a:solidFill>
                  <a:schemeClr val="tx1"/>
                </a:solidFill>
                <a:latin typeface="+mj-lt"/>
              </a:rPr>
              <a:t>We compile this model with </a:t>
            </a:r>
            <a:r>
              <a:rPr lang="en-US" altLang="en-US" sz="1800" dirty="0">
                <a:solidFill>
                  <a:schemeClr val="tx1"/>
                </a:solidFill>
                <a:latin typeface="+mj-lt"/>
              </a:rPr>
              <a:t>the Adam optimizer with a learning rate of 0.0001, </a:t>
            </a:r>
            <a:r>
              <a:rPr lang="en-US" altLang="en-US" sz="1800" dirty="0" err="1">
                <a:solidFill>
                  <a:schemeClr val="tx1"/>
                </a:solidFill>
                <a:latin typeface="+mj-lt"/>
              </a:rPr>
              <a:t>categorical_crossentropy</a:t>
            </a:r>
            <a:r>
              <a:rPr lang="en-US" altLang="en-US" sz="1800" dirty="0">
                <a:solidFill>
                  <a:schemeClr val="tx1"/>
                </a:solidFill>
                <a:latin typeface="+mj-lt"/>
              </a:rPr>
              <a:t> as our loss, and ‘accuracy’ as our metric.</a:t>
            </a:r>
          </a:p>
          <a:p>
            <a:pPr marL="342900" indent="-342900" algn="l">
              <a:buClr>
                <a:srgbClr val="0070C0"/>
              </a:buClr>
              <a:buSzPct val="80000"/>
              <a:buFont typeface="Wingdings" pitchFamily="2" charset="2"/>
              <a:buChar char="u"/>
            </a:pPr>
            <a:r>
              <a:rPr lang="en-US" altLang="en-US" sz="1800" dirty="0">
                <a:solidFill>
                  <a:schemeClr val="tx1"/>
                </a:solidFill>
                <a:latin typeface="+mj-lt"/>
              </a:rPr>
              <a:t>Now, we’ll train the model using </a:t>
            </a:r>
            <a:r>
              <a:rPr lang="en-US" altLang="en-US" sz="1800" dirty="0" err="1">
                <a:solidFill>
                  <a:schemeClr val="tx1"/>
                </a:solidFill>
                <a:latin typeface="+mj-lt"/>
              </a:rPr>
              <a:t>model.fit</a:t>
            </a:r>
            <a:r>
              <a:rPr lang="en-US" altLang="en-US" sz="1800" dirty="0">
                <a:solidFill>
                  <a:schemeClr val="tx1"/>
                </a:solidFill>
                <a:latin typeface="+mj-lt"/>
              </a:rPr>
              <a:t>().</a:t>
            </a:r>
          </a:p>
          <a:p>
            <a:pPr marL="342900" indent="-342900" algn="l">
              <a:buClr>
                <a:srgbClr val="0070C0"/>
              </a:buClr>
              <a:buSzPct val="80000"/>
              <a:buFont typeface="Wingdings" pitchFamily="2" charset="2"/>
              <a:buChar char="u"/>
            </a:pPr>
            <a:r>
              <a:rPr lang="en-US" altLang="en-US" sz="1800" dirty="0">
                <a:solidFill>
                  <a:schemeClr val="tx1"/>
                </a:solidFill>
                <a:latin typeface="+mj-lt"/>
              </a:rPr>
              <a:t>Note that the call to fit() is exactly the same as it was when we used it on the original CNN we built from scratch, except for we're only running (5 or 10).</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https://www.youtube.com/watch?v=INaX55V1zpY&amp;list=PLZbbT5o_s2xrwRnXk_yCPtnqqo4_u2YGL&amp;index=15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3" name="Picture 12">
            <a:extLst>
              <a:ext uri="{FF2B5EF4-FFF2-40B4-BE49-F238E27FC236}">
                <a16:creationId xmlns:a16="http://schemas.microsoft.com/office/drawing/2014/main" id="{68170AEC-7647-4900-9B98-8F5E9D56F2DA}"/>
              </a:ext>
            </a:extLst>
          </p:cNvPr>
          <p:cNvPicPr>
            <a:picLocks noChangeAspect="1"/>
          </p:cNvPicPr>
          <p:nvPr/>
        </p:nvPicPr>
        <p:blipFill>
          <a:blip r:embed="rId3"/>
          <a:stretch>
            <a:fillRect/>
          </a:stretch>
        </p:blipFill>
        <p:spPr>
          <a:xfrm>
            <a:off x="1359817" y="3459251"/>
            <a:ext cx="6362700" cy="2609850"/>
          </a:xfrm>
          <a:prstGeom prst="rect">
            <a:avLst/>
          </a:prstGeom>
          <a:ln>
            <a:solidFill>
              <a:srgbClr val="C00000"/>
            </a:solidFill>
          </a:ln>
        </p:spPr>
      </p:pic>
    </p:spTree>
    <p:extLst>
      <p:ext uri="{BB962C8B-B14F-4D97-AF65-F5344CB8AC3E}">
        <p14:creationId xmlns:p14="http://schemas.microsoft.com/office/powerpoint/2010/main" val="3620709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15.1 Compile and Build</a:t>
            </a:r>
            <a:endParaRPr lang="zh-TW" altLang="en-US" b="1" dirty="0">
              <a:solidFill>
                <a:srgbClr val="FFFF00"/>
              </a:solidFill>
            </a:endParaRPr>
          </a:p>
        </p:txBody>
      </p:sp>
      <p:sp>
        <p:nvSpPr>
          <p:cNvPr id="3" name="副標題 2"/>
          <p:cNvSpPr>
            <a:spLocks noGrp="1"/>
          </p:cNvSpPr>
          <p:nvPr>
            <p:ph type="subTitle" idx="1"/>
          </p:nvPr>
        </p:nvSpPr>
        <p:spPr>
          <a:xfrm>
            <a:off x="395535" y="1330268"/>
            <a:ext cx="8291265" cy="18722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Compile Model and Build</a:t>
            </a:r>
          </a:p>
          <a:p>
            <a:pPr marL="342900" indent="-342900" algn="l">
              <a:buClr>
                <a:srgbClr val="0070C0"/>
              </a:buClr>
              <a:buSzPct val="80000"/>
              <a:buFont typeface="Wingdings" pitchFamily="2" charset="2"/>
              <a:buChar char="u"/>
            </a:pPr>
            <a:r>
              <a:rPr lang="en-US" altLang="en-US" sz="1800" b="1" dirty="0">
                <a:solidFill>
                  <a:srgbClr val="C00000"/>
                </a:solidFill>
              </a:rPr>
              <a:t>Note: </a:t>
            </a:r>
          </a:p>
          <a:p>
            <a:pPr marL="342900" indent="-342900" algn="l">
              <a:buClr>
                <a:srgbClr val="0070C0"/>
              </a:buClr>
              <a:buSzPct val="80000"/>
              <a:buFont typeface="Wingdings" pitchFamily="2" charset="2"/>
              <a:buChar char="u"/>
            </a:pPr>
            <a:r>
              <a:rPr lang="en-US" altLang="en-US" sz="1800" b="1" dirty="0">
                <a:solidFill>
                  <a:srgbClr val="C00000"/>
                </a:solidFill>
              </a:rPr>
              <a:t>“</a:t>
            </a:r>
            <a:r>
              <a:rPr lang="en-US" altLang="en-US" sz="1800" b="1" dirty="0" err="1">
                <a:solidFill>
                  <a:srgbClr val="C00000"/>
                </a:solidFill>
              </a:rPr>
              <a:t>layer.trainable</a:t>
            </a:r>
            <a:r>
              <a:rPr lang="en-US" altLang="en-US" sz="1800" b="1" dirty="0">
                <a:solidFill>
                  <a:srgbClr val="C00000"/>
                </a:solidFill>
              </a:rPr>
              <a:t> = False” is used to transfer weight and bias from vgg16_model to our model Sequential without change.</a:t>
            </a:r>
          </a:p>
          <a:p>
            <a:pPr marL="342900" indent="-342900" algn="l">
              <a:buClr>
                <a:srgbClr val="0070C0"/>
              </a:buClr>
              <a:buSzPct val="80000"/>
              <a:buFont typeface="Wingdings" pitchFamily="2" charset="2"/>
              <a:buChar char="u"/>
            </a:pPr>
            <a:r>
              <a:rPr lang="en-US" altLang="en-US" sz="1800" b="1" dirty="0">
                <a:solidFill>
                  <a:srgbClr val="C00000"/>
                </a:solidFill>
              </a:rPr>
              <a:t>When we perform the new training with the new dataset, the weight will be modified again.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https://www.youtube.com/watch?v=INaX55V1zpY&amp;list=PLZbbT5o_s2xrwRnXk_yCPtnqqo4_u2YGL&amp;index=15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13" name="Picture 12">
            <a:extLst>
              <a:ext uri="{FF2B5EF4-FFF2-40B4-BE49-F238E27FC236}">
                <a16:creationId xmlns:a16="http://schemas.microsoft.com/office/drawing/2014/main" id="{68170AEC-7647-4900-9B98-8F5E9D56F2DA}"/>
              </a:ext>
            </a:extLst>
          </p:cNvPr>
          <p:cNvPicPr>
            <a:picLocks noChangeAspect="1"/>
          </p:cNvPicPr>
          <p:nvPr/>
        </p:nvPicPr>
        <p:blipFill>
          <a:blip r:embed="rId3"/>
          <a:stretch>
            <a:fillRect/>
          </a:stretch>
        </p:blipFill>
        <p:spPr>
          <a:xfrm>
            <a:off x="1259632" y="3408000"/>
            <a:ext cx="6362700" cy="2609850"/>
          </a:xfrm>
          <a:prstGeom prst="rect">
            <a:avLst/>
          </a:prstGeom>
          <a:ln>
            <a:solidFill>
              <a:srgbClr val="C00000"/>
            </a:solidFill>
          </a:ln>
        </p:spPr>
      </p:pic>
    </p:spTree>
    <p:extLst>
      <p:ext uri="{BB962C8B-B14F-4D97-AF65-F5344CB8AC3E}">
        <p14:creationId xmlns:p14="http://schemas.microsoft.com/office/powerpoint/2010/main" val="27519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15.1 Compile and Build</a:t>
            </a:r>
            <a:endParaRPr lang="zh-TW" altLang="en-US" b="1" dirty="0">
              <a:solidFill>
                <a:srgbClr val="FFFF00"/>
              </a:solidFill>
            </a:endParaRPr>
          </a:p>
        </p:txBody>
      </p:sp>
      <p:sp>
        <p:nvSpPr>
          <p:cNvPr id="3" name="副標題 2"/>
          <p:cNvSpPr>
            <a:spLocks noGrp="1"/>
          </p:cNvSpPr>
          <p:nvPr>
            <p:ph type="subTitle" idx="1"/>
          </p:nvPr>
        </p:nvSpPr>
        <p:spPr>
          <a:xfrm>
            <a:off x="395535" y="1330267"/>
            <a:ext cx="3528393" cy="11130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Compile Model and Build</a:t>
            </a:r>
          </a:p>
          <a:p>
            <a:pPr marL="342900" indent="-342900" algn="l">
              <a:buClr>
                <a:srgbClr val="0070C0"/>
              </a:buClr>
              <a:buSzPct val="80000"/>
              <a:buFont typeface="Wingdings" pitchFamily="2" charset="2"/>
              <a:buChar char="u"/>
            </a:pPr>
            <a:r>
              <a:rPr lang="en-US" altLang="en-US" sz="1800" dirty="0">
                <a:solidFill>
                  <a:schemeClr val="tx1"/>
                </a:solidFill>
                <a:latin typeface="Arial" panose="020B0604020202020204" pitchFamily="34" charset="0"/>
              </a:rPr>
              <a:t>vgg16_model is very accurate.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https://www.youtube.com/watch?v=INaX55V1zpY&amp;list=PLZbbT5o_s2xrwRnXk_yCPtnqqo4_u2YGL&amp;index=15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98ECE5DB-B015-43AD-A1E4-66E68CBD8D01}"/>
              </a:ext>
            </a:extLst>
          </p:cNvPr>
          <p:cNvPicPr>
            <a:picLocks noChangeAspect="1"/>
          </p:cNvPicPr>
          <p:nvPr/>
        </p:nvPicPr>
        <p:blipFill>
          <a:blip r:embed="rId3"/>
          <a:stretch>
            <a:fillRect/>
          </a:stretch>
        </p:blipFill>
        <p:spPr>
          <a:xfrm>
            <a:off x="403986" y="2648806"/>
            <a:ext cx="3528393" cy="2400899"/>
          </a:xfrm>
          <a:prstGeom prst="rect">
            <a:avLst/>
          </a:prstGeom>
          <a:ln>
            <a:solidFill>
              <a:srgbClr val="C00000"/>
            </a:solidFill>
          </a:ln>
        </p:spPr>
      </p:pic>
      <p:pic>
        <p:nvPicPr>
          <p:cNvPr id="9" name="Picture 8">
            <a:extLst>
              <a:ext uri="{FF2B5EF4-FFF2-40B4-BE49-F238E27FC236}">
                <a16:creationId xmlns:a16="http://schemas.microsoft.com/office/drawing/2014/main" id="{77E0F7DE-3641-4B3E-A885-348F1BC9398C}"/>
              </a:ext>
            </a:extLst>
          </p:cNvPr>
          <p:cNvPicPr>
            <a:picLocks noChangeAspect="1"/>
          </p:cNvPicPr>
          <p:nvPr/>
        </p:nvPicPr>
        <p:blipFill>
          <a:blip r:embed="rId4"/>
          <a:stretch>
            <a:fillRect/>
          </a:stretch>
        </p:blipFill>
        <p:spPr>
          <a:xfrm>
            <a:off x="4091607" y="2545591"/>
            <a:ext cx="4300499" cy="3641512"/>
          </a:xfrm>
          <a:prstGeom prst="rect">
            <a:avLst/>
          </a:prstGeom>
          <a:ln>
            <a:solidFill>
              <a:srgbClr val="C00000"/>
            </a:solidFill>
          </a:ln>
        </p:spPr>
      </p:pic>
      <p:sp>
        <p:nvSpPr>
          <p:cNvPr id="11" name="副標題 2">
            <a:extLst>
              <a:ext uri="{FF2B5EF4-FFF2-40B4-BE49-F238E27FC236}">
                <a16:creationId xmlns:a16="http://schemas.microsoft.com/office/drawing/2014/main" id="{AC8FCF79-EB90-45DF-9084-6F52C2A82F9A}"/>
              </a:ext>
            </a:extLst>
          </p:cNvPr>
          <p:cNvSpPr txBox="1">
            <a:spLocks/>
          </p:cNvSpPr>
          <p:nvPr/>
        </p:nvSpPr>
        <p:spPr>
          <a:xfrm>
            <a:off x="4091607" y="1346225"/>
            <a:ext cx="4728865" cy="109705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Compile Model and Build</a:t>
            </a:r>
          </a:p>
          <a:p>
            <a:pPr marL="342900" indent="-342900" algn="l">
              <a:buClr>
                <a:srgbClr val="0070C0"/>
              </a:buClr>
              <a:buSzPct val="80000"/>
              <a:buFont typeface="Wingdings" pitchFamily="2" charset="2"/>
              <a:buChar char="u"/>
            </a:pPr>
            <a:r>
              <a:rPr lang="en-US" altLang="en-US" sz="1800" dirty="0">
                <a:solidFill>
                  <a:schemeClr val="tx1"/>
                </a:solidFill>
                <a:latin typeface="Arial" panose="020B0604020202020204" pitchFamily="34" charset="0"/>
              </a:rPr>
              <a:t>Simple model in ch13 has very high chance to have wrong prediction.</a:t>
            </a: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625235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15.2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3" name="Picture 2">
            <a:extLst>
              <a:ext uri="{FF2B5EF4-FFF2-40B4-BE49-F238E27FC236}">
                <a16:creationId xmlns:a16="http://schemas.microsoft.com/office/drawing/2014/main" id="{DB1CE7C1-6A04-4865-B244-2CDFC6B31159}"/>
              </a:ext>
            </a:extLst>
          </p:cNvPr>
          <p:cNvPicPr>
            <a:picLocks noChangeAspect="1"/>
          </p:cNvPicPr>
          <p:nvPr/>
        </p:nvPicPr>
        <p:blipFill>
          <a:blip r:embed="rId2"/>
          <a:stretch>
            <a:fillRect/>
          </a:stretch>
        </p:blipFill>
        <p:spPr>
          <a:xfrm>
            <a:off x="3635896" y="3717032"/>
            <a:ext cx="1657350" cy="904875"/>
          </a:xfrm>
          <a:prstGeom prst="rect">
            <a:avLst/>
          </a:prstGeom>
        </p:spPr>
      </p:pic>
    </p:spTree>
    <p:extLst>
      <p:ext uri="{BB962C8B-B14F-4D97-AF65-F5344CB8AC3E}">
        <p14:creationId xmlns:p14="http://schemas.microsoft.com/office/powerpoint/2010/main" val="291121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15.2 Quiz</a:t>
            </a:r>
            <a:endParaRPr lang="zh-TW" altLang="en-US" b="1" dirty="0">
              <a:solidFill>
                <a:srgbClr val="FFFF00"/>
              </a:solidFill>
            </a:endParaRPr>
          </a:p>
        </p:txBody>
      </p:sp>
      <p:sp>
        <p:nvSpPr>
          <p:cNvPr id="3" name="副標題 2"/>
          <p:cNvSpPr>
            <a:spLocks noGrp="1"/>
          </p:cNvSpPr>
          <p:nvPr>
            <p:ph type="subTitle" idx="1"/>
          </p:nvPr>
        </p:nvSpPr>
        <p:spPr>
          <a:xfrm>
            <a:off x="467544" y="1268759"/>
            <a:ext cx="1296144"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endParaRPr lang="en-US" altLang="zh-TW"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https://www.youtube.com/watch?v=INaX55V1zpY&amp;list=PLZbbT5o_s2xrwRnXk_yCPtnqqo4_u2YGL&amp;index=15</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784CB914-508B-4A3C-BC33-717FB8F8CE4B}"/>
              </a:ext>
            </a:extLst>
          </p:cNvPr>
          <p:cNvPicPr>
            <a:picLocks noChangeAspect="1"/>
          </p:cNvPicPr>
          <p:nvPr/>
        </p:nvPicPr>
        <p:blipFill>
          <a:blip r:embed="rId3"/>
          <a:stretch>
            <a:fillRect/>
          </a:stretch>
        </p:blipFill>
        <p:spPr>
          <a:xfrm>
            <a:off x="1979712" y="1236169"/>
            <a:ext cx="6848475" cy="5286375"/>
          </a:xfrm>
          <a:prstGeom prst="rect">
            <a:avLst/>
          </a:prstGeom>
          <a:ln>
            <a:solidFill>
              <a:srgbClr val="C00000"/>
            </a:solidFill>
          </a:ln>
        </p:spPr>
      </p:pic>
      <p:sp>
        <p:nvSpPr>
          <p:cNvPr id="8" name="Rectangle 7">
            <a:extLst>
              <a:ext uri="{FF2B5EF4-FFF2-40B4-BE49-F238E27FC236}">
                <a16:creationId xmlns:a16="http://schemas.microsoft.com/office/drawing/2014/main" id="{A3A7BF3E-82CB-48FB-9E9E-2ACCE546C2C2}"/>
              </a:ext>
            </a:extLst>
          </p:cNvPr>
          <p:cNvSpPr/>
          <p:nvPr/>
        </p:nvSpPr>
        <p:spPr>
          <a:xfrm>
            <a:off x="3851920" y="1880828"/>
            <a:ext cx="5192291" cy="1080120"/>
          </a:xfrm>
          <a:prstGeom prst="rect">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Clr>
                <a:srgbClr val="0070C0"/>
              </a:buClr>
              <a:buSzPct val="80000"/>
              <a:buFont typeface="Wingdings" pitchFamily="2" charset="2"/>
              <a:buChar char="u"/>
            </a:pPr>
            <a:r>
              <a:rPr lang="en-US" altLang="en-US" sz="1400" b="1">
                <a:solidFill>
                  <a:srgbClr val="C00000"/>
                </a:solidFill>
              </a:rPr>
              <a:t>“layer.trainable = False” is used to transfer weight and bias from vgg16_model to our model Sequential without change.</a:t>
            </a:r>
          </a:p>
          <a:p>
            <a:pPr marL="342900" indent="-342900">
              <a:buClr>
                <a:srgbClr val="0070C0"/>
              </a:buClr>
              <a:buSzPct val="80000"/>
              <a:buFont typeface="Wingdings" pitchFamily="2" charset="2"/>
              <a:buChar char="u"/>
            </a:pPr>
            <a:r>
              <a:rPr lang="en-US" altLang="en-US" sz="1400" b="1">
                <a:solidFill>
                  <a:srgbClr val="C00000"/>
                </a:solidFill>
              </a:rPr>
              <a:t>When we perform the new training with the new dataset, the weight will be modified again. </a:t>
            </a:r>
            <a:endParaRPr lang="en-US" altLang="en-US" sz="1400" b="1" dirty="0">
              <a:solidFill>
                <a:srgbClr val="C00000"/>
              </a:solidFill>
            </a:endParaRP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2693</TotalTime>
  <Words>655</Words>
  <Application>Microsoft Office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15 Fine Tune CNN: Part 2 (Train)</vt:lpstr>
      <vt:lpstr>15 Fine Tune CNN: Part 2 (Train)</vt:lpstr>
      <vt:lpstr>15 Fine Tune CNN: Part 2 (Train)</vt:lpstr>
      <vt:lpstr>15.1 Compile and Build</vt:lpstr>
      <vt:lpstr>15.1 Compile and Build</vt:lpstr>
      <vt:lpstr>15.1 Compile and Build</vt:lpstr>
      <vt:lpstr>15.1 Compile and Build</vt:lpstr>
      <vt:lpstr>15.2 Quiz</vt:lpstr>
      <vt:lpstr>15.2 Quiz</vt:lpstr>
      <vt:lpstr>15.2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873</cp:revision>
  <dcterms:created xsi:type="dcterms:W3CDTF">2018-09-28T16:40:41Z</dcterms:created>
  <dcterms:modified xsi:type="dcterms:W3CDTF">2020-06-13T04:20:26Z</dcterms:modified>
</cp:coreProperties>
</file>