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5" r:id="rId4"/>
    <p:sldId id="262" r:id="rId5"/>
    <p:sldId id="263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8j3mmr2coQ8&amp;list=PLZbbT5o_s2xrwRnXk_yCPtnqqo4_u2YG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j3mmr2coQ8&amp;list=PLZbbT5o_s2xrwRnXk_yCPtnqqo4_u2YG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8j3mmr2coQ8&amp;list=PLZbbT5o_s2xrwRnXk_yCPtnqqo4_u2YG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Keras with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Keras with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Keras with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use Keras and a neural network API written in Python.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https://www.youtube.com/watch?v=8j3mmr2coQ8&amp;list=PLZbbT5o_s2xrwRnXk_yCPtnqqo4_u2YGL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53F454-84CD-40C8-8D75-BC6A2472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48880"/>
            <a:ext cx="4746104" cy="335786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Keras with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240360" cy="37444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000" b="1" dirty="0">
                <a:solidFill>
                  <a:schemeClr val="tx1"/>
                </a:solidFill>
              </a:rPr>
              <a:t>Outline:</a:t>
            </a:r>
          </a:p>
          <a:p>
            <a:pPr algn="l"/>
            <a:r>
              <a:rPr lang="en-US" sz="1000" cap="all" dirty="0">
                <a:solidFill>
                  <a:schemeClr val="tx1"/>
                </a:solidFill>
              </a:rPr>
              <a:t>PART 1: ARTIFICIAL NEURAL NETWORK BASICS</a:t>
            </a:r>
          </a:p>
          <a:p>
            <a:pPr lvl="1" algn="l"/>
            <a:r>
              <a:rPr lang="en-US" sz="1000" dirty="0">
                <a:solidFill>
                  <a:schemeClr val="tx1"/>
                </a:solidFill>
              </a:rPr>
              <a:t>Section 1: Intro to </a:t>
            </a:r>
            <a:r>
              <a:rPr lang="en-US" sz="1000" dirty="0" err="1">
                <a:solidFill>
                  <a:schemeClr val="tx1"/>
                </a:solidFill>
              </a:rPr>
              <a:t>Keras</a:t>
            </a:r>
            <a:r>
              <a:rPr lang="en-US" sz="1000" dirty="0">
                <a:solidFill>
                  <a:schemeClr val="tx1"/>
                </a:solidFill>
              </a:rPr>
              <a:t> and neural networks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Processing data</a:t>
            </a:r>
          </a:p>
          <a:p>
            <a:pPr lvl="2" algn="l"/>
            <a:r>
              <a:rPr lang="en-US" sz="1000" dirty="0" err="1">
                <a:solidFill>
                  <a:schemeClr val="tx1"/>
                </a:solidFill>
              </a:rPr>
              <a:t>Buiding</a:t>
            </a:r>
            <a:r>
              <a:rPr lang="en-US" sz="1000" dirty="0">
                <a:solidFill>
                  <a:schemeClr val="tx1"/>
                </a:solidFill>
              </a:rPr>
              <a:t> and training neural networks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Validation and inference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Saving and loading models</a:t>
            </a:r>
          </a:p>
          <a:p>
            <a:pPr lvl="1" algn="l"/>
            <a:r>
              <a:rPr lang="en-US" sz="1000" dirty="0">
                <a:solidFill>
                  <a:schemeClr val="tx1"/>
                </a:solidFill>
              </a:rPr>
              <a:t>Section 2: Convolutional Neural Networks (CNNs)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Image processing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Building and training CNNs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Using CNNs for inference</a:t>
            </a:r>
          </a:p>
          <a:p>
            <a:pPr lvl="1" algn="l"/>
            <a:r>
              <a:rPr lang="en-US" sz="1000" dirty="0">
                <a:solidFill>
                  <a:schemeClr val="tx1"/>
                </a:solidFill>
              </a:rPr>
              <a:t>Section 3: Fine-tuning and transfer learning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Intro to fine-tuning and VGG16 model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Implement fine-tuning on VGG16 model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Using fine-tuned models for inference</a:t>
            </a:r>
          </a:p>
          <a:p>
            <a:pPr lvl="1" algn="l"/>
            <a:r>
              <a:rPr lang="en-US" sz="1000" dirty="0">
                <a:solidFill>
                  <a:schemeClr val="tx1"/>
                </a:solidFill>
              </a:rPr>
              <a:t>Section 4: Additional topics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Data augmentation</a:t>
            </a:r>
          </a:p>
          <a:p>
            <a:pPr lvl="2" algn="l"/>
            <a:r>
              <a:rPr lang="en-US" sz="1000" dirty="0" err="1">
                <a:solidFill>
                  <a:schemeClr val="tx1"/>
                </a:solidFill>
              </a:rPr>
              <a:t>Keras</a:t>
            </a:r>
            <a:r>
              <a:rPr lang="en-US" sz="1000" dirty="0">
                <a:solidFill>
                  <a:schemeClr val="tx1"/>
                </a:solidFill>
              </a:rPr>
              <a:t>' image labeling implementation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Achieving reproducible results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Learnable parameters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https://www.youtube.com/watch?v=8j3mmr2coQ8&amp;list=PLZbbT5o_s2xrwRnXk_yCPtnqqo4_u2YGL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0F1DF212-515A-4D84-A642-9F3852A9D815}"/>
              </a:ext>
            </a:extLst>
          </p:cNvPr>
          <p:cNvSpPr txBox="1">
            <a:spLocks/>
          </p:cNvSpPr>
          <p:nvPr/>
        </p:nvSpPr>
        <p:spPr>
          <a:xfrm>
            <a:off x="3923928" y="1271015"/>
            <a:ext cx="4896544" cy="449278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000" cap="all" dirty="0">
                <a:solidFill>
                  <a:schemeClr val="tx1"/>
                </a:solidFill>
              </a:rPr>
              <a:t>PART 2: NEURAL NETWORK MODEL DEPLOYMENT</a:t>
            </a:r>
          </a:p>
          <a:p>
            <a:pPr lvl="1" algn="l"/>
            <a:r>
              <a:rPr lang="en-US" sz="1000" dirty="0">
                <a:solidFill>
                  <a:schemeClr val="tx1"/>
                </a:solidFill>
              </a:rPr>
              <a:t>Section 1: Deployment with Flask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Introduction to Flask and web services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Build a simple Flask app and web app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Send and receive data with Flask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Host neural network with Flask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Build neural network web app to interact with Flask service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Integrating data visualization with D3, DC, </a:t>
            </a:r>
            <a:r>
              <a:rPr lang="en-US" sz="1000" dirty="0" err="1">
                <a:solidFill>
                  <a:schemeClr val="tx1"/>
                </a:solidFill>
              </a:rPr>
              <a:t>Crossfilter</a:t>
            </a:r>
            <a:endParaRPr lang="en-US" sz="1000" dirty="0">
              <a:solidFill>
                <a:schemeClr val="tx1"/>
              </a:solidFill>
            </a:endParaRP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Alternative ways to access neural network from </a:t>
            </a:r>
            <a:r>
              <a:rPr lang="en-US" sz="1000" dirty="0" err="1">
                <a:solidFill>
                  <a:schemeClr val="tx1"/>
                </a:solidFill>
              </a:rPr>
              <a:t>Powershell</a:t>
            </a:r>
            <a:r>
              <a:rPr lang="en-US" sz="1000" dirty="0">
                <a:solidFill>
                  <a:schemeClr val="tx1"/>
                </a:solidFill>
              </a:rPr>
              <a:t> and Curl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Information privacy and data protection</a:t>
            </a:r>
          </a:p>
          <a:p>
            <a:pPr lvl="1" algn="l"/>
            <a:r>
              <a:rPr lang="en-US" sz="1000" dirty="0">
                <a:solidFill>
                  <a:schemeClr val="tx1"/>
                </a:solidFill>
              </a:rPr>
              <a:t>Section 2: </a:t>
            </a:r>
            <a:r>
              <a:rPr lang="en-US" sz="1000" dirty="0" err="1">
                <a:solidFill>
                  <a:schemeClr val="tx1"/>
                </a:solidFill>
              </a:rPr>
              <a:t>MobileNet</a:t>
            </a:r>
            <a:endParaRPr lang="en-US" sz="1000" dirty="0">
              <a:solidFill>
                <a:schemeClr val="tx1"/>
              </a:solidFill>
            </a:endParaRP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Intro to </a:t>
            </a:r>
            <a:r>
              <a:rPr lang="en-US" sz="1000" dirty="0" err="1">
                <a:solidFill>
                  <a:schemeClr val="tx1"/>
                </a:solidFill>
              </a:rPr>
              <a:t>MobileNet</a:t>
            </a:r>
            <a:endParaRPr lang="en-US" sz="1000" dirty="0">
              <a:solidFill>
                <a:schemeClr val="tx1"/>
              </a:solidFill>
            </a:endParaRP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Fine-tune </a:t>
            </a:r>
            <a:r>
              <a:rPr lang="en-US" sz="1000" dirty="0" err="1">
                <a:solidFill>
                  <a:schemeClr val="tx1"/>
                </a:solidFill>
              </a:rPr>
              <a:t>MobileNet</a:t>
            </a:r>
            <a:r>
              <a:rPr lang="en-US" sz="1000" dirty="0">
                <a:solidFill>
                  <a:schemeClr val="tx1"/>
                </a:solidFill>
              </a:rPr>
              <a:t> on subset of data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Fine-tune </a:t>
            </a:r>
            <a:r>
              <a:rPr lang="en-US" sz="1000" dirty="0" err="1">
                <a:solidFill>
                  <a:schemeClr val="tx1"/>
                </a:solidFill>
              </a:rPr>
              <a:t>MobileNet</a:t>
            </a:r>
            <a:r>
              <a:rPr lang="en-US" sz="1000" dirty="0">
                <a:solidFill>
                  <a:schemeClr val="tx1"/>
                </a:solidFill>
              </a:rPr>
              <a:t> on custom data set</a:t>
            </a:r>
          </a:p>
          <a:p>
            <a:pPr lvl="1" algn="l"/>
            <a:r>
              <a:rPr lang="en-US" sz="1000" dirty="0">
                <a:solidFill>
                  <a:schemeClr val="tx1"/>
                </a:solidFill>
              </a:rPr>
              <a:t>Section 3: Deployment with TensorFlow.js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Introduction to client-side neural networks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Convert </a:t>
            </a:r>
            <a:r>
              <a:rPr lang="en-US" sz="1000" dirty="0" err="1">
                <a:solidFill>
                  <a:schemeClr val="tx1"/>
                </a:solidFill>
              </a:rPr>
              <a:t>Keras</a:t>
            </a:r>
            <a:r>
              <a:rPr lang="en-US" sz="1000" dirty="0">
                <a:solidFill>
                  <a:schemeClr val="tx1"/>
                </a:solidFill>
              </a:rPr>
              <a:t> model to TFJS model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Set up Node.js and Express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Build UI for neural network web app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Host a neural network with TFJS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Explore tensor operations through image processing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Examine tensor operations with debugger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Broadcasting tensors</a:t>
            </a:r>
          </a:p>
          <a:p>
            <a:pPr lvl="2" algn="l"/>
            <a:r>
              <a:rPr lang="en-US" sz="1000" dirty="0">
                <a:solidFill>
                  <a:schemeClr val="tx1"/>
                </a:solidFill>
              </a:rPr>
              <a:t>Efficiency of hosting </a:t>
            </a:r>
            <a:r>
              <a:rPr lang="en-US" sz="1000" dirty="0" err="1">
                <a:solidFill>
                  <a:schemeClr val="tx1"/>
                </a:solidFill>
              </a:rPr>
              <a:t>MobileNet</a:t>
            </a:r>
            <a:r>
              <a:rPr lang="en-US" sz="1000" dirty="0">
                <a:solidFill>
                  <a:schemeClr val="tx1"/>
                </a:solidFill>
              </a:rPr>
              <a:t> in the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0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80120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https://www.youtube.com/watch?v=8j3mmr2coQ8&amp;list=PLZbbT5o_s2xrwRnXk_yCPtnqqo4_u2YGL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AF04D-9424-4B8C-BD8A-8B3491BAC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197816"/>
            <a:ext cx="5749407" cy="53415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758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364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 Keras with Tensorflow</vt:lpstr>
      <vt:lpstr>1 Keras with Tensorflow</vt:lpstr>
      <vt:lpstr>1 Keras with Tensorflow</vt:lpstr>
      <vt:lpstr>1.1 Quiz</vt:lpstr>
      <vt:lpstr>1.1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362</cp:revision>
  <dcterms:created xsi:type="dcterms:W3CDTF">2018-09-28T16:40:41Z</dcterms:created>
  <dcterms:modified xsi:type="dcterms:W3CDTF">2020-06-05T23:17:08Z</dcterms:modified>
</cp:coreProperties>
</file>