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77" r:id="rId4"/>
    <p:sldId id="272" r:id="rId5"/>
    <p:sldId id="273" r:id="rId6"/>
    <p:sldId id="275" r:id="rId7"/>
    <p:sldId id="276" r:id="rId8"/>
    <p:sldId id="278" r:id="rId9"/>
    <p:sldId id="279" r:id="rId10"/>
    <p:sldId id="280" r:id="rId11"/>
    <p:sldId id="262" r:id="rId12"/>
    <p:sldId id="258" r:id="rId13"/>
    <p:sldId id="274"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0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38559755/how-to-get-current-available-gpus-in-tensorflow" TargetMode="External"/><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youtube.com/watch?v=IubEtS2JAiY&amp;list=PLZbbT5o_s2xrwRnXk_yCPtnqqo4_u2YGL&amp;index=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vidia.com/developer-program/signup" TargetMode="External"/><Relationship Id="rId2" Type="http://schemas.openxmlformats.org/officeDocument/2006/relationships/hyperlink" Target="https://developer.nvidia.com/cudnn" TargetMode="External"/><Relationship Id="rId1" Type="http://schemas.openxmlformats.org/officeDocument/2006/relationships/slideLayout" Target="../slideLayouts/slideLayout1.xml"/><Relationship Id="rId5" Type="http://schemas.openxmlformats.org/officeDocument/2006/relationships/hyperlink" Target="https://www.youtube.com/watch?v=IubEtS2JAiY&amp;list=PLZbbT5o_s2xrwRnXk_yCPtnqqo4_u2YGL&amp;index=3" TargetMode="External"/><Relationship Id="rId4" Type="http://schemas.openxmlformats.org/officeDocument/2006/relationships/hyperlink" Target="https://docs.nvidia.com/deeplearning/sdk/cudnn-install/index.html#installwindow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IubEtS2JAiY&amp;list=PLZbbT5o_s2xrwRnXk_yCPtnqqo4_u2YGL&amp;index=3" TargetMode="External"/><Relationship Id="rId2" Type="http://schemas.openxmlformats.org/officeDocument/2006/relationships/hyperlink" Target="https://towardsdatascience.com/setup-an-environment-for-machine-learning-and-deep-learning-with-anaconda-in-windows-5d7134a3db1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IubEtS2JAiY&amp;list=PLZbbT5o_s2xrwRnXk_yCPtnqqo4_u2YGL&amp;index=3" TargetMode="External"/><Relationship Id="rId2" Type="http://schemas.openxmlformats.org/officeDocument/2006/relationships/hyperlink" Target="https://developer.nvidia.com/cuda-downloads"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IubEtS2JAiY&amp;list=PLZbbT5o_s2xrwRnXk_yCPtnqqo4_u2YGL&amp;index=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a:t>
            </a:r>
            <a:r>
              <a:rPr lang="en-US" altLang="zh-TW" sz="4800" b="1" dirty="0" err="1">
                <a:solidFill>
                  <a:srgbClr val="FFFF00"/>
                </a:solidFill>
              </a:rPr>
              <a:t>Cuda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95AB40-F8D6-471D-98E4-4D3644061FA4}"/>
              </a:ext>
            </a:extLst>
          </p:cNvPr>
          <p:cNvPicPr>
            <a:picLocks noChangeAspect="1"/>
          </p:cNvPicPr>
          <p:nvPr/>
        </p:nvPicPr>
        <p:blipFill>
          <a:blip r:embed="rId2"/>
          <a:stretch>
            <a:fillRect/>
          </a:stretch>
        </p:blipFill>
        <p:spPr>
          <a:xfrm>
            <a:off x="1115616" y="3421293"/>
            <a:ext cx="7343800" cy="3241926"/>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599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Verify Tensorflow Detect the GPU</a:t>
            </a:r>
          </a:p>
          <a:p>
            <a:pPr marL="342900" indent="-342900" algn="l">
              <a:buClr>
                <a:srgbClr val="0070C0"/>
              </a:buClr>
              <a:buSzPct val="80000"/>
              <a:buFont typeface="Wingdings" pitchFamily="2" charset="2"/>
              <a:buChar char="u"/>
            </a:pPr>
            <a:r>
              <a:rPr lang="en-US" altLang="en-US" sz="1400" dirty="0">
                <a:solidFill>
                  <a:schemeClr val="tx1"/>
                </a:solidFill>
                <a:latin typeface="+mj-lt"/>
                <a:hlinkClick r:id="rId3"/>
              </a:rPr>
              <a:t>https://stackoverflow.com/questions/38559755/how-to-get-current-available-gpus-in-tensorflow</a:t>
            </a:r>
            <a:endParaRPr lang="en-US" altLang="en-US" sz="14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Rectangle 9">
            <a:extLst>
              <a:ext uri="{FF2B5EF4-FFF2-40B4-BE49-F238E27FC236}">
                <a16:creationId xmlns:a16="http://schemas.microsoft.com/office/drawing/2014/main" id="{254925D7-32E8-43AB-99DC-CB1A985C85CB}"/>
              </a:ext>
            </a:extLst>
          </p:cNvPr>
          <p:cNvSpPr/>
          <p:nvPr/>
        </p:nvSpPr>
        <p:spPr>
          <a:xfrm>
            <a:off x="1115616" y="3784274"/>
            <a:ext cx="3456384" cy="2669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512CB3C-CABC-4263-A9BB-ADA683D4C726}"/>
              </a:ext>
            </a:extLst>
          </p:cNvPr>
          <p:cNvPicPr>
            <a:picLocks noChangeAspect="1"/>
          </p:cNvPicPr>
          <p:nvPr/>
        </p:nvPicPr>
        <p:blipFill>
          <a:blip r:embed="rId5"/>
          <a:stretch>
            <a:fillRect/>
          </a:stretch>
        </p:blipFill>
        <p:spPr>
          <a:xfrm>
            <a:off x="683568" y="1957079"/>
            <a:ext cx="7553325" cy="1381125"/>
          </a:xfrm>
          <a:prstGeom prst="rect">
            <a:avLst/>
          </a:prstGeom>
          <a:ln>
            <a:solidFill>
              <a:srgbClr val="C00000"/>
            </a:solidFill>
          </a:ln>
        </p:spPr>
      </p:pic>
      <p:sp>
        <p:nvSpPr>
          <p:cNvPr id="11" name="Rectangle 10">
            <a:extLst>
              <a:ext uri="{FF2B5EF4-FFF2-40B4-BE49-F238E27FC236}">
                <a16:creationId xmlns:a16="http://schemas.microsoft.com/office/drawing/2014/main" id="{C5631251-D4EE-40A1-BD3C-EC24498384F8}"/>
              </a:ext>
            </a:extLst>
          </p:cNvPr>
          <p:cNvSpPr/>
          <p:nvPr/>
        </p:nvSpPr>
        <p:spPr>
          <a:xfrm>
            <a:off x="1144960" y="2966461"/>
            <a:ext cx="5875312" cy="370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6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564590E9-6A66-4894-88E5-7776B5CD4A9A}"/>
              </a:ext>
            </a:extLst>
          </p:cNvPr>
          <p:cNvPicPr>
            <a:picLocks noChangeAspect="1"/>
          </p:cNvPicPr>
          <p:nvPr/>
        </p:nvPicPr>
        <p:blipFill>
          <a:blip r:embed="rId3"/>
          <a:stretch>
            <a:fillRect/>
          </a:stretch>
        </p:blipFill>
        <p:spPr>
          <a:xfrm>
            <a:off x="1979712" y="1259966"/>
            <a:ext cx="6276975" cy="4286250"/>
          </a:xfrm>
          <a:prstGeom prst="rect">
            <a:avLst/>
          </a:prstGeom>
          <a:ln>
            <a:solidFill>
              <a:srgbClr val="C00000"/>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C481D146-0FD1-43F4-9014-63E981C25D5C}"/>
              </a:ext>
            </a:extLst>
          </p:cNvPr>
          <p:cNvPicPr>
            <a:picLocks noChangeAspect="1"/>
          </p:cNvPicPr>
          <p:nvPr/>
        </p:nvPicPr>
        <p:blipFill>
          <a:blip r:embed="rId3"/>
          <a:stretch>
            <a:fillRect/>
          </a:stretch>
        </p:blipFill>
        <p:spPr>
          <a:xfrm>
            <a:off x="1979712" y="1259496"/>
            <a:ext cx="6457950" cy="4000500"/>
          </a:xfrm>
          <a:prstGeom prst="rect">
            <a:avLst/>
          </a:prstGeom>
          <a:ln>
            <a:solidFill>
              <a:srgbClr val="C00000"/>
            </a:solidFill>
          </a:ln>
        </p:spPr>
      </p:pic>
      <p:sp>
        <p:nvSpPr>
          <p:cNvPr id="9" name="Rectangle 8">
            <a:extLst>
              <a:ext uri="{FF2B5EF4-FFF2-40B4-BE49-F238E27FC236}">
                <a16:creationId xmlns:a16="http://schemas.microsoft.com/office/drawing/2014/main" id="{B403B326-EA38-4515-8737-4668C4ACC282}"/>
              </a:ext>
            </a:extLst>
          </p:cNvPr>
          <p:cNvSpPr/>
          <p:nvPr/>
        </p:nvSpPr>
        <p:spPr>
          <a:xfrm>
            <a:off x="4422389" y="5229535"/>
            <a:ext cx="4049486" cy="46413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Linux has to use docker image to run GPU</a:t>
            </a:r>
          </a:p>
        </p:txBody>
      </p:sp>
    </p:spTree>
    <p:extLst>
      <p:ext uri="{BB962C8B-B14F-4D97-AF65-F5344CB8AC3E}">
        <p14:creationId xmlns:p14="http://schemas.microsoft.com/office/powerpoint/2010/main" val="406605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To Run Code On The GPU</a:t>
            </a:r>
          </a:p>
          <a:p>
            <a:pPr marL="342900" indent="-342900" algn="l">
              <a:buClr>
                <a:srgbClr val="0070C0"/>
              </a:buClr>
              <a:buSzPct val="80000"/>
              <a:buFont typeface="Wingdings" pitchFamily="2" charset="2"/>
              <a:buChar char="u"/>
            </a:pPr>
            <a:r>
              <a:rPr lang="en-US" sz="1800" dirty="0">
                <a:solidFill>
                  <a:schemeClr val="tx1"/>
                </a:solidFill>
              </a:rPr>
              <a:t>We discuss the GPU support for Tensorflow, </a:t>
            </a:r>
            <a:r>
              <a:rPr lang="en-US" sz="1800" dirty="0" err="1">
                <a:solidFill>
                  <a:schemeClr val="tx1"/>
                </a:solidFill>
              </a:rPr>
              <a:t>Keras</a:t>
            </a:r>
            <a:r>
              <a:rPr lang="en-US" sz="1800" dirty="0">
                <a:solidFill>
                  <a:schemeClr val="tx1"/>
                </a:solidFill>
              </a:rPr>
              <a:t> API integration, and run GPU.</a:t>
            </a:r>
          </a:p>
          <a:p>
            <a:pPr marL="342900" indent="-342900" algn="l">
              <a:buClr>
                <a:srgbClr val="0070C0"/>
              </a:buClr>
              <a:buSzPct val="80000"/>
              <a:buFont typeface="Wingdings" pitchFamily="2" charset="2"/>
              <a:buChar char="u"/>
            </a:pPr>
            <a:r>
              <a:rPr lang="en-US" sz="1800" b="1" dirty="0">
                <a:solidFill>
                  <a:schemeClr val="tx1"/>
                </a:solidFill>
              </a:rPr>
              <a:t>GPU Support For TensorFlow</a:t>
            </a:r>
          </a:p>
          <a:p>
            <a:pPr marL="342900" indent="-342900" algn="l">
              <a:buClr>
                <a:srgbClr val="0070C0"/>
              </a:buClr>
              <a:buSzPct val="80000"/>
              <a:buFont typeface="Wingdings" pitchFamily="2" charset="2"/>
              <a:buChar char="u"/>
            </a:pPr>
            <a:r>
              <a:rPr lang="en-US" sz="1800" dirty="0">
                <a:solidFill>
                  <a:schemeClr val="tx1"/>
                </a:solidFill>
              </a:rPr>
              <a:t>TensorFlow code, including </a:t>
            </a:r>
            <a:r>
              <a:rPr lang="en-US" sz="1800" dirty="0" err="1">
                <a:solidFill>
                  <a:schemeClr val="tx1"/>
                </a:solidFill>
              </a:rPr>
              <a:t>Keras</a:t>
            </a:r>
            <a:r>
              <a:rPr lang="en-US" sz="1800" dirty="0">
                <a:solidFill>
                  <a:schemeClr val="tx1"/>
                </a:solidFill>
              </a:rPr>
              <a:t>, will transparently run on a single GPU with no explicit code configuration required.</a:t>
            </a:r>
          </a:p>
          <a:p>
            <a:pPr marL="342900" indent="-342900" algn="l">
              <a:buClr>
                <a:srgbClr val="0070C0"/>
              </a:buClr>
              <a:buSzPct val="80000"/>
              <a:buFont typeface="Wingdings" pitchFamily="2" charset="2"/>
              <a:buChar char="u"/>
            </a:pPr>
            <a:r>
              <a:rPr lang="en-US" sz="1800" dirty="0">
                <a:solidFill>
                  <a:schemeClr val="tx1"/>
                </a:solidFill>
              </a:rPr>
              <a:t>TensorFlow GPU support is currently available for Ubuntu and Windows systems with CUDA-enabled cards.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9" name="Picture 8">
            <a:extLst>
              <a:ext uri="{FF2B5EF4-FFF2-40B4-BE49-F238E27FC236}">
                <a16:creationId xmlns:a16="http://schemas.microsoft.com/office/drawing/2014/main" id="{27D87573-FFD5-4C61-808B-D784C226BE87}"/>
              </a:ext>
            </a:extLst>
          </p:cNvPr>
          <p:cNvPicPr>
            <a:picLocks noChangeAspect="1"/>
          </p:cNvPicPr>
          <p:nvPr/>
        </p:nvPicPr>
        <p:blipFill>
          <a:blip r:embed="rId3"/>
          <a:stretch>
            <a:fillRect/>
          </a:stretch>
        </p:blipFill>
        <p:spPr>
          <a:xfrm>
            <a:off x="3419872" y="3595598"/>
            <a:ext cx="1981200" cy="1609725"/>
          </a:xfrm>
          <a:prstGeom prst="rect">
            <a:avLst/>
          </a:prstGeom>
          <a:ln>
            <a:solidFill>
              <a:srgbClr val="C00000"/>
            </a:solidFill>
          </a:ln>
        </p:spPr>
      </p:pic>
    </p:spTree>
    <p:extLst>
      <p:ext uri="{BB962C8B-B14F-4D97-AF65-F5344CB8AC3E}">
        <p14:creationId xmlns:p14="http://schemas.microsoft.com/office/powerpoint/2010/main" val="97286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Install </a:t>
            </a:r>
            <a:r>
              <a:rPr lang="en-US" sz="1800" b="1" dirty="0" err="1">
                <a:solidFill>
                  <a:schemeClr val="tx1"/>
                </a:solidFill>
              </a:rPr>
              <a:t>CuDNN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Now we need to install the </a:t>
            </a:r>
            <a:r>
              <a:rPr lang="en-US" sz="1800" dirty="0" err="1">
                <a:solidFill>
                  <a:schemeClr val="tx1"/>
                </a:solidFill>
              </a:rPr>
              <a:t>cuDNN</a:t>
            </a:r>
            <a:r>
              <a:rPr lang="en-US" sz="1800" dirty="0">
                <a:solidFill>
                  <a:schemeClr val="tx1"/>
                </a:solidFill>
              </a:rPr>
              <a:t> SDK. Navigate again to </a:t>
            </a:r>
            <a:r>
              <a:rPr lang="en-US" sz="1800" dirty="0">
                <a:solidFill>
                  <a:schemeClr val="tx1"/>
                </a:solidFill>
                <a:hlinkClick r:id="rId2">
                  <a:extLst>
                    <a:ext uri="{A12FA001-AC4F-418D-AE19-62706E023703}">
                      <ahyp:hlinkClr xmlns:ahyp="http://schemas.microsoft.com/office/drawing/2018/hyperlinkcolor" val="tx"/>
                    </a:ext>
                  </a:extLst>
                </a:hlinkClick>
              </a:rPr>
              <a:t>Nvidia’s website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hlinkClick r:id="rId3"/>
              </a:rPr>
              <a:t>https://developer.nvidia.com/developer-program/signup</a:t>
            </a:r>
            <a:endParaRPr lang="en-US" sz="1800" dirty="0"/>
          </a:p>
          <a:p>
            <a:pPr marL="342900" indent="-342900" algn="l">
              <a:buClr>
                <a:srgbClr val="0070C0"/>
              </a:buClr>
              <a:buSzPct val="80000"/>
              <a:buFont typeface="Wingdings" pitchFamily="2" charset="2"/>
              <a:buChar char="u"/>
            </a:pPr>
            <a:r>
              <a:rPr lang="en-US" sz="1800" dirty="0">
                <a:solidFill>
                  <a:schemeClr val="tx1"/>
                </a:solidFill>
              </a:rPr>
              <a:t>To gain access to the download, you must </a:t>
            </a:r>
            <a:r>
              <a:rPr lang="en-US" sz="1800" b="1" dirty="0">
                <a:solidFill>
                  <a:srgbClr val="C00000"/>
                </a:solidFill>
              </a:rPr>
              <a:t>first create a free account</a:t>
            </a:r>
            <a:r>
              <a:rPr lang="en-US" sz="1800" dirty="0">
                <a:solidFill>
                  <a:schemeClr val="tx1"/>
                </a:solidFill>
              </a:rPr>
              <a:t> and go through a quick email verification.</a:t>
            </a:r>
          </a:p>
          <a:p>
            <a:pPr marL="342900" indent="-342900" algn="l">
              <a:buClr>
                <a:srgbClr val="0070C0"/>
              </a:buClr>
              <a:buSzPct val="80000"/>
              <a:buFont typeface="Wingdings" pitchFamily="2" charset="2"/>
              <a:buChar char="u"/>
            </a:pPr>
            <a:r>
              <a:rPr lang="en-US" sz="1800" dirty="0">
                <a:solidFill>
                  <a:schemeClr val="tx1"/>
                </a:solidFill>
              </a:rPr>
              <a:t>Next, choose to download the version of </a:t>
            </a:r>
            <a:r>
              <a:rPr lang="en-US" sz="1800" b="1" dirty="0" err="1">
                <a:solidFill>
                  <a:srgbClr val="C00000"/>
                </a:solidFill>
              </a:rPr>
              <a:t>cuDNN</a:t>
            </a:r>
            <a:r>
              <a:rPr lang="en-US" sz="1800" b="1" dirty="0">
                <a:solidFill>
                  <a:srgbClr val="C00000"/>
                </a:solidFill>
              </a:rPr>
              <a:t> </a:t>
            </a:r>
            <a:r>
              <a:rPr lang="en-US" sz="1800" dirty="0">
                <a:solidFill>
                  <a:schemeClr val="tx1"/>
                </a:solidFill>
              </a:rPr>
              <a:t>that corresponds to the TensorFlow-supported version of the CUDA Toolkit that you downloaded in the last step.</a:t>
            </a:r>
          </a:p>
          <a:p>
            <a:pPr marL="342900" indent="-342900" algn="l">
              <a:buClr>
                <a:srgbClr val="0070C0"/>
              </a:buClr>
              <a:buSzPct val="80000"/>
              <a:buFont typeface="Wingdings" pitchFamily="2" charset="2"/>
              <a:buChar char="u"/>
            </a:pPr>
            <a:r>
              <a:rPr lang="en-US" sz="1800" dirty="0">
                <a:solidFill>
                  <a:schemeClr val="tx1"/>
                </a:solidFill>
              </a:rPr>
              <a:t>After download completes, the installation process requires moving the downloaded files into the appropriate locations within the CUDA Toolkit installation path on disk, as well as verifying environment variables. The detailed steps are discussed </a:t>
            </a:r>
            <a:r>
              <a:rPr lang="en-US" sz="1800" dirty="0">
                <a:solidFill>
                  <a:schemeClr val="tx1"/>
                </a:solidFill>
                <a:hlinkClick r:id="rId4">
                  <a:extLst>
                    <a:ext uri="{A12FA001-AC4F-418D-AE19-62706E023703}">
                      <ahyp:hlinkClr xmlns:ahyp="http://schemas.microsoft.com/office/drawing/2018/hyperlinkcolor" val="tx"/>
                    </a:ext>
                  </a:extLst>
                </a:hlinkClick>
              </a:rPr>
              <a:t>here</a:t>
            </a:r>
            <a:r>
              <a:rPr lang="en-US" sz="1800" dirty="0">
                <a:solidFill>
                  <a:schemeClr val="tx1"/>
                </a:solidFill>
              </a:rPr>
              <a:t>, as well as in the corresponding video.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5"/>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02572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Verify Tensorflow Detect the GPU</a:t>
            </a:r>
          </a:p>
          <a:p>
            <a:pPr marL="342900" indent="-342900" algn="l">
              <a:buClr>
                <a:srgbClr val="0070C0"/>
              </a:buClr>
              <a:buSzPct val="80000"/>
              <a:buFont typeface="Wingdings" pitchFamily="2" charset="2"/>
              <a:buChar char="u"/>
            </a:pPr>
            <a:r>
              <a:rPr lang="en-US" sz="1800" b="1" dirty="0">
                <a:solidFill>
                  <a:schemeClr val="tx1"/>
                </a:solidFill>
              </a:rPr>
              <a:t>How  to install </a:t>
            </a:r>
            <a:r>
              <a:rPr lang="en-US" sz="1800" b="1" dirty="0" err="1">
                <a:solidFill>
                  <a:schemeClr val="tx1"/>
                </a:solidFill>
              </a:rPr>
              <a:t>Cuda</a:t>
            </a:r>
            <a:r>
              <a:rPr lang="en-US" sz="1800" b="1" dirty="0">
                <a:solidFill>
                  <a:schemeClr val="tx1"/>
                </a:solidFill>
              </a:rPr>
              <a:t> under Anaconda?</a:t>
            </a:r>
          </a:p>
          <a:p>
            <a:pPr marL="342900" indent="-342900" algn="l">
              <a:buClr>
                <a:srgbClr val="0070C0"/>
              </a:buClr>
              <a:buSzPct val="80000"/>
              <a:buFont typeface="Wingdings" pitchFamily="2" charset="2"/>
              <a:buChar char="u"/>
            </a:pPr>
            <a:r>
              <a:rPr lang="en-US" sz="1800" dirty="0">
                <a:hlinkClick r:id="rId2"/>
              </a:rPr>
              <a:t>https://towardsdatascience.com/setup-an-environment-for-machine-learning-and-deep-learning-with-anaconda-in-windows-5d7134a3db10</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We already setup the </a:t>
            </a:r>
            <a:r>
              <a:rPr lang="en-US" sz="1800" b="1" dirty="0" err="1">
                <a:solidFill>
                  <a:schemeClr val="tx1"/>
                </a:solidFill>
              </a:rPr>
              <a:t>tensorflow</a:t>
            </a:r>
            <a:r>
              <a:rPr lang="en-US" sz="1800" b="1" dirty="0">
                <a:solidFill>
                  <a:schemeClr val="tx1"/>
                </a:solidFill>
              </a:rPr>
              <a:t> under the Anaconda.</a:t>
            </a:r>
          </a:p>
          <a:p>
            <a:pPr marL="342900" indent="-342900" algn="l">
              <a:buClr>
                <a:srgbClr val="0070C0"/>
              </a:buClr>
              <a:buSzPct val="80000"/>
              <a:buFont typeface="Wingdings" pitchFamily="2" charset="2"/>
              <a:buChar char="u"/>
            </a:pPr>
            <a:r>
              <a:rPr lang="en-US" sz="1800" b="1" dirty="0">
                <a:solidFill>
                  <a:schemeClr val="tx1"/>
                </a:solidFill>
              </a:rPr>
              <a:t>Now, we need to install </a:t>
            </a:r>
            <a:r>
              <a:rPr lang="en-US" sz="1800" b="1" dirty="0" err="1">
                <a:solidFill>
                  <a:schemeClr val="tx1"/>
                </a:solidFill>
              </a:rPr>
              <a:t>Cuda</a:t>
            </a:r>
            <a:r>
              <a:rPr lang="en-US" sz="1800" b="1" dirty="0">
                <a:solidFill>
                  <a:schemeClr val="tx1"/>
                </a:solidFill>
              </a:rPr>
              <a:t> under </a:t>
            </a:r>
            <a:r>
              <a:rPr lang="en-US" sz="1800" b="1" dirty="0" err="1">
                <a:solidFill>
                  <a:schemeClr val="tx1"/>
                </a:solidFill>
              </a:rPr>
              <a:t>Analconda</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406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2"/>
            <a:ext cx="8352928" cy="2065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Verify Tensorflow Detect the GPU</a:t>
            </a:r>
          </a:p>
          <a:p>
            <a:pPr marL="342900" indent="-342900" algn="l">
              <a:buClr>
                <a:srgbClr val="0070C0"/>
              </a:buClr>
              <a:buSzPct val="80000"/>
              <a:buFont typeface="Wingdings" pitchFamily="2" charset="2"/>
              <a:buChar char="u"/>
            </a:pPr>
            <a:r>
              <a:rPr lang="en-US" sz="1800" b="1" dirty="0">
                <a:solidFill>
                  <a:schemeClr val="tx1"/>
                </a:solidFill>
              </a:rPr>
              <a:t>How  to install </a:t>
            </a:r>
            <a:r>
              <a:rPr lang="en-US" sz="1800" b="1" dirty="0" err="1">
                <a:solidFill>
                  <a:schemeClr val="tx1"/>
                </a:solidFill>
              </a:rPr>
              <a:t>Cuda</a:t>
            </a:r>
            <a:r>
              <a:rPr lang="en-US" sz="1800" b="1" dirty="0">
                <a:solidFill>
                  <a:schemeClr val="tx1"/>
                </a:solidFill>
              </a:rPr>
              <a:t> under Anaconda?</a:t>
            </a:r>
          </a:p>
          <a:p>
            <a:pPr marL="342900" indent="-342900" algn="l">
              <a:buClr>
                <a:srgbClr val="0070C0"/>
              </a:buClr>
              <a:buSzPct val="80000"/>
              <a:buFont typeface="Wingdings" pitchFamily="2" charset="2"/>
              <a:buChar char="u"/>
            </a:pPr>
            <a:r>
              <a:rPr lang="en-US" sz="1800" dirty="0">
                <a:hlinkClick r:id="rId2"/>
              </a:rPr>
              <a:t>https://developer.nvidia.com/cuda-downloads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(base) &gt; </a:t>
            </a:r>
            <a:r>
              <a:rPr lang="en-US" sz="1800" b="1" dirty="0" err="1">
                <a:solidFill>
                  <a:schemeClr val="tx1"/>
                </a:solidFill>
              </a:rPr>
              <a:t>conda</a:t>
            </a:r>
            <a:r>
              <a:rPr lang="en-US" sz="1800" b="1" dirty="0">
                <a:solidFill>
                  <a:schemeClr val="tx1"/>
                </a:solidFill>
              </a:rPr>
              <a:t> activate </a:t>
            </a:r>
            <a:r>
              <a:rPr lang="en-US" sz="1800" b="1" dirty="0" err="1">
                <a:solidFill>
                  <a:schemeClr val="tx1"/>
                </a:solidFill>
              </a:rPr>
              <a:t>tf</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tf</a:t>
            </a:r>
            <a:r>
              <a:rPr lang="en-US" sz="1800" b="1" dirty="0">
                <a:solidFill>
                  <a:schemeClr val="tx1"/>
                </a:solidFill>
              </a:rPr>
              <a:t>) &gt; pip install </a:t>
            </a:r>
            <a:r>
              <a:rPr lang="en-US" sz="1800" b="1" dirty="0" err="1">
                <a:solidFill>
                  <a:schemeClr val="tx1"/>
                </a:solidFill>
              </a:rPr>
              <a:t>tensorflow-gpu</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tf</a:t>
            </a:r>
            <a:r>
              <a:rPr lang="en-US" sz="1800" b="1" dirty="0">
                <a:solidFill>
                  <a:schemeClr val="tx1"/>
                </a:solidFill>
              </a:rPr>
              <a:t>) &gt; python 01_hello_gpu.py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3B6716B2-6C14-412F-AF2E-BE671B43B0B9}"/>
              </a:ext>
            </a:extLst>
          </p:cNvPr>
          <p:cNvPicPr>
            <a:picLocks noChangeAspect="1"/>
          </p:cNvPicPr>
          <p:nvPr/>
        </p:nvPicPr>
        <p:blipFill>
          <a:blip r:embed="rId4"/>
          <a:stretch>
            <a:fillRect/>
          </a:stretch>
        </p:blipFill>
        <p:spPr>
          <a:xfrm>
            <a:off x="1019175" y="3501007"/>
            <a:ext cx="7105650" cy="2676525"/>
          </a:xfrm>
          <a:prstGeom prst="rect">
            <a:avLst/>
          </a:prstGeom>
          <a:ln>
            <a:solidFill>
              <a:srgbClr val="C00000"/>
            </a:solidFill>
          </a:ln>
        </p:spPr>
      </p:pic>
      <p:pic>
        <p:nvPicPr>
          <p:cNvPr id="8" name="Picture 7">
            <a:extLst>
              <a:ext uri="{FF2B5EF4-FFF2-40B4-BE49-F238E27FC236}">
                <a16:creationId xmlns:a16="http://schemas.microsoft.com/office/drawing/2014/main" id="{51052FE0-3E79-4DB9-9FC4-208646965169}"/>
              </a:ext>
            </a:extLst>
          </p:cNvPr>
          <p:cNvPicPr>
            <a:picLocks noChangeAspect="1"/>
          </p:cNvPicPr>
          <p:nvPr/>
        </p:nvPicPr>
        <p:blipFill>
          <a:blip r:embed="rId5"/>
          <a:stretch>
            <a:fillRect/>
          </a:stretch>
        </p:blipFill>
        <p:spPr>
          <a:xfrm>
            <a:off x="6677025" y="3525367"/>
            <a:ext cx="1885950" cy="333375"/>
          </a:xfrm>
          <a:prstGeom prst="rect">
            <a:avLst/>
          </a:prstGeom>
          <a:ln>
            <a:solidFill>
              <a:srgbClr val="C00000"/>
            </a:solidFill>
          </a:ln>
        </p:spPr>
      </p:pic>
    </p:spTree>
    <p:extLst>
      <p:ext uri="{BB962C8B-B14F-4D97-AF65-F5344CB8AC3E}">
        <p14:creationId xmlns:p14="http://schemas.microsoft.com/office/powerpoint/2010/main" val="374896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Verify Tensorflow Detect the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the output is </a:t>
            </a:r>
            <a:r>
              <a:rPr lang="en-US" altLang="en-US" sz="1800" dirty="0">
                <a:solidFill>
                  <a:srgbClr val="E83E8C"/>
                </a:solidFill>
                <a:latin typeface="SFMono-Regular"/>
              </a:rPr>
              <a:t>1</a:t>
            </a:r>
            <a:r>
              <a:rPr lang="en-US" altLang="en-US" sz="1800" dirty="0">
                <a:solidFill>
                  <a:srgbClr val="333333"/>
                </a:solidFill>
                <a:latin typeface="-apple-system"/>
              </a:rPr>
              <a:t>, then TensorFlow has successfully identified your GPU. If the output is </a:t>
            </a:r>
            <a:r>
              <a:rPr lang="en-US" altLang="en-US" sz="1800" dirty="0">
                <a:solidFill>
                  <a:srgbClr val="E83E8C"/>
                </a:solidFill>
                <a:latin typeface="SFMono-Regular"/>
              </a:rPr>
              <a:t>0</a:t>
            </a:r>
            <a:r>
              <a:rPr lang="en-US" altLang="en-US" sz="1800" dirty="0">
                <a:solidFill>
                  <a:srgbClr val="333333"/>
                </a:solidFill>
                <a:latin typeface="-apple-system"/>
              </a:rPr>
              <a:t>, then it has not.</a:t>
            </a:r>
            <a:r>
              <a:rPr lang="en-US" altLang="en-US" sz="1800" dirty="0">
                <a:solidFill>
                  <a:schemeClr val="tx1"/>
                </a:solidFill>
              </a:rPr>
              <a:t> </a:t>
            </a:r>
            <a:endParaRPr lang="en-US" altLang="en-US" sz="1800" dirty="0">
              <a:solidFill>
                <a:srgbClr val="333333"/>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78988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Verify Tensorflow Detect the GPU</a:t>
            </a:r>
          </a:p>
          <a:p>
            <a:pPr marL="342900" indent="-342900" algn="l">
              <a:buClr>
                <a:srgbClr val="0070C0"/>
              </a:buClr>
              <a:buSzPct val="80000"/>
              <a:buFont typeface="Wingdings" pitchFamily="2" charset="2"/>
              <a:buChar char="u"/>
            </a:pPr>
            <a:r>
              <a:rPr lang="en-US" altLang="en-US" sz="1800" dirty="0">
                <a:solidFill>
                  <a:srgbClr val="333333"/>
                </a:solidFill>
                <a:latin typeface="+mj-lt"/>
              </a:rPr>
              <a:t>If you receive a </a:t>
            </a:r>
            <a:r>
              <a:rPr lang="en-US" altLang="en-US" sz="1800" dirty="0">
                <a:solidFill>
                  <a:srgbClr val="E83E8C"/>
                </a:solidFill>
                <a:latin typeface="+mj-lt"/>
              </a:rPr>
              <a:t>0</a:t>
            </a:r>
            <a:r>
              <a:rPr lang="en-US" altLang="en-US" sz="1800" dirty="0">
                <a:solidFill>
                  <a:srgbClr val="333333"/>
                </a:solidFill>
                <a:latin typeface="+mj-lt"/>
              </a:rPr>
              <a:t>, then check the console from which you started your </a:t>
            </a:r>
            <a:r>
              <a:rPr lang="en-US" altLang="en-US" sz="1800" dirty="0" err="1">
                <a:solidFill>
                  <a:srgbClr val="333333"/>
                </a:solidFill>
                <a:latin typeface="+mj-lt"/>
              </a:rPr>
              <a:t>Jupyter</a:t>
            </a:r>
            <a:r>
              <a:rPr lang="en-US" altLang="en-US" sz="1800" dirty="0">
                <a:solidFill>
                  <a:srgbClr val="333333"/>
                </a:solidFill>
                <a:latin typeface="+mj-lt"/>
              </a:rPr>
              <a:t> Notebook for any messages. If you receive the error below, verify your CUDA </a:t>
            </a:r>
            <a:r>
              <a:rPr lang="en-US" altLang="en-US" sz="1800" b="1" dirty="0">
                <a:solidFill>
                  <a:srgbClr val="C00000"/>
                </a:solidFill>
                <a:latin typeface="+mj-lt"/>
              </a:rPr>
              <a:t>environment variable as discussed in the </a:t>
            </a:r>
            <a:r>
              <a:rPr lang="en-US" altLang="en-US" sz="1800" b="1" dirty="0" err="1">
                <a:solidFill>
                  <a:srgbClr val="C00000"/>
                </a:solidFill>
                <a:latin typeface="+mj-lt"/>
              </a:rPr>
              <a:t>cuDNN</a:t>
            </a:r>
            <a:r>
              <a:rPr lang="en-US" altLang="en-US" sz="1800" b="1" dirty="0">
                <a:solidFill>
                  <a:srgbClr val="C00000"/>
                </a:solidFill>
                <a:latin typeface="+mj-lt"/>
              </a:rPr>
              <a:t> installation steps</a:t>
            </a:r>
            <a:r>
              <a:rPr lang="en-US" altLang="en-US" sz="1800" dirty="0">
                <a:solidFill>
                  <a:srgbClr val="333333"/>
                </a:solidFill>
                <a:latin typeface="+mj-lt"/>
              </a:rPr>
              <a:t>, restart your machine, and try again.</a:t>
            </a:r>
            <a:r>
              <a:rPr lang="en-US" altLang="en-US" sz="1800" dirty="0">
                <a:solidFill>
                  <a:schemeClr val="tx1"/>
                </a:solidFill>
                <a:latin typeface="+mj-lt"/>
              </a:rPr>
              <a:t> </a:t>
            </a:r>
          </a:p>
          <a:p>
            <a:pPr marL="342900" indent="-342900" algn="l">
              <a:buClr>
                <a:srgbClr val="0070C0"/>
              </a:buClr>
              <a:buSzPct val="80000"/>
              <a:buFont typeface="Wingdings" pitchFamily="2" charset="2"/>
              <a:buChar char="u"/>
            </a:pPr>
            <a:r>
              <a:rPr lang="en-US" altLang="en-US" sz="1800" dirty="0">
                <a:solidFill>
                  <a:schemeClr val="tx1"/>
                </a:solidFill>
                <a:latin typeface="+mj-lt"/>
              </a:rPr>
              <a:t>Note: </a:t>
            </a:r>
          </a:p>
          <a:p>
            <a:pPr marL="342900" indent="-342900" algn="l">
              <a:buClr>
                <a:srgbClr val="0070C0"/>
              </a:buClr>
              <a:buSzPct val="80000"/>
              <a:buFont typeface="Wingdings" pitchFamily="2" charset="2"/>
              <a:buChar char="u"/>
            </a:pPr>
            <a:r>
              <a:rPr lang="en-US" altLang="en-US" sz="1800" dirty="0" err="1">
                <a:solidFill>
                  <a:schemeClr val="tx1"/>
                </a:solidFill>
                <a:latin typeface="+mj-lt"/>
              </a:rPr>
              <a:t>Tensorflow</a:t>
            </a:r>
            <a:r>
              <a:rPr lang="en-US" altLang="en-US" sz="1800" dirty="0">
                <a:solidFill>
                  <a:schemeClr val="tx1"/>
                </a:solidFill>
                <a:latin typeface="+mj-lt"/>
              </a:rPr>
              <a:t> 2.0 cannot see the </a:t>
            </a:r>
            <a:r>
              <a:rPr lang="en-US" altLang="en-US" sz="1800" dirty="0" err="1">
                <a:solidFill>
                  <a:schemeClr val="tx1"/>
                </a:solidFill>
                <a:latin typeface="+mj-lt"/>
              </a:rPr>
              <a:t>cuda</a:t>
            </a:r>
            <a:r>
              <a:rPr lang="en-US" altLang="en-US" sz="1800" dirty="0">
                <a:solidFill>
                  <a:schemeClr val="tx1"/>
                </a:solidFill>
                <a:latin typeface="+mj-lt"/>
              </a:rPr>
              <a:t> </a:t>
            </a:r>
            <a:r>
              <a:rPr lang="en-US" altLang="en-US" sz="1800" dirty="0" err="1">
                <a:solidFill>
                  <a:schemeClr val="tx1"/>
                </a:solidFill>
                <a:latin typeface="+mj-lt"/>
              </a:rPr>
              <a:t>dll</a:t>
            </a:r>
            <a:r>
              <a:rPr lang="en-US" altLang="en-US" sz="1800" dirty="0">
                <a:solidFill>
                  <a:schemeClr val="tx1"/>
                </a:solidFill>
                <a:latin typeface="+mj-lt"/>
              </a:rPr>
              <a:t> library.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70A3D4B-2629-440C-9994-42A16A4C97C8}"/>
              </a:ext>
            </a:extLst>
          </p:cNvPr>
          <p:cNvPicPr>
            <a:picLocks noChangeAspect="1"/>
          </p:cNvPicPr>
          <p:nvPr/>
        </p:nvPicPr>
        <p:blipFill>
          <a:blip r:embed="rId3"/>
          <a:stretch>
            <a:fillRect/>
          </a:stretch>
        </p:blipFill>
        <p:spPr>
          <a:xfrm>
            <a:off x="466193" y="3928416"/>
            <a:ext cx="8352928" cy="1732833"/>
          </a:xfrm>
          <a:prstGeom prst="rect">
            <a:avLst/>
          </a:prstGeom>
          <a:ln>
            <a:solidFill>
              <a:srgbClr val="C00000"/>
            </a:solidFill>
          </a:ln>
        </p:spPr>
      </p:pic>
      <p:sp>
        <p:nvSpPr>
          <p:cNvPr id="8" name="Rectangle 7">
            <a:extLst>
              <a:ext uri="{FF2B5EF4-FFF2-40B4-BE49-F238E27FC236}">
                <a16:creationId xmlns:a16="http://schemas.microsoft.com/office/drawing/2014/main" id="{F36B9578-E861-4AF5-9857-B42A78A95123}"/>
              </a:ext>
            </a:extLst>
          </p:cNvPr>
          <p:cNvSpPr/>
          <p:nvPr/>
        </p:nvSpPr>
        <p:spPr>
          <a:xfrm>
            <a:off x="466193" y="4714580"/>
            <a:ext cx="8088560" cy="8830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15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Verify Tensorflow Detect the GPU</a:t>
            </a:r>
          </a:p>
          <a:p>
            <a:pPr marL="342900" indent="-342900" algn="l">
              <a:buClr>
                <a:srgbClr val="0070C0"/>
              </a:buClr>
              <a:buSzPct val="80000"/>
              <a:buFont typeface="Wingdings" pitchFamily="2" charset="2"/>
              <a:buChar char="u"/>
            </a:pPr>
            <a:r>
              <a:rPr lang="en-US" altLang="en-US" sz="1800" dirty="0">
                <a:solidFill>
                  <a:schemeClr val="tx1"/>
                </a:solidFill>
                <a:latin typeface="+mj-lt"/>
              </a:rPr>
              <a:t>Tenforflow.org/install/</a:t>
            </a:r>
            <a:r>
              <a:rPr lang="en-US" altLang="en-US" sz="1800" dirty="0" err="1">
                <a:solidFill>
                  <a:schemeClr val="tx1"/>
                </a:solidFill>
                <a:latin typeface="+mj-lt"/>
              </a:rPr>
              <a:t>gpu</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err="1">
                <a:solidFill>
                  <a:schemeClr val="tx1"/>
                </a:solidFill>
                <a:latin typeface="+mj-lt"/>
              </a:rPr>
              <a:t>Tensorflow</a:t>
            </a:r>
            <a:r>
              <a:rPr lang="en-US" altLang="en-US" sz="1800" dirty="0">
                <a:solidFill>
                  <a:schemeClr val="tx1"/>
                </a:solidFill>
                <a:latin typeface="+mj-lt"/>
              </a:rPr>
              <a:t> &gt;= 2.1 only support </a:t>
            </a:r>
            <a:r>
              <a:rPr lang="en-US" altLang="en-US" sz="1800" dirty="0" err="1">
                <a:solidFill>
                  <a:schemeClr val="tx1"/>
                </a:solidFill>
                <a:latin typeface="+mj-lt"/>
              </a:rPr>
              <a:t>Cuda</a:t>
            </a:r>
            <a:r>
              <a:rPr lang="en-US" altLang="en-US" sz="1800" dirty="0">
                <a:solidFill>
                  <a:schemeClr val="tx1"/>
                </a:solidFill>
                <a:latin typeface="+mj-lt"/>
              </a:rPr>
              <a:t> 10.1 (</a:t>
            </a:r>
            <a:r>
              <a:rPr lang="en-US" altLang="en-US" sz="1800" dirty="0" err="1">
                <a:solidFill>
                  <a:schemeClr val="tx1"/>
                </a:solidFill>
                <a:latin typeface="+mj-lt"/>
              </a:rPr>
              <a:t>Cuda</a:t>
            </a:r>
            <a:r>
              <a:rPr lang="en-US" altLang="en-US" sz="1800" dirty="0">
                <a:solidFill>
                  <a:schemeClr val="tx1"/>
                </a:solidFill>
                <a:latin typeface="+mj-lt"/>
              </a:rPr>
              <a:t> 11.0 does not include cudart64_101.dll driver)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B2A87319-5409-48CE-A409-030A2B2C8666}"/>
              </a:ext>
            </a:extLst>
          </p:cNvPr>
          <p:cNvPicPr>
            <a:picLocks noChangeAspect="1"/>
          </p:cNvPicPr>
          <p:nvPr/>
        </p:nvPicPr>
        <p:blipFill>
          <a:blip r:embed="rId3"/>
          <a:stretch>
            <a:fillRect/>
          </a:stretch>
        </p:blipFill>
        <p:spPr>
          <a:xfrm>
            <a:off x="1178750" y="2652677"/>
            <a:ext cx="6786500" cy="3568871"/>
          </a:xfrm>
          <a:prstGeom prst="rect">
            <a:avLst/>
          </a:prstGeom>
          <a:ln>
            <a:solidFill>
              <a:srgbClr val="C00000"/>
            </a:solidFill>
          </a:ln>
        </p:spPr>
      </p:pic>
      <p:sp>
        <p:nvSpPr>
          <p:cNvPr id="10" name="Rectangle 9">
            <a:extLst>
              <a:ext uri="{FF2B5EF4-FFF2-40B4-BE49-F238E27FC236}">
                <a16:creationId xmlns:a16="http://schemas.microsoft.com/office/drawing/2014/main" id="{254925D7-32E8-43AB-99DC-CB1A985C85CB}"/>
              </a:ext>
            </a:extLst>
          </p:cNvPr>
          <p:cNvSpPr/>
          <p:nvPr/>
        </p:nvSpPr>
        <p:spPr>
          <a:xfrm>
            <a:off x="3275856" y="5060206"/>
            <a:ext cx="4248472"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00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t>
            </a:r>
            <a:r>
              <a:rPr lang="en-US" altLang="zh-TW" b="1" dirty="0" err="1">
                <a:solidFill>
                  <a:srgbClr val="FFFF00"/>
                </a:solidFill>
              </a:rPr>
              <a:t>Cuda</a:t>
            </a:r>
            <a:endParaRPr lang="zh-TW" altLang="en-US" b="1" dirty="0">
              <a:solidFill>
                <a:srgbClr val="FFFF00"/>
              </a:solidFill>
            </a:endParaRPr>
          </a:p>
        </p:txBody>
      </p:sp>
      <p:sp>
        <p:nvSpPr>
          <p:cNvPr id="3" name="副標題 2"/>
          <p:cNvSpPr>
            <a:spLocks noGrp="1"/>
          </p:cNvSpPr>
          <p:nvPr>
            <p:ph type="subTitle" idx="1"/>
          </p:nvPr>
        </p:nvSpPr>
        <p:spPr>
          <a:xfrm>
            <a:off x="395536" y="1196751"/>
            <a:ext cx="8352928" cy="13276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Verify Tensorflow Detect the GPU</a:t>
            </a:r>
          </a:p>
          <a:p>
            <a:pPr marL="342900" indent="-342900" algn="l">
              <a:buClr>
                <a:srgbClr val="0070C0"/>
              </a:buClr>
              <a:buSzPct val="80000"/>
              <a:buFont typeface="Wingdings" pitchFamily="2" charset="2"/>
              <a:buChar char="u"/>
            </a:pPr>
            <a:r>
              <a:rPr lang="en-US" altLang="en-US" sz="1800" dirty="0">
                <a:solidFill>
                  <a:schemeClr val="tx1"/>
                </a:solidFill>
                <a:latin typeface="+mj-lt"/>
              </a:rPr>
              <a:t>To get </a:t>
            </a:r>
            <a:r>
              <a:rPr lang="en-US" altLang="en-US" sz="1800" dirty="0" err="1">
                <a:solidFill>
                  <a:schemeClr val="tx1"/>
                </a:solidFill>
                <a:latin typeface="+mj-lt"/>
              </a:rPr>
              <a:t>cuDNN</a:t>
            </a:r>
            <a:r>
              <a:rPr lang="en-US" altLang="en-US" sz="1800" dirty="0">
                <a:solidFill>
                  <a:schemeClr val="tx1"/>
                </a:solidFill>
                <a:latin typeface="+mj-lt"/>
              </a:rPr>
              <a:t> for neural network, we need to have account on NVIDIA.</a:t>
            </a:r>
          </a:p>
          <a:p>
            <a:pPr marL="342900" indent="-342900" algn="l">
              <a:buClr>
                <a:srgbClr val="0070C0"/>
              </a:buClr>
              <a:buSzPct val="80000"/>
              <a:buFont typeface="Wingdings" pitchFamily="2" charset="2"/>
              <a:buChar char="u"/>
            </a:pPr>
            <a:r>
              <a:rPr lang="en-US" altLang="en-US" sz="1800" dirty="0">
                <a:solidFill>
                  <a:schemeClr val="tx1"/>
                </a:solidFill>
                <a:latin typeface="+mj-lt"/>
              </a:rPr>
              <a:t>NVIDIA account setup have error. Need support help to create an account.</a:t>
            </a:r>
          </a:p>
          <a:p>
            <a:pPr marL="342900" indent="-342900" algn="l">
              <a:buClr>
                <a:srgbClr val="0070C0"/>
              </a:buClr>
              <a:buSzPct val="80000"/>
              <a:buFont typeface="Wingdings" pitchFamily="2" charset="2"/>
              <a:buChar char="u"/>
            </a:pPr>
            <a:r>
              <a:rPr lang="en-US" altLang="en-US" sz="1800" dirty="0">
                <a:solidFill>
                  <a:schemeClr val="tx1"/>
                </a:solidFill>
                <a:latin typeface="+mj-lt"/>
              </a:rPr>
              <a:t>Currently, I can only run TensorFlow without </a:t>
            </a:r>
            <a:r>
              <a:rPr lang="en-US" altLang="en-US" sz="1800" dirty="0" err="1">
                <a:solidFill>
                  <a:schemeClr val="tx1"/>
                </a:solidFill>
                <a:latin typeface="+mj-lt"/>
              </a:rPr>
              <a:t>cuda</a:t>
            </a:r>
            <a:r>
              <a:rPr lang="en-US" altLang="en-US" sz="1800" dirty="0">
                <a:solidFill>
                  <a:schemeClr val="tx1"/>
                </a:solidFill>
                <a:latin typeface="+mj-l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https://www.youtube.com/watch?v=IubEtS2JAiY&amp;list=PLZbbT5o_s2xrwRnXk_yCPtnqqo4_u2YGL&amp;index=3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B2A87319-5409-48CE-A409-030A2B2C8666}"/>
              </a:ext>
            </a:extLst>
          </p:cNvPr>
          <p:cNvPicPr>
            <a:picLocks noChangeAspect="1"/>
          </p:cNvPicPr>
          <p:nvPr/>
        </p:nvPicPr>
        <p:blipFill>
          <a:blip r:embed="rId3"/>
          <a:stretch>
            <a:fillRect/>
          </a:stretch>
        </p:blipFill>
        <p:spPr>
          <a:xfrm>
            <a:off x="1043608" y="2524425"/>
            <a:ext cx="6786500" cy="3568871"/>
          </a:xfrm>
          <a:prstGeom prst="rect">
            <a:avLst/>
          </a:prstGeom>
          <a:ln>
            <a:solidFill>
              <a:srgbClr val="C00000"/>
            </a:solidFill>
          </a:ln>
        </p:spPr>
      </p:pic>
      <p:sp>
        <p:nvSpPr>
          <p:cNvPr id="10" name="Rectangle 9">
            <a:extLst>
              <a:ext uri="{FF2B5EF4-FFF2-40B4-BE49-F238E27FC236}">
                <a16:creationId xmlns:a16="http://schemas.microsoft.com/office/drawing/2014/main" id="{254925D7-32E8-43AB-99DC-CB1A985C85CB}"/>
              </a:ext>
            </a:extLst>
          </p:cNvPr>
          <p:cNvSpPr/>
          <p:nvPr/>
        </p:nvSpPr>
        <p:spPr>
          <a:xfrm>
            <a:off x="3140714" y="5319451"/>
            <a:ext cx="4248472"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2696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825</Words>
  <Application>Microsoft Office PowerPoint</Application>
  <PresentationFormat>On-screen Show (4:3)</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SFMono-Regular</vt:lpstr>
      <vt:lpstr>Wingdings</vt:lpstr>
      <vt:lpstr>Office 佈景主題</vt:lpstr>
      <vt:lpstr>3 Cuda</vt:lpstr>
      <vt:lpstr>3 Cuda</vt:lpstr>
      <vt:lpstr>3 Cuda</vt:lpstr>
      <vt:lpstr>3 Cuda</vt:lpstr>
      <vt:lpstr>3 Cuda</vt:lpstr>
      <vt:lpstr>3 Cuda</vt:lpstr>
      <vt:lpstr>3 Cuda</vt:lpstr>
      <vt:lpstr>3 Cuda</vt:lpstr>
      <vt:lpstr>3 Cuda</vt:lpstr>
      <vt:lpstr>3 Cuda</vt:lpstr>
      <vt:lpstr>3.1 Quiz</vt:lpstr>
      <vt:lpstr>3.1 Quiz</vt:lpstr>
      <vt:lpstr>3.1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451</cp:revision>
  <dcterms:created xsi:type="dcterms:W3CDTF">2018-09-28T16:40:41Z</dcterms:created>
  <dcterms:modified xsi:type="dcterms:W3CDTF">2020-06-08T02:20:39Z</dcterms:modified>
</cp:coreProperties>
</file>