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5" r:id="rId16"/>
    <p:sldId id="286" r:id="rId17"/>
    <p:sldId id="262" r:id="rId18"/>
    <p:sldId id="258" r:id="rId19"/>
    <p:sldId id="283" r:id="rId20"/>
    <p:sldId id="284"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8" d="100"/>
          <a:sy n="88" d="100"/>
        </p:scale>
        <p:origin x="306"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3FwGDUD_ZuQ&amp;list=PLZbbT5o_s2xrwRnXk_yCPtnqqo4_u2YGL&amp;index=4"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3FwGDUD_ZuQ&amp;list=PLZbbT5o_s2xrwRnXk_yCPtnqqo4_u2YGL&amp;index=4"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3FwGDUD_ZuQ&amp;list=PLZbbT5o_s2xrwRnXk_yCPtnqqo4_u2YGL&amp;index=4" TargetMode="External"/><Relationship Id="rId2" Type="http://schemas.openxmlformats.org/officeDocument/2006/relationships/hyperlink" Target="https://www.tensorflow.org/api_docs/python/tf/keras/Sequential#fi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3FwGDUD_ZuQ&amp;list=PLZbbT5o_s2xrwRnXk_yCPtnqqo4_u2YGL&amp;index=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Data Process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8" name="Picture 7">
            <a:extLst>
              <a:ext uri="{FF2B5EF4-FFF2-40B4-BE49-F238E27FC236}">
                <a16:creationId xmlns:a16="http://schemas.microsoft.com/office/drawing/2014/main" id="{00F1803B-3B44-4C3A-AAC1-4B600B875A61}"/>
              </a:ext>
            </a:extLst>
          </p:cNvPr>
          <p:cNvPicPr>
            <a:picLocks noChangeAspect="1"/>
          </p:cNvPicPr>
          <p:nvPr/>
        </p:nvPicPr>
        <p:blipFill>
          <a:blip r:embed="rId2"/>
          <a:stretch>
            <a:fillRect/>
          </a:stretch>
        </p:blipFill>
        <p:spPr>
          <a:xfrm>
            <a:off x="3743325" y="3672266"/>
            <a:ext cx="1657350" cy="904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395536" y="1268759"/>
            <a:ext cx="8424936" cy="1584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Data Creation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code creates </a:t>
            </a:r>
            <a:r>
              <a:rPr lang="en-US" altLang="en-US" sz="1800" dirty="0">
                <a:solidFill>
                  <a:srgbClr val="E83E8C"/>
                </a:solidFill>
                <a:latin typeface="SFMono-Regular"/>
              </a:rPr>
              <a:t>2100</a:t>
            </a:r>
            <a:r>
              <a:rPr lang="en-US" altLang="en-US" sz="1800" dirty="0">
                <a:solidFill>
                  <a:srgbClr val="333333"/>
                </a:solidFill>
                <a:latin typeface="-apple-system"/>
              </a:rPr>
              <a:t> samples and stores the age of the individuals in the </a:t>
            </a:r>
            <a:r>
              <a:rPr lang="en-US" altLang="en-US" sz="1800" dirty="0" err="1">
                <a:solidFill>
                  <a:srgbClr val="E83E8C"/>
                </a:solidFill>
                <a:latin typeface="SFMono-Regular"/>
              </a:rPr>
              <a:t>train_samples</a:t>
            </a:r>
            <a:r>
              <a:rPr lang="en-US" altLang="en-US" sz="1800" dirty="0">
                <a:solidFill>
                  <a:srgbClr val="333333"/>
                </a:solidFill>
                <a:latin typeface="-apple-system"/>
              </a:rPr>
              <a:t> list and stores whether or not the individuals experienced side effects in the </a:t>
            </a:r>
            <a:r>
              <a:rPr lang="en-US" altLang="en-US" sz="1800" dirty="0" err="1">
                <a:solidFill>
                  <a:srgbClr val="E83E8C"/>
                </a:solidFill>
                <a:latin typeface="SFMono-Regular"/>
              </a:rPr>
              <a:t>train_labels</a:t>
            </a:r>
            <a:r>
              <a:rPr lang="en-US" altLang="en-US" sz="1800" dirty="0">
                <a:solidFill>
                  <a:srgbClr val="333333"/>
                </a:solidFill>
                <a:latin typeface="-apple-system"/>
              </a:rPr>
              <a:t> list.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what the </a:t>
            </a:r>
            <a:r>
              <a:rPr lang="en-US" altLang="en-US" sz="1800" dirty="0" err="1">
                <a:solidFill>
                  <a:srgbClr val="E83E8C"/>
                </a:solidFill>
                <a:latin typeface="SFMono-Regular"/>
              </a:rPr>
              <a:t>train_samples</a:t>
            </a:r>
            <a:r>
              <a:rPr lang="en-US" altLang="en-US" sz="1800" dirty="0">
                <a:solidFill>
                  <a:srgbClr val="333333"/>
                </a:solidFill>
                <a:latin typeface="-apple-system"/>
              </a:rPr>
              <a:t> data looks like.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294BF7B3-48CF-445A-B5FC-4625DEE9675E}"/>
              </a:ext>
            </a:extLst>
          </p:cNvPr>
          <p:cNvPicPr>
            <a:picLocks noChangeAspect="1"/>
          </p:cNvPicPr>
          <p:nvPr/>
        </p:nvPicPr>
        <p:blipFill>
          <a:blip r:embed="rId3"/>
          <a:stretch>
            <a:fillRect/>
          </a:stretch>
        </p:blipFill>
        <p:spPr>
          <a:xfrm>
            <a:off x="1835696" y="2996951"/>
            <a:ext cx="2381250" cy="2266950"/>
          </a:xfrm>
          <a:prstGeom prst="rect">
            <a:avLst/>
          </a:prstGeom>
          <a:ln>
            <a:solidFill>
              <a:srgbClr val="C00000"/>
            </a:solidFill>
          </a:ln>
        </p:spPr>
      </p:pic>
    </p:spTree>
    <p:extLst>
      <p:ext uri="{BB962C8B-B14F-4D97-AF65-F5344CB8AC3E}">
        <p14:creationId xmlns:p14="http://schemas.microsoft.com/office/powerpoint/2010/main" val="253628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395536" y="1268760"/>
            <a:ext cx="8424936" cy="9484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Data Creation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just ages ranging anywhere from </a:t>
            </a:r>
            <a:r>
              <a:rPr lang="en-US" altLang="en-US" sz="1800" dirty="0">
                <a:solidFill>
                  <a:srgbClr val="E83E8C"/>
                </a:solidFill>
                <a:latin typeface="SFMono-Regular"/>
              </a:rPr>
              <a:t>13</a:t>
            </a:r>
            <a:r>
              <a:rPr lang="en-US" altLang="en-US" sz="1800" dirty="0">
                <a:solidFill>
                  <a:srgbClr val="333333"/>
                </a:solidFill>
                <a:latin typeface="-apple-system"/>
              </a:rPr>
              <a:t> to </a:t>
            </a:r>
            <a:r>
              <a:rPr lang="en-US" altLang="en-US" sz="1800" dirty="0">
                <a:solidFill>
                  <a:srgbClr val="E83E8C"/>
                </a:solidFill>
                <a:latin typeface="SFMono-Regular"/>
              </a:rPr>
              <a:t>100</a:t>
            </a:r>
            <a:r>
              <a:rPr lang="en-US" altLang="en-US" sz="1800" dirty="0">
                <a:solidFill>
                  <a:srgbClr val="333333"/>
                </a:solidFill>
                <a:latin typeface="-apple-system"/>
              </a:rPr>
              <a:t> years old.</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what the </a:t>
            </a:r>
            <a:r>
              <a:rPr lang="en-US" altLang="en-US" sz="1800" dirty="0" err="1">
                <a:solidFill>
                  <a:srgbClr val="E83E8C"/>
                </a:solidFill>
                <a:latin typeface="SFMono-Regular"/>
              </a:rPr>
              <a:t>train_labels</a:t>
            </a:r>
            <a:r>
              <a:rPr lang="en-US" altLang="en-US" sz="1800" dirty="0">
                <a:solidFill>
                  <a:srgbClr val="333333"/>
                </a:solidFill>
                <a:latin typeface="-apple-system"/>
              </a:rPr>
              <a:t> look like.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11" name="Picture 10">
            <a:extLst>
              <a:ext uri="{FF2B5EF4-FFF2-40B4-BE49-F238E27FC236}">
                <a16:creationId xmlns:a16="http://schemas.microsoft.com/office/drawing/2014/main" id="{48FF9D46-41DE-4C76-9FE5-B042BBABD755}"/>
              </a:ext>
            </a:extLst>
          </p:cNvPr>
          <p:cNvPicPr>
            <a:picLocks noChangeAspect="1"/>
          </p:cNvPicPr>
          <p:nvPr/>
        </p:nvPicPr>
        <p:blipFill>
          <a:blip r:embed="rId3"/>
          <a:stretch>
            <a:fillRect/>
          </a:stretch>
        </p:blipFill>
        <p:spPr>
          <a:xfrm>
            <a:off x="1907704" y="2361210"/>
            <a:ext cx="2266950" cy="2257425"/>
          </a:xfrm>
          <a:prstGeom prst="rect">
            <a:avLst/>
          </a:prstGeom>
          <a:ln>
            <a:solidFill>
              <a:srgbClr val="C00000"/>
            </a:solidFill>
          </a:ln>
        </p:spPr>
      </p:pic>
      <p:sp>
        <p:nvSpPr>
          <p:cNvPr id="13" name="副標題 2">
            <a:extLst>
              <a:ext uri="{FF2B5EF4-FFF2-40B4-BE49-F238E27FC236}">
                <a16:creationId xmlns:a16="http://schemas.microsoft.com/office/drawing/2014/main" id="{08FDB360-2301-428B-91D4-AD526024F7D4}"/>
              </a:ext>
            </a:extLst>
          </p:cNvPr>
          <p:cNvSpPr txBox="1">
            <a:spLocks/>
          </p:cNvSpPr>
          <p:nvPr/>
        </p:nvSpPr>
        <p:spPr>
          <a:xfrm>
            <a:off x="416429" y="4760517"/>
            <a:ext cx="8424936" cy="61269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A </a:t>
            </a:r>
            <a:r>
              <a:rPr lang="en-US" altLang="en-US" sz="1800" dirty="0">
                <a:solidFill>
                  <a:srgbClr val="E83E8C"/>
                </a:solidFill>
                <a:latin typeface="SFMono-Regular"/>
              </a:rPr>
              <a:t>0</a:t>
            </a:r>
            <a:r>
              <a:rPr lang="en-US" altLang="en-US" sz="1800" dirty="0">
                <a:solidFill>
                  <a:srgbClr val="333333"/>
                </a:solidFill>
                <a:latin typeface="-apple-system"/>
              </a:rPr>
              <a:t> indicates that an individual did not experience a side effect, and a </a:t>
            </a:r>
            <a:r>
              <a:rPr lang="en-US" altLang="en-US" sz="1800" dirty="0">
                <a:solidFill>
                  <a:srgbClr val="E83E8C"/>
                </a:solidFill>
                <a:latin typeface="SFMono-Regular"/>
              </a:rPr>
              <a:t>1</a:t>
            </a:r>
            <a:r>
              <a:rPr lang="en-US" altLang="en-US" sz="1800" dirty="0">
                <a:solidFill>
                  <a:srgbClr val="333333"/>
                </a:solidFill>
                <a:latin typeface="-apple-system"/>
              </a:rPr>
              <a:t> indicates that an individual did experience a side effect.</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41566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395536" y="1268760"/>
            <a:ext cx="8424936" cy="12241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Data Processing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now convert both lists into </a:t>
            </a:r>
            <a:r>
              <a:rPr lang="en-US" altLang="en-US" sz="1800" dirty="0" err="1">
                <a:solidFill>
                  <a:srgbClr val="333333"/>
                </a:solidFill>
                <a:latin typeface="-apple-system"/>
              </a:rPr>
              <a:t>numpy</a:t>
            </a:r>
            <a:r>
              <a:rPr lang="en-US" altLang="en-US" sz="1800" dirty="0">
                <a:solidFill>
                  <a:srgbClr val="333333"/>
                </a:solidFill>
                <a:latin typeface="-apple-system"/>
              </a:rPr>
              <a:t> arrays due to what we discussed the </a:t>
            </a:r>
            <a:r>
              <a:rPr lang="en-US" altLang="en-US" sz="1800" dirty="0">
                <a:solidFill>
                  <a:srgbClr val="E83E8C"/>
                </a:solidFill>
                <a:latin typeface="SFMono-Regular"/>
              </a:rPr>
              <a:t>fit()</a:t>
            </a:r>
            <a:r>
              <a:rPr lang="en-US" altLang="en-US" sz="1800" dirty="0">
                <a:solidFill>
                  <a:srgbClr val="333333"/>
                </a:solidFill>
                <a:latin typeface="-apple-system"/>
              </a:rPr>
              <a:t> function expects, and we then shuffle the arrays to remove any order that was imposed on the data during the creation process.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FAC5FC78-CB36-4521-8411-A4E8F28575AA}"/>
              </a:ext>
            </a:extLst>
          </p:cNvPr>
          <p:cNvPicPr>
            <a:picLocks noChangeAspect="1"/>
          </p:cNvPicPr>
          <p:nvPr/>
        </p:nvPicPr>
        <p:blipFill>
          <a:blip r:embed="rId3"/>
          <a:stretch>
            <a:fillRect/>
          </a:stretch>
        </p:blipFill>
        <p:spPr>
          <a:xfrm>
            <a:off x="1691680" y="2703435"/>
            <a:ext cx="5476875" cy="933450"/>
          </a:xfrm>
          <a:prstGeom prst="rect">
            <a:avLst/>
          </a:prstGeom>
          <a:ln>
            <a:solidFill>
              <a:srgbClr val="C00000"/>
            </a:solidFill>
          </a:ln>
        </p:spPr>
      </p:pic>
    </p:spTree>
    <p:extLst>
      <p:ext uri="{BB962C8B-B14F-4D97-AF65-F5344CB8AC3E}">
        <p14:creationId xmlns:p14="http://schemas.microsoft.com/office/powerpoint/2010/main" val="251740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395536" y="1268760"/>
            <a:ext cx="8424936" cy="18002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Data Processing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In this form, we now have the ability to pass the data to the model because it is now in the required format, however, before doing that, we'll first scale the data down to a range from </a:t>
            </a:r>
            <a:r>
              <a:rPr lang="en-US" altLang="en-US" sz="1800" dirty="0">
                <a:solidFill>
                  <a:srgbClr val="E83E8C"/>
                </a:solidFill>
                <a:latin typeface="SFMono-Regular"/>
              </a:rPr>
              <a:t>0</a:t>
            </a:r>
            <a:r>
              <a:rPr lang="en-US" altLang="en-US" sz="1800" dirty="0">
                <a:solidFill>
                  <a:srgbClr val="333333"/>
                </a:solidFill>
                <a:latin typeface="-apple-system"/>
              </a:rPr>
              <a:t> to </a:t>
            </a:r>
            <a:r>
              <a:rPr lang="en-US" altLang="en-US" sz="1800" dirty="0">
                <a:solidFill>
                  <a:srgbClr val="E83E8C"/>
                </a:solidFill>
                <a:latin typeface="SFMono-Regular"/>
              </a:rPr>
              <a:t>1</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use scikit-</a:t>
            </a:r>
            <a:r>
              <a:rPr lang="en-US" altLang="en-US" sz="1800" dirty="0" err="1">
                <a:solidFill>
                  <a:srgbClr val="333333"/>
                </a:solidFill>
                <a:latin typeface="-apple-system"/>
              </a:rPr>
              <a:t>learn’s</a:t>
            </a:r>
            <a:r>
              <a:rPr lang="en-US" altLang="en-US" sz="1800" dirty="0">
                <a:solidFill>
                  <a:srgbClr val="333333"/>
                </a:solidFill>
                <a:latin typeface="-apple-system"/>
              </a:rPr>
              <a:t> </a:t>
            </a:r>
            <a:r>
              <a:rPr lang="en-US" altLang="en-US" sz="1800" dirty="0" err="1">
                <a:solidFill>
                  <a:srgbClr val="E83E8C"/>
                </a:solidFill>
                <a:latin typeface="SFMono-Regular"/>
              </a:rPr>
              <a:t>MinMaxScaler</a:t>
            </a:r>
            <a:r>
              <a:rPr lang="en-US" altLang="en-US" sz="1800" dirty="0">
                <a:solidFill>
                  <a:srgbClr val="333333"/>
                </a:solidFill>
                <a:latin typeface="-apple-system"/>
              </a:rPr>
              <a:t> class to scale all of the data down from a scale ranging from </a:t>
            </a:r>
            <a:r>
              <a:rPr lang="en-US" altLang="en-US" sz="1800" dirty="0">
                <a:solidFill>
                  <a:srgbClr val="E83E8C"/>
                </a:solidFill>
                <a:latin typeface="SFMono-Regular"/>
              </a:rPr>
              <a:t>13</a:t>
            </a:r>
            <a:r>
              <a:rPr lang="en-US" altLang="en-US" sz="1800" dirty="0">
                <a:solidFill>
                  <a:srgbClr val="333333"/>
                </a:solidFill>
                <a:latin typeface="-apple-system"/>
              </a:rPr>
              <a:t> to </a:t>
            </a:r>
            <a:r>
              <a:rPr lang="en-US" altLang="en-US" sz="1800" dirty="0">
                <a:solidFill>
                  <a:srgbClr val="E83E8C"/>
                </a:solidFill>
                <a:latin typeface="SFMono-Regular"/>
              </a:rPr>
              <a:t>100</a:t>
            </a:r>
            <a:r>
              <a:rPr lang="en-US" altLang="en-US" sz="1800" dirty="0">
                <a:solidFill>
                  <a:srgbClr val="333333"/>
                </a:solidFill>
                <a:latin typeface="-apple-system"/>
              </a:rPr>
              <a:t> to be on a scale from </a:t>
            </a:r>
            <a:r>
              <a:rPr lang="en-US" altLang="en-US" sz="1800" dirty="0">
                <a:solidFill>
                  <a:srgbClr val="E83E8C"/>
                </a:solidFill>
                <a:latin typeface="SFMono-Regular"/>
              </a:rPr>
              <a:t>0</a:t>
            </a:r>
            <a:r>
              <a:rPr lang="en-US" altLang="en-US" sz="1800" dirty="0">
                <a:solidFill>
                  <a:srgbClr val="333333"/>
                </a:solidFill>
                <a:latin typeface="-apple-system"/>
              </a:rPr>
              <a:t> to </a:t>
            </a:r>
            <a:r>
              <a:rPr lang="en-US" altLang="en-US" sz="1800" dirty="0">
                <a:solidFill>
                  <a:srgbClr val="E83E8C"/>
                </a:solidFill>
                <a:latin typeface="SFMono-Regular"/>
              </a:rPr>
              <a:t>1</a:t>
            </a:r>
            <a:r>
              <a:rPr lang="en-US" altLang="en-US" sz="1800" dirty="0">
                <a:solidFill>
                  <a:srgbClr val="333333"/>
                </a:solidFill>
                <a:latin typeface="-apple-system"/>
              </a:rPr>
              <a: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6D1AF676-3455-486B-8F14-BA740CB2A190}"/>
              </a:ext>
            </a:extLst>
          </p:cNvPr>
          <p:cNvPicPr>
            <a:picLocks noChangeAspect="1"/>
          </p:cNvPicPr>
          <p:nvPr/>
        </p:nvPicPr>
        <p:blipFill>
          <a:blip r:embed="rId3"/>
          <a:stretch>
            <a:fillRect/>
          </a:stretch>
        </p:blipFill>
        <p:spPr>
          <a:xfrm>
            <a:off x="1403648" y="3369941"/>
            <a:ext cx="6067425" cy="419100"/>
          </a:xfrm>
          <a:prstGeom prst="rect">
            <a:avLst/>
          </a:prstGeom>
          <a:ln>
            <a:solidFill>
              <a:srgbClr val="C00000"/>
            </a:solidFill>
          </a:ln>
        </p:spPr>
      </p:pic>
      <p:sp>
        <p:nvSpPr>
          <p:cNvPr id="10" name="副標題 2">
            <a:extLst>
              <a:ext uri="{FF2B5EF4-FFF2-40B4-BE49-F238E27FC236}">
                <a16:creationId xmlns:a16="http://schemas.microsoft.com/office/drawing/2014/main" id="{70B27798-CC24-4BE6-9B2A-679D66A862D3}"/>
              </a:ext>
            </a:extLst>
          </p:cNvPr>
          <p:cNvSpPr txBox="1">
            <a:spLocks/>
          </p:cNvSpPr>
          <p:nvPr/>
        </p:nvSpPr>
        <p:spPr>
          <a:xfrm>
            <a:off x="364434" y="3836069"/>
            <a:ext cx="8424936" cy="67305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We reshape the data as a technical requirement just since the </a:t>
            </a:r>
            <a:r>
              <a:rPr lang="en-US" altLang="en-US" sz="1800" dirty="0" err="1">
                <a:solidFill>
                  <a:srgbClr val="E83E8C"/>
                </a:solidFill>
                <a:latin typeface="SFMono-Regular"/>
              </a:rPr>
              <a:t>fit_transform</a:t>
            </a:r>
            <a:r>
              <a:rPr lang="en-US" altLang="en-US" sz="1800" dirty="0">
                <a:solidFill>
                  <a:srgbClr val="E83E8C"/>
                </a:solidFill>
                <a:latin typeface="SFMono-Regular"/>
              </a:rPr>
              <a:t>()</a:t>
            </a:r>
            <a:r>
              <a:rPr lang="en-US" altLang="en-US" sz="1800" dirty="0">
                <a:solidFill>
                  <a:srgbClr val="333333"/>
                </a:solidFill>
                <a:latin typeface="-apple-system"/>
              </a:rPr>
              <a:t> function doesn’t accept </a:t>
            </a:r>
            <a:r>
              <a:rPr lang="en-US" altLang="en-US" sz="1800" dirty="0">
                <a:solidFill>
                  <a:srgbClr val="E83E8C"/>
                </a:solidFill>
                <a:latin typeface="SFMono-Regular"/>
              </a:rPr>
              <a:t>1D</a:t>
            </a:r>
            <a:r>
              <a:rPr lang="en-US" altLang="en-US" sz="1800" dirty="0">
                <a:solidFill>
                  <a:srgbClr val="333333"/>
                </a:solidFill>
                <a:latin typeface="-apple-system"/>
              </a:rPr>
              <a:t> data by default.</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45947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395536" y="1268760"/>
            <a:ext cx="8424936"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Data Processing</a:t>
            </a:r>
          </a:p>
          <a:p>
            <a:pPr marL="342900" indent="-342900" algn="l">
              <a:buClr>
                <a:srgbClr val="0070C0"/>
              </a:buClr>
              <a:buSzPct val="80000"/>
              <a:buFont typeface="Wingdings" pitchFamily="2" charset="2"/>
              <a:buChar char="u"/>
            </a:pPr>
            <a:r>
              <a:rPr lang="en-US" sz="1800" dirty="0">
                <a:solidFill>
                  <a:schemeClr val="tx1"/>
                </a:solidFill>
              </a:rPr>
              <a:t>Now that the data has been scaled, let’s iterate over the scaled data to see what it looks like now.</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5A4F80EF-2071-4E87-A345-9F57360C4633}"/>
              </a:ext>
            </a:extLst>
          </p:cNvPr>
          <p:cNvPicPr>
            <a:picLocks noChangeAspect="1"/>
          </p:cNvPicPr>
          <p:nvPr/>
        </p:nvPicPr>
        <p:blipFill>
          <a:blip r:embed="rId3"/>
          <a:stretch>
            <a:fillRect/>
          </a:stretch>
        </p:blipFill>
        <p:spPr>
          <a:xfrm>
            <a:off x="2843808" y="2492896"/>
            <a:ext cx="2962275" cy="2419350"/>
          </a:xfrm>
          <a:prstGeom prst="rect">
            <a:avLst/>
          </a:prstGeom>
          <a:ln>
            <a:solidFill>
              <a:srgbClr val="C00000"/>
            </a:solidFill>
          </a:ln>
        </p:spPr>
      </p:pic>
    </p:spTree>
    <p:extLst>
      <p:ext uri="{BB962C8B-B14F-4D97-AF65-F5344CB8AC3E}">
        <p14:creationId xmlns:p14="http://schemas.microsoft.com/office/powerpoint/2010/main" val="71488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395536" y="1268760"/>
            <a:ext cx="8424936"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Kera 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0" name="Picture 9">
            <a:extLst>
              <a:ext uri="{FF2B5EF4-FFF2-40B4-BE49-F238E27FC236}">
                <a16:creationId xmlns:a16="http://schemas.microsoft.com/office/drawing/2014/main" id="{561B3330-86C0-444B-AD95-AADAFA8F075D}"/>
              </a:ext>
            </a:extLst>
          </p:cNvPr>
          <p:cNvPicPr>
            <a:picLocks noChangeAspect="1"/>
          </p:cNvPicPr>
          <p:nvPr/>
        </p:nvPicPr>
        <p:blipFill>
          <a:blip r:embed="rId3"/>
          <a:stretch>
            <a:fillRect/>
          </a:stretch>
        </p:blipFill>
        <p:spPr>
          <a:xfrm>
            <a:off x="437255" y="1825554"/>
            <a:ext cx="5214866" cy="4118321"/>
          </a:xfrm>
          <a:prstGeom prst="rect">
            <a:avLst/>
          </a:prstGeom>
          <a:ln>
            <a:solidFill>
              <a:srgbClr val="C00000"/>
            </a:solidFill>
          </a:ln>
        </p:spPr>
      </p:pic>
      <p:pic>
        <p:nvPicPr>
          <p:cNvPr id="11" name="Picture 10">
            <a:extLst>
              <a:ext uri="{FF2B5EF4-FFF2-40B4-BE49-F238E27FC236}">
                <a16:creationId xmlns:a16="http://schemas.microsoft.com/office/drawing/2014/main" id="{BEC8DE61-D9D6-4BA9-BE9D-9CF072573407}"/>
              </a:ext>
            </a:extLst>
          </p:cNvPr>
          <p:cNvPicPr>
            <a:picLocks noChangeAspect="1"/>
          </p:cNvPicPr>
          <p:nvPr/>
        </p:nvPicPr>
        <p:blipFill>
          <a:blip r:embed="rId4"/>
          <a:stretch>
            <a:fillRect/>
          </a:stretch>
        </p:blipFill>
        <p:spPr>
          <a:xfrm>
            <a:off x="5940152" y="1864973"/>
            <a:ext cx="2181225" cy="2800350"/>
          </a:xfrm>
          <a:prstGeom prst="rect">
            <a:avLst/>
          </a:prstGeom>
          <a:ln>
            <a:solidFill>
              <a:srgbClr val="C00000"/>
            </a:solidFill>
          </a:ln>
        </p:spPr>
      </p:pic>
    </p:spTree>
    <p:extLst>
      <p:ext uri="{BB962C8B-B14F-4D97-AF65-F5344CB8AC3E}">
        <p14:creationId xmlns:p14="http://schemas.microsoft.com/office/powerpoint/2010/main" val="309510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395536" y="1268760"/>
            <a:ext cx="8424936"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Kera 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695812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3" name="Picture 2">
            <a:extLst>
              <a:ext uri="{FF2B5EF4-FFF2-40B4-BE49-F238E27FC236}">
                <a16:creationId xmlns:a16="http://schemas.microsoft.com/office/drawing/2014/main" id="{DB1CE7C1-6A04-4865-B244-2CDFC6B31159}"/>
              </a:ext>
            </a:extLst>
          </p:cNvPr>
          <p:cNvPicPr>
            <a:picLocks noChangeAspect="1"/>
          </p:cNvPicPr>
          <p:nvPr/>
        </p:nvPicPr>
        <p:blipFill>
          <a:blip r:embed="rId2"/>
          <a:stretch>
            <a:fillRect/>
          </a:stretch>
        </p:blipFill>
        <p:spPr>
          <a:xfrm>
            <a:off x="3635896" y="3717032"/>
            <a:ext cx="1657350" cy="904875"/>
          </a:xfrm>
          <a:prstGeom prst="rect">
            <a:avLst/>
          </a:prstGeom>
        </p:spPr>
      </p:pic>
    </p:spTree>
    <p:extLst>
      <p:ext uri="{BB962C8B-B14F-4D97-AF65-F5344CB8AC3E}">
        <p14:creationId xmlns:p14="http://schemas.microsoft.com/office/powerpoint/2010/main" val="2911213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A764B5B9-3017-49F9-B5DF-6DD07C668668}"/>
              </a:ext>
            </a:extLst>
          </p:cNvPr>
          <p:cNvPicPr>
            <a:picLocks noChangeAspect="1"/>
          </p:cNvPicPr>
          <p:nvPr/>
        </p:nvPicPr>
        <p:blipFill>
          <a:blip r:embed="rId3"/>
          <a:stretch>
            <a:fillRect/>
          </a:stretch>
        </p:blipFill>
        <p:spPr>
          <a:xfrm>
            <a:off x="2038350" y="1268759"/>
            <a:ext cx="6648450" cy="3886200"/>
          </a:xfrm>
          <a:prstGeom prst="rect">
            <a:avLst/>
          </a:prstGeom>
          <a:ln>
            <a:solidFill>
              <a:srgbClr val="C00000"/>
            </a:solidFill>
          </a:ln>
        </p:spPr>
      </p:pic>
      <p:sp>
        <p:nvSpPr>
          <p:cNvPr id="8" name="TextBox 7">
            <a:extLst>
              <a:ext uri="{FF2B5EF4-FFF2-40B4-BE49-F238E27FC236}">
                <a16:creationId xmlns:a16="http://schemas.microsoft.com/office/drawing/2014/main" id="{8D2592B0-3675-4C64-9983-6AF34421D6DD}"/>
              </a:ext>
            </a:extLst>
          </p:cNvPr>
          <p:cNvSpPr txBox="1"/>
          <p:nvPr/>
        </p:nvSpPr>
        <p:spPr>
          <a:xfrm>
            <a:off x="5364088" y="4149080"/>
            <a:ext cx="3096344" cy="369332"/>
          </a:xfrm>
          <a:prstGeom prst="rect">
            <a:avLst/>
          </a:prstGeom>
          <a:noFill/>
          <a:ln>
            <a:solidFill>
              <a:srgbClr val="C00000"/>
            </a:solidFill>
          </a:ln>
        </p:spPr>
        <p:txBody>
          <a:bodyPr wrap="square" rtlCol="0">
            <a:spAutoFit/>
          </a:bodyPr>
          <a:lstStyle/>
          <a:p>
            <a:r>
              <a:rPr lang="en-US" dirty="0"/>
              <a:t>Samples = input data = inputs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2859D6-3845-4EE3-A486-78DF81D88850}"/>
              </a:ext>
            </a:extLst>
          </p:cNvPr>
          <p:cNvPicPr>
            <a:picLocks noChangeAspect="1"/>
          </p:cNvPicPr>
          <p:nvPr/>
        </p:nvPicPr>
        <p:blipFill>
          <a:blip r:embed="rId2"/>
          <a:stretch>
            <a:fillRect/>
          </a:stretch>
        </p:blipFill>
        <p:spPr>
          <a:xfrm>
            <a:off x="1953691" y="1268759"/>
            <a:ext cx="6486525" cy="38957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3"/>
              </a:rPr>
              <a:t>https://www.youtube.com/watch?v=3FwGDUD_ZuQ&amp;list=PLZbbT5o_s2xrwRnXk_yCPtnqqo4_u2YGL&amp;index=4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a:xfrm>
            <a:off x="6553200" y="6339568"/>
            <a:ext cx="2133600" cy="365125"/>
          </a:xfrm>
        </p:spPr>
        <p:txBody>
          <a:bodyPr/>
          <a:lstStyle/>
          <a:p>
            <a:fld id="{E4D7E63D-91F2-4366-A2C4-1B00C9E2590E}" type="slidenum">
              <a:rPr lang="zh-TW" altLang="en-US" smtClean="0"/>
              <a:pPr/>
              <a:t>19</a:t>
            </a:fld>
            <a:endParaRPr lang="zh-TW" altLang="en-US"/>
          </a:p>
        </p:txBody>
      </p:sp>
      <p:sp>
        <p:nvSpPr>
          <p:cNvPr id="8" name="TextBox 7">
            <a:extLst>
              <a:ext uri="{FF2B5EF4-FFF2-40B4-BE49-F238E27FC236}">
                <a16:creationId xmlns:a16="http://schemas.microsoft.com/office/drawing/2014/main" id="{8D2592B0-3675-4C64-9983-6AF34421D6DD}"/>
              </a:ext>
            </a:extLst>
          </p:cNvPr>
          <p:cNvSpPr txBox="1"/>
          <p:nvPr/>
        </p:nvSpPr>
        <p:spPr>
          <a:xfrm>
            <a:off x="5005028" y="2115162"/>
            <a:ext cx="3096344" cy="369332"/>
          </a:xfrm>
          <a:prstGeom prst="rect">
            <a:avLst/>
          </a:prstGeom>
          <a:noFill/>
          <a:ln>
            <a:solidFill>
              <a:srgbClr val="C00000"/>
            </a:solidFill>
          </a:ln>
        </p:spPr>
        <p:txBody>
          <a:bodyPr wrap="square" rtlCol="0">
            <a:spAutoFit/>
          </a:bodyPr>
          <a:lstStyle/>
          <a:p>
            <a:r>
              <a:rPr lang="en-US" dirty="0"/>
              <a:t>Labels = target data = targets </a:t>
            </a:r>
          </a:p>
        </p:txBody>
      </p:sp>
    </p:spTree>
    <p:extLst>
      <p:ext uri="{BB962C8B-B14F-4D97-AF65-F5344CB8AC3E}">
        <p14:creationId xmlns:p14="http://schemas.microsoft.com/office/powerpoint/2010/main" val="405816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Process for Neural Network Training</a:t>
            </a:r>
          </a:p>
          <a:p>
            <a:pPr marL="342900" indent="-342900" algn="l">
              <a:buClr>
                <a:srgbClr val="0070C0"/>
              </a:buClr>
              <a:buSzPct val="80000"/>
              <a:buFont typeface="Wingdings" pitchFamily="2" charset="2"/>
              <a:buChar char="u"/>
            </a:pPr>
            <a:r>
              <a:rPr lang="en-US" sz="1800" dirty="0">
                <a:solidFill>
                  <a:schemeClr val="tx1"/>
                </a:solidFill>
              </a:rPr>
              <a:t>We discuss Data Processing for Neural Network Training.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972861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22CEEB-50C8-4ED8-BD93-2CD8760120D5}"/>
              </a:ext>
            </a:extLst>
          </p:cNvPr>
          <p:cNvPicPr>
            <a:picLocks noChangeAspect="1"/>
          </p:cNvPicPr>
          <p:nvPr/>
        </p:nvPicPr>
        <p:blipFill>
          <a:blip r:embed="rId2"/>
          <a:stretch>
            <a:fillRect/>
          </a:stretch>
        </p:blipFill>
        <p:spPr>
          <a:xfrm>
            <a:off x="1979712" y="1268759"/>
            <a:ext cx="5305425" cy="17335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3"/>
              </a:rPr>
              <a:t>https://www.youtube.com/watch?v=3FwGDUD_ZuQ&amp;list=PLZbbT5o_s2xrwRnXk_yCPtnqqo4_u2YGL&amp;index=4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a:xfrm>
            <a:off x="6553200" y="6339568"/>
            <a:ext cx="2133600" cy="365125"/>
          </a:xfrm>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3707448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Samples And Labels</a:t>
            </a:r>
          </a:p>
          <a:p>
            <a:pPr marL="342900" indent="-342900" algn="l">
              <a:buClr>
                <a:srgbClr val="0070C0"/>
              </a:buClr>
              <a:buSzPct val="80000"/>
              <a:buFont typeface="Wingdings" pitchFamily="2" charset="2"/>
              <a:buChar char="u"/>
            </a:pPr>
            <a:r>
              <a:rPr lang="en-US" sz="1800" dirty="0">
                <a:solidFill>
                  <a:schemeClr val="tx1"/>
                </a:solidFill>
              </a:rPr>
              <a:t>To train any neural network in a supervised learning task, we first need a </a:t>
            </a:r>
            <a:r>
              <a:rPr lang="en-US" sz="1800" b="1" dirty="0">
                <a:solidFill>
                  <a:schemeClr val="tx1"/>
                </a:solidFill>
              </a:rPr>
              <a:t>data set of samples and the corresponding labels</a:t>
            </a:r>
            <a:r>
              <a:rPr lang="en-US" sz="1800" dirty="0">
                <a:solidFill>
                  <a:schemeClr val="tx1"/>
                </a:solidFill>
              </a:rPr>
              <a:t> for those samples.</a:t>
            </a:r>
          </a:p>
          <a:p>
            <a:pPr marL="342900" indent="-342900" algn="l">
              <a:buClr>
                <a:srgbClr val="0070C0"/>
              </a:buClr>
              <a:buSzPct val="80000"/>
              <a:buFont typeface="Wingdings" pitchFamily="2" charset="2"/>
              <a:buChar char="u"/>
            </a:pPr>
            <a:r>
              <a:rPr lang="en-US" sz="1800" dirty="0">
                <a:solidFill>
                  <a:schemeClr val="tx1"/>
                </a:solidFill>
              </a:rPr>
              <a:t>When referring to </a:t>
            </a:r>
            <a:r>
              <a:rPr lang="en-US" sz="1800" i="1" dirty="0">
                <a:solidFill>
                  <a:schemeClr val="tx1"/>
                </a:solidFill>
              </a:rPr>
              <a:t>samples</a:t>
            </a:r>
            <a:r>
              <a:rPr lang="en-US" sz="1800" dirty="0">
                <a:solidFill>
                  <a:schemeClr val="tx1"/>
                </a:solidFill>
              </a:rPr>
              <a:t>, we're just referring to the underlying data set, where </a:t>
            </a:r>
            <a:r>
              <a:rPr lang="en-US" sz="1800" b="1" dirty="0">
                <a:solidFill>
                  <a:schemeClr val="tx1"/>
                </a:solidFill>
              </a:rPr>
              <a:t>each individual item or data point within that set is called a </a:t>
            </a:r>
            <a:r>
              <a:rPr lang="en-US" sz="1800" b="1" i="1" dirty="0">
                <a:solidFill>
                  <a:schemeClr val="tx1"/>
                </a:solidFill>
              </a:rPr>
              <a:t>sample</a:t>
            </a:r>
            <a:r>
              <a:rPr lang="en-US" sz="1800" dirty="0">
                <a:solidFill>
                  <a:schemeClr val="tx1"/>
                </a:solidFill>
              </a:rPr>
              <a:t>. </a:t>
            </a:r>
            <a:r>
              <a:rPr lang="en-US" sz="1800" b="1" dirty="0">
                <a:solidFill>
                  <a:schemeClr val="tx1"/>
                </a:solidFill>
              </a:rPr>
              <a:t>Labels are the corresponding labels for the samples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If we were to train a model to do sentiment analysis on headlines from a media source, for example, the corresponding label for each sample headline from the media source could be “</a:t>
            </a:r>
            <a:r>
              <a:rPr lang="en-US" sz="1800" b="1" dirty="0">
                <a:solidFill>
                  <a:schemeClr val="tx1"/>
                </a:solidFill>
              </a:rPr>
              <a:t>positive” or “negative.”</a:t>
            </a:r>
          </a:p>
          <a:p>
            <a:pPr marL="342900" indent="-342900" algn="l">
              <a:buClr>
                <a:srgbClr val="0070C0"/>
              </a:buClr>
              <a:buSzPct val="80000"/>
              <a:buFont typeface="Wingdings" pitchFamily="2" charset="2"/>
              <a:buChar char="u"/>
            </a:pPr>
            <a:r>
              <a:rPr lang="en-US" sz="1800" dirty="0">
                <a:solidFill>
                  <a:schemeClr val="tx1"/>
                </a:solidFill>
              </a:rPr>
              <a:t>If we were training a model on images of cats and dogs, then the label for each of the images would either be </a:t>
            </a:r>
            <a:r>
              <a:rPr lang="en-US" sz="1800" b="1" dirty="0">
                <a:solidFill>
                  <a:schemeClr val="tx1"/>
                </a:solidFill>
              </a:rPr>
              <a:t>“cat” or “dog.”</a:t>
            </a:r>
          </a:p>
          <a:p>
            <a:pPr marL="342900" indent="-342900" algn="l">
              <a:buClr>
                <a:srgbClr val="0070C0"/>
              </a:buClr>
              <a:buSzPct val="80000"/>
              <a:buFont typeface="Wingdings" pitchFamily="2" charset="2"/>
              <a:buChar char="u"/>
            </a:pPr>
            <a:r>
              <a:rPr lang="en-US" sz="1800" dirty="0">
                <a:solidFill>
                  <a:schemeClr val="tx1"/>
                </a:solidFill>
              </a:rPr>
              <a:t>Note that in </a:t>
            </a:r>
            <a:r>
              <a:rPr lang="en-US" sz="1800" b="1" dirty="0">
                <a:solidFill>
                  <a:schemeClr val="tx1"/>
                </a:solidFill>
              </a:rPr>
              <a:t>deep learning</a:t>
            </a:r>
            <a:r>
              <a:rPr lang="en-US" sz="1800" dirty="0">
                <a:solidFill>
                  <a:schemeClr val="tx1"/>
                </a:solidFill>
              </a:rPr>
              <a:t>, </a:t>
            </a:r>
            <a:r>
              <a:rPr lang="en-US" sz="1800" b="1" dirty="0">
                <a:solidFill>
                  <a:schemeClr val="tx1"/>
                </a:solidFill>
              </a:rPr>
              <a:t>samples</a:t>
            </a:r>
            <a:r>
              <a:rPr lang="en-US" sz="1800" dirty="0">
                <a:solidFill>
                  <a:schemeClr val="tx1"/>
                </a:solidFill>
              </a:rPr>
              <a:t> are also commonly referred to as </a:t>
            </a:r>
            <a:r>
              <a:rPr lang="en-US" sz="1800" b="1" i="1" dirty="0">
                <a:solidFill>
                  <a:schemeClr val="tx1"/>
                </a:solidFill>
              </a:rPr>
              <a:t>input data</a:t>
            </a:r>
            <a:r>
              <a:rPr lang="en-US" sz="1800" b="1" dirty="0">
                <a:solidFill>
                  <a:schemeClr val="tx1"/>
                </a:solidFill>
              </a:rPr>
              <a:t> or </a:t>
            </a:r>
            <a:r>
              <a:rPr lang="en-US" sz="1800" b="1" i="1" dirty="0">
                <a:solidFill>
                  <a:schemeClr val="tx1"/>
                </a:solidFill>
              </a:rPr>
              <a:t>inputs</a:t>
            </a:r>
            <a:r>
              <a:rPr lang="en-US" sz="1800" dirty="0">
                <a:solidFill>
                  <a:schemeClr val="tx1"/>
                </a:solidFill>
              </a:rPr>
              <a:t>, and</a:t>
            </a:r>
            <a:r>
              <a:rPr lang="en-US" sz="1800" b="1" dirty="0">
                <a:solidFill>
                  <a:schemeClr val="tx1"/>
                </a:solidFill>
              </a:rPr>
              <a:t> labels </a:t>
            </a:r>
            <a:r>
              <a:rPr lang="en-US" sz="1800" dirty="0">
                <a:solidFill>
                  <a:schemeClr val="tx1"/>
                </a:solidFill>
              </a:rPr>
              <a:t>are also commonly referred to as </a:t>
            </a:r>
            <a:r>
              <a:rPr lang="en-US" sz="1800" b="1" i="1" dirty="0">
                <a:solidFill>
                  <a:schemeClr val="tx1"/>
                </a:solidFill>
              </a:rPr>
              <a:t>target data</a:t>
            </a:r>
            <a:r>
              <a:rPr lang="en-US" sz="1800" b="1" dirty="0">
                <a:solidFill>
                  <a:schemeClr val="tx1"/>
                </a:solidFill>
              </a:rPr>
              <a:t> or </a:t>
            </a:r>
            <a:r>
              <a:rPr lang="en-US" sz="1800" b="1" i="1" dirty="0">
                <a:solidFill>
                  <a:schemeClr val="tx1"/>
                </a:solidFill>
              </a:rPr>
              <a:t>targets</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rgbClr val="C00000"/>
                </a:solidFill>
              </a:rPr>
              <a:t>Note:</a:t>
            </a:r>
          </a:p>
          <a:p>
            <a:pPr marL="342900" indent="-342900" algn="l">
              <a:buClr>
                <a:srgbClr val="0070C0"/>
              </a:buClr>
              <a:buSzPct val="80000"/>
              <a:buFont typeface="Wingdings" pitchFamily="2" charset="2"/>
              <a:buChar char="u"/>
            </a:pPr>
            <a:r>
              <a:rPr lang="en-US" sz="1800" b="1" dirty="0">
                <a:solidFill>
                  <a:srgbClr val="C00000"/>
                </a:solidFill>
              </a:rPr>
              <a:t>Samples = data = inputs</a:t>
            </a:r>
          </a:p>
          <a:p>
            <a:pPr marL="342900" indent="-342900" algn="l">
              <a:buClr>
                <a:srgbClr val="0070C0"/>
              </a:buClr>
              <a:buSzPct val="80000"/>
              <a:buFont typeface="Wingdings" pitchFamily="2" charset="2"/>
              <a:buChar char="u"/>
            </a:pPr>
            <a:r>
              <a:rPr lang="en-US" sz="1800" b="1" dirty="0">
                <a:solidFill>
                  <a:srgbClr val="C00000"/>
                </a:solidFill>
              </a:rPr>
              <a:t>Labels = target data = targets</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85223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3123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Expected Data Format</a:t>
            </a:r>
          </a:p>
          <a:p>
            <a:pPr marL="342900" indent="-342900" algn="l">
              <a:buClr>
                <a:srgbClr val="0070C0"/>
              </a:buClr>
              <a:buSzPct val="80000"/>
              <a:buFont typeface="Wingdings" pitchFamily="2" charset="2"/>
              <a:buChar char="u"/>
            </a:pPr>
            <a:r>
              <a:rPr lang="en-US" sz="1800" dirty="0">
                <a:solidFill>
                  <a:schemeClr val="tx1"/>
                </a:solidFill>
              </a:rPr>
              <a:t>When preparing data, we first need to understand the format that the data need to be in for the end goal we have in mind. In our case, we want our data to be in a format that we can pass to a neural network model.</a:t>
            </a:r>
          </a:p>
          <a:p>
            <a:pPr marL="342900" indent="-342900" algn="l">
              <a:buClr>
                <a:srgbClr val="0070C0"/>
              </a:buClr>
              <a:buSzPct val="80000"/>
              <a:buFont typeface="Wingdings" pitchFamily="2" charset="2"/>
              <a:buChar char="u"/>
            </a:pPr>
            <a:r>
              <a:rPr lang="en-US" sz="1800" dirty="0">
                <a:solidFill>
                  <a:schemeClr val="tx1"/>
                </a:solidFill>
              </a:rPr>
              <a:t>The first model we'll build in an upcoming episode will be a Sequential model from the </a:t>
            </a:r>
            <a:r>
              <a:rPr lang="en-US" sz="1800" dirty="0" err="1">
                <a:solidFill>
                  <a:schemeClr val="tx1"/>
                </a:solidFill>
              </a:rPr>
              <a:t>Keras</a:t>
            </a:r>
            <a:r>
              <a:rPr lang="en-US" sz="1800" dirty="0">
                <a:solidFill>
                  <a:schemeClr val="tx1"/>
                </a:solidFill>
              </a:rPr>
              <a:t> API integrated within TensorFlow. </a:t>
            </a:r>
          </a:p>
          <a:p>
            <a:pPr marL="342900" indent="-342900" algn="l">
              <a:buClr>
                <a:srgbClr val="0070C0"/>
              </a:buClr>
              <a:buSzPct val="80000"/>
              <a:buFont typeface="Wingdings" pitchFamily="2" charset="2"/>
              <a:buChar char="u"/>
            </a:pPr>
            <a:r>
              <a:rPr lang="en-US" sz="1800" dirty="0">
                <a:solidFill>
                  <a:schemeClr val="tx1"/>
                </a:solidFill>
              </a:rPr>
              <a:t>We'll discuss the details of this type of model in that future episode, but for now, we just need to understand </a:t>
            </a:r>
            <a:r>
              <a:rPr lang="en-US" sz="1800" b="1" dirty="0">
                <a:solidFill>
                  <a:schemeClr val="tx1"/>
                </a:solidFill>
              </a:rPr>
              <a:t>the type of data </a:t>
            </a:r>
            <a:r>
              <a:rPr lang="en-US" sz="1800" dirty="0">
                <a:solidFill>
                  <a:schemeClr val="tx1"/>
                </a:solidFill>
              </a:rPr>
              <a:t>that is expected by a Sequential model.</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Sequential model receives data during training, which occurs when we call the </a:t>
            </a:r>
            <a:r>
              <a:rPr lang="en-US" altLang="en-US" sz="1800" dirty="0">
                <a:solidFill>
                  <a:schemeClr val="tx1"/>
                </a:solidFill>
                <a:latin typeface="SFMono-Regular"/>
              </a:rPr>
              <a:t>fit()</a:t>
            </a:r>
            <a:r>
              <a:rPr lang="en-US" altLang="en-US" sz="1800" dirty="0">
                <a:solidFill>
                  <a:schemeClr val="tx1"/>
                </a:solidFill>
                <a:latin typeface="-apple-system"/>
              </a:rPr>
              <a:t> function on the model. Therefore, we need to check the type of data this function expects.</a:t>
            </a:r>
            <a:endParaRPr lang="en-US" alt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13226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Expected Data Format</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Per the </a:t>
            </a:r>
            <a:r>
              <a:rPr lang="en-US" altLang="en-US" sz="1800" dirty="0">
                <a:solidFill>
                  <a:schemeClr val="tx1"/>
                </a:solidFill>
                <a:latin typeface="-apple-system"/>
                <a:hlinkClick r:id="rId2">
                  <a:extLst>
                    <a:ext uri="{A12FA001-AC4F-418D-AE19-62706E023703}">
                      <ahyp:hlinkClr xmlns:ahyp="http://schemas.microsoft.com/office/drawing/2018/hyperlinkcolor" val="tx"/>
                    </a:ext>
                  </a:extLst>
                </a:hlinkClick>
              </a:rPr>
              <a:t>documentation of the fit() function</a:t>
            </a:r>
            <a:r>
              <a:rPr lang="en-US" altLang="en-US" sz="1800" dirty="0">
                <a:solidFill>
                  <a:schemeClr val="tx1"/>
                </a:solidFill>
                <a:latin typeface="-apple-system"/>
              </a:rPr>
              <a:t>, the input data </a:t>
            </a:r>
            <a:r>
              <a:rPr lang="en-US" altLang="en-US" sz="1800" dirty="0">
                <a:solidFill>
                  <a:schemeClr val="tx1"/>
                </a:solidFill>
                <a:latin typeface="SFMono-Regular"/>
              </a:rPr>
              <a:t>x</a:t>
            </a:r>
            <a:r>
              <a:rPr lang="en-US" altLang="en-US" sz="1800" dirty="0">
                <a:solidFill>
                  <a:schemeClr val="tx1"/>
                </a:solidFill>
                <a:latin typeface="-apple-system"/>
              </a:rPr>
              <a:t> need to be one of the following data types.</a:t>
            </a:r>
            <a:endParaRPr lang="en-US" altLang="en-US" sz="1800" dirty="0">
              <a:solidFill>
                <a:schemeClr val="tx1"/>
              </a:solidFill>
            </a:endParaRPr>
          </a:p>
          <a:p>
            <a:pPr marL="800100" lvl="1" indent="-342900" algn="l">
              <a:buClr>
                <a:srgbClr val="0070C0"/>
              </a:buClr>
              <a:buSzPct val="80000"/>
              <a:buFont typeface="Wingdings" pitchFamily="2" charset="2"/>
              <a:buChar char="u"/>
            </a:pPr>
            <a:r>
              <a:rPr lang="en-US" altLang="en-US" sz="1800" dirty="0">
                <a:solidFill>
                  <a:schemeClr val="tx1"/>
                </a:solidFill>
                <a:latin typeface="-apple-system"/>
              </a:rPr>
              <a:t>A </a:t>
            </a:r>
            <a:r>
              <a:rPr lang="en-US" altLang="en-US" sz="1800" b="1" dirty="0" err="1">
                <a:solidFill>
                  <a:schemeClr val="tx1"/>
                </a:solidFill>
                <a:latin typeface="-apple-system"/>
              </a:rPr>
              <a:t>Numpy</a:t>
            </a:r>
            <a:r>
              <a:rPr lang="en-US" altLang="en-US" sz="1800" b="1" dirty="0">
                <a:solidFill>
                  <a:schemeClr val="tx1"/>
                </a:solidFill>
                <a:latin typeface="-apple-system"/>
              </a:rPr>
              <a:t> array (or array-like), </a:t>
            </a:r>
            <a:r>
              <a:rPr lang="en-US" altLang="en-US" sz="1800" dirty="0">
                <a:solidFill>
                  <a:schemeClr val="tx1"/>
                </a:solidFill>
                <a:latin typeface="-apple-system"/>
              </a:rPr>
              <a:t>or a list of arrays (in case the model has multiple inputs).</a:t>
            </a:r>
          </a:p>
          <a:p>
            <a:pPr marL="800100" lvl="1" indent="-342900" algn="l">
              <a:buClr>
                <a:srgbClr val="0070C0"/>
              </a:buClr>
              <a:buSzPct val="80000"/>
              <a:buFont typeface="Wingdings" pitchFamily="2" charset="2"/>
              <a:buChar char="u"/>
            </a:pPr>
            <a:r>
              <a:rPr lang="en-US" altLang="en-US" sz="1800" dirty="0">
                <a:solidFill>
                  <a:schemeClr val="tx1"/>
                </a:solidFill>
                <a:latin typeface="-apple-system"/>
              </a:rPr>
              <a:t>A </a:t>
            </a:r>
            <a:r>
              <a:rPr lang="en-US" altLang="en-US" sz="1800" b="1" dirty="0">
                <a:solidFill>
                  <a:schemeClr val="tx1"/>
                </a:solidFill>
                <a:latin typeface="-apple-system"/>
              </a:rPr>
              <a:t>TensorFlow tensor</a:t>
            </a:r>
            <a:r>
              <a:rPr lang="en-US" altLang="en-US" sz="1800" dirty="0">
                <a:solidFill>
                  <a:schemeClr val="tx1"/>
                </a:solidFill>
                <a:latin typeface="-apple-system"/>
              </a:rPr>
              <a:t>, or </a:t>
            </a:r>
            <a:r>
              <a:rPr lang="en-US" altLang="en-US" sz="1800" b="1" dirty="0">
                <a:solidFill>
                  <a:schemeClr val="tx1"/>
                </a:solidFill>
                <a:latin typeface="-apple-system"/>
              </a:rPr>
              <a:t>a list of tensors </a:t>
            </a:r>
            <a:r>
              <a:rPr lang="en-US" altLang="en-US" sz="1800" dirty="0">
                <a:solidFill>
                  <a:schemeClr val="tx1"/>
                </a:solidFill>
                <a:latin typeface="-apple-system"/>
              </a:rPr>
              <a:t>(in case the model has multiple inputs).A </a:t>
            </a:r>
            <a:r>
              <a:rPr lang="en-US" altLang="en-US" sz="1800" dirty="0" err="1">
                <a:solidFill>
                  <a:schemeClr val="tx1"/>
                </a:solidFill>
                <a:latin typeface="-apple-system"/>
              </a:rPr>
              <a:t>dict</a:t>
            </a:r>
            <a:r>
              <a:rPr lang="en-US" altLang="en-US" sz="1800" dirty="0">
                <a:solidFill>
                  <a:schemeClr val="tx1"/>
                </a:solidFill>
                <a:latin typeface="-apple-system"/>
              </a:rPr>
              <a:t> mapping input names to the corresponding array/tensors, if the model has named inputs.</a:t>
            </a:r>
          </a:p>
          <a:p>
            <a:pPr marL="800100" lvl="1" indent="-342900" algn="l">
              <a:buClr>
                <a:srgbClr val="0070C0"/>
              </a:buClr>
              <a:buSzPct val="80000"/>
              <a:buFont typeface="Wingdings" pitchFamily="2" charset="2"/>
              <a:buChar char="u"/>
            </a:pPr>
            <a:r>
              <a:rPr lang="en-US" altLang="en-US" sz="1800" dirty="0">
                <a:solidFill>
                  <a:schemeClr val="tx1"/>
                </a:solidFill>
                <a:latin typeface="-apple-system"/>
              </a:rPr>
              <a:t>A </a:t>
            </a:r>
            <a:r>
              <a:rPr lang="en-US" altLang="en-US" sz="1800" b="1" dirty="0" err="1">
                <a:solidFill>
                  <a:schemeClr val="tx1"/>
                </a:solidFill>
                <a:latin typeface="SFMono-Regular"/>
              </a:rPr>
              <a:t>tf.data</a:t>
            </a:r>
            <a:r>
              <a:rPr lang="en-US" altLang="en-US" sz="1800" b="1" dirty="0">
                <a:solidFill>
                  <a:schemeClr val="tx1"/>
                </a:solidFill>
                <a:latin typeface="-apple-system"/>
              </a:rPr>
              <a:t> dataset. </a:t>
            </a:r>
            <a:r>
              <a:rPr lang="en-US" altLang="en-US" sz="1800" dirty="0">
                <a:solidFill>
                  <a:schemeClr val="tx1"/>
                </a:solidFill>
                <a:latin typeface="-apple-system"/>
              </a:rPr>
              <a:t>Should return a tuple of either </a:t>
            </a:r>
            <a:r>
              <a:rPr lang="en-US" altLang="en-US" sz="1800" dirty="0">
                <a:solidFill>
                  <a:schemeClr val="tx1"/>
                </a:solidFill>
                <a:latin typeface="SFMono-Regular"/>
              </a:rPr>
              <a:t>(inputs, targets)</a:t>
            </a:r>
            <a:r>
              <a:rPr lang="en-US" altLang="en-US" sz="1800" dirty="0">
                <a:solidFill>
                  <a:schemeClr val="tx1"/>
                </a:solidFill>
                <a:latin typeface="-apple-system"/>
              </a:rPr>
              <a:t> or </a:t>
            </a:r>
            <a:r>
              <a:rPr lang="en-US" altLang="en-US" sz="1800" dirty="0">
                <a:solidFill>
                  <a:schemeClr val="tx1"/>
                </a:solidFill>
                <a:latin typeface="SFMono-Regular"/>
              </a:rPr>
              <a:t>(inputs, targets, </a:t>
            </a:r>
            <a:r>
              <a:rPr lang="en-US" altLang="en-US" sz="1800" dirty="0" err="1">
                <a:solidFill>
                  <a:schemeClr val="tx1"/>
                </a:solidFill>
                <a:latin typeface="SFMono-Regular"/>
              </a:rPr>
              <a:t>sample_weights</a:t>
            </a:r>
            <a:r>
              <a:rPr lang="en-US" altLang="en-US" sz="1800" dirty="0">
                <a:solidFill>
                  <a:schemeClr val="tx1"/>
                </a:solidFill>
                <a:latin typeface="SFMono-Regular"/>
              </a:rPr>
              <a:t>)</a:t>
            </a:r>
            <a:r>
              <a:rPr lang="en-US" altLang="en-US" sz="1800" dirty="0">
                <a:solidFill>
                  <a:schemeClr val="tx1"/>
                </a:solidFill>
                <a:latin typeface="-apple-system"/>
              </a:rPr>
              <a:t>.</a:t>
            </a:r>
          </a:p>
          <a:p>
            <a:pPr marL="800100" lvl="1" indent="-342900" algn="l">
              <a:buClr>
                <a:srgbClr val="0070C0"/>
              </a:buClr>
              <a:buSzPct val="80000"/>
              <a:buFont typeface="Wingdings" pitchFamily="2" charset="2"/>
              <a:buChar char="u"/>
            </a:pPr>
            <a:r>
              <a:rPr lang="en-US" altLang="en-US" sz="1800" dirty="0">
                <a:solidFill>
                  <a:schemeClr val="tx1"/>
                </a:solidFill>
                <a:latin typeface="-apple-system"/>
              </a:rPr>
              <a:t>A </a:t>
            </a:r>
            <a:r>
              <a:rPr lang="en-US" altLang="en-US" sz="1800" b="1" dirty="0">
                <a:solidFill>
                  <a:schemeClr val="tx1"/>
                </a:solidFill>
                <a:latin typeface="-apple-system"/>
              </a:rPr>
              <a:t>generator</a:t>
            </a:r>
            <a:r>
              <a:rPr lang="en-US" altLang="en-US" sz="1800" dirty="0">
                <a:solidFill>
                  <a:schemeClr val="tx1"/>
                </a:solidFill>
                <a:latin typeface="-apple-system"/>
              </a:rPr>
              <a:t> or </a:t>
            </a:r>
            <a:r>
              <a:rPr lang="en-US" altLang="en-US" sz="1800" b="1" dirty="0" err="1">
                <a:solidFill>
                  <a:schemeClr val="tx1"/>
                </a:solidFill>
                <a:latin typeface="SFMono-Regular"/>
              </a:rPr>
              <a:t>keras.utils.Sequence</a:t>
            </a:r>
            <a:r>
              <a:rPr lang="en-US" altLang="en-US" sz="1800" b="1" dirty="0">
                <a:solidFill>
                  <a:schemeClr val="tx1"/>
                </a:solidFill>
                <a:latin typeface="-apple-system"/>
              </a:rPr>
              <a:t> </a:t>
            </a:r>
            <a:r>
              <a:rPr lang="en-US" altLang="en-US" sz="1800" dirty="0">
                <a:solidFill>
                  <a:schemeClr val="tx1"/>
                </a:solidFill>
                <a:latin typeface="-apple-system"/>
              </a:rPr>
              <a:t>returning </a:t>
            </a:r>
            <a:r>
              <a:rPr lang="en-US" altLang="en-US" sz="1800" dirty="0">
                <a:solidFill>
                  <a:schemeClr val="tx1"/>
                </a:solidFill>
                <a:latin typeface="SFMono-Regular"/>
              </a:rPr>
              <a:t>(inputs, targets)</a:t>
            </a:r>
            <a:r>
              <a:rPr lang="en-US" altLang="en-US" sz="1800" dirty="0">
                <a:solidFill>
                  <a:schemeClr val="tx1"/>
                </a:solidFill>
                <a:latin typeface="-apple-system"/>
              </a:rPr>
              <a:t> or </a:t>
            </a:r>
            <a:r>
              <a:rPr lang="en-US" altLang="en-US" sz="1800" dirty="0">
                <a:solidFill>
                  <a:schemeClr val="tx1"/>
                </a:solidFill>
                <a:latin typeface="SFMono-Regular"/>
              </a:rPr>
              <a:t>(inputs, targets, </a:t>
            </a:r>
            <a:r>
              <a:rPr lang="en-US" altLang="en-US" sz="1800" dirty="0" err="1">
                <a:solidFill>
                  <a:schemeClr val="tx1"/>
                </a:solidFill>
                <a:latin typeface="SFMono-Regular"/>
              </a:rPr>
              <a:t>sample_weights</a:t>
            </a:r>
            <a:r>
              <a:rPr lang="en-US" altLang="en-US" sz="1800" dirty="0">
                <a:solidFill>
                  <a:schemeClr val="tx1"/>
                </a:solidFill>
                <a:latin typeface="-apple-system"/>
              </a:rPr>
              <a:t>).</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So, when we aggregate our data, we need to ensure that it is contained in one of the above types of data structures. The corresponding labels </a:t>
            </a:r>
            <a:r>
              <a:rPr lang="en-US" altLang="en-US" sz="1800" dirty="0">
                <a:solidFill>
                  <a:schemeClr val="tx1"/>
                </a:solidFill>
                <a:latin typeface="SFMono-Regular"/>
              </a:rPr>
              <a:t>y</a:t>
            </a:r>
            <a:r>
              <a:rPr lang="en-US" altLang="en-US" sz="1800" dirty="0">
                <a:solidFill>
                  <a:schemeClr val="tx1"/>
                </a:solidFill>
                <a:latin typeface="-apple-system"/>
              </a:rPr>
              <a:t> for the data are expected to be formatted similarly.</a:t>
            </a:r>
            <a:endParaRPr lang="en-US" alt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3"/>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69126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384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Expected Data Format</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Like the input data </a:t>
            </a:r>
            <a:r>
              <a:rPr lang="en-US" altLang="en-US" sz="1800" dirty="0">
                <a:solidFill>
                  <a:schemeClr val="tx1"/>
                </a:solidFill>
                <a:latin typeface="SFMono-Regular"/>
              </a:rPr>
              <a:t>x</a:t>
            </a:r>
            <a:r>
              <a:rPr lang="en-US" altLang="en-US" sz="1800" dirty="0">
                <a:solidFill>
                  <a:schemeClr val="tx1"/>
                </a:solidFill>
                <a:latin typeface="-apple-system"/>
              </a:rPr>
              <a:t>, the corresponding label data </a:t>
            </a:r>
            <a:r>
              <a:rPr lang="en-US" altLang="en-US" sz="1800" dirty="0">
                <a:solidFill>
                  <a:schemeClr val="tx1"/>
                </a:solidFill>
                <a:latin typeface="SFMono-Regular"/>
              </a:rPr>
              <a:t>y</a:t>
            </a:r>
            <a:r>
              <a:rPr lang="en-US" altLang="en-US" sz="1800" dirty="0">
                <a:solidFill>
                  <a:schemeClr val="tx1"/>
                </a:solidFill>
                <a:latin typeface="-apple-system"/>
              </a:rPr>
              <a:t> can also either be a </a:t>
            </a:r>
            <a:r>
              <a:rPr lang="en-US" altLang="en-US" sz="1800" dirty="0" err="1">
                <a:solidFill>
                  <a:schemeClr val="tx1"/>
                </a:solidFill>
                <a:latin typeface="-apple-system"/>
              </a:rPr>
              <a:t>Numpy</a:t>
            </a:r>
            <a:r>
              <a:rPr lang="en-US" altLang="en-US" sz="1800" dirty="0">
                <a:solidFill>
                  <a:schemeClr val="tx1"/>
                </a:solidFill>
                <a:latin typeface="-apple-system"/>
              </a:rPr>
              <a:t> array(s) or TensorFlow tensor(s). Note, </a:t>
            </a:r>
            <a:r>
              <a:rPr lang="en-US" altLang="en-US" sz="1800" dirty="0">
                <a:solidFill>
                  <a:schemeClr val="tx1"/>
                </a:solidFill>
                <a:latin typeface="SFMono-Regular"/>
              </a:rPr>
              <a:t>y</a:t>
            </a:r>
            <a:r>
              <a:rPr lang="en-US" altLang="en-US" sz="1800" dirty="0">
                <a:solidFill>
                  <a:schemeClr val="tx1"/>
                </a:solidFill>
                <a:latin typeface="-apple-system"/>
              </a:rPr>
              <a:t> should be consistent with </a:t>
            </a:r>
            <a:r>
              <a:rPr lang="en-US" altLang="en-US" sz="1800" dirty="0">
                <a:solidFill>
                  <a:schemeClr val="tx1"/>
                </a:solidFill>
                <a:latin typeface="SFMono-Regular"/>
              </a:rPr>
              <a:t>x</a:t>
            </a:r>
            <a:r>
              <a:rPr lang="en-US" altLang="en-US" sz="1800" dirty="0">
                <a:solidFill>
                  <a:schemeClr val="tx1"/>
                </a:solidFill>
                <a:latin typeface="-apple-system"/>
              </a:rPr>
              <a:t>. We cannot have </a:t>
            </a:r>
            <a:r>
              <a:rPr lang="en-US" altLang="en-US" sz="1800" dirty="0" err="1">
                <a:solidFill>
                  <a:schemeClr val="tx1"/>
                </a:solidFill>
                <a:latin typeface="-apple-system"/>
              </a:rPr>
              <a:t>Numpy</a:t>
            </a:r>
            <a:r>
              <a:rPr lang="en-US" altLang="en-US" sz="1800" dirty="0">
                <a:solidFill>
                  <a:schemeClr val="tx1"/>
                </a:solidFill>
                <a:latin typeface="-apple-system"/>
              </a:rPr>
              <a:t> samples and tensor labels, or vice-versa.</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Note that if </a:t>
            </a:r>
            <a:r>
              <a:rPr lang="en-US" altLang="en-US" sz="1800" dirty="0">
                <a:solidFill>
                  <a:schemeClr val="tx1"/>
                </a:solidFill>
                <a:latin typeface="SFMono-Regular"/>
              </a:rPr>
              <a:t>x</a:t>
            </a:r>
            <a:r>
              <a:rPr lang="en-US" altLang="en-US" sz="1800" dirty="0">
                <a:solidFill>
                  <a:schemeClr val="tx1"/>
                </a:solidFill>
                <a:latin typeface="-apple-system"/>
              </a:rPr>
              <a:t> is a dataset, generator, or </a:t>
            </a:r>
            <a:r>
              <a:rPr lang="en-US" altLang="en-US" sz="1800" dirty="0" err="1">
                <a:solidFill>
                  <a:schemeClr val="tx1"/>
                </a:solidFill>
                <a:latin typeface="SFMono-Regular"/>
              </a:rPr>
              <a:t>keras.utils.Sequence</a:t>
            </a:r>
            <a:r>
              <a:rPr lang="en-US" altLang="en-US" sz="1800" dirty="0">
                <a:solidFill>
                  <a:schemeClr val="tx1"/>
                </a:solidFill>
                <a:latin typeface="-apple-system"/>
              </a:rPr>
              <a:t> instance, </a:t>
            </a:r>
            <a:r>
              <a:rPr lang="en-US" altLang="en-US" sz="1800" dirty="0">
                <a:solidFill>
                  <a:schemeClr val="tx1"/>
                </a:solidFill>
                <a:latin typeface="SFMono-Regular"/>
              </a:rPr>
              <a:t>y</a:t>
            </a:r>
            <a:r>
              <a:rPr lang="en-US" altLang="en-US" sz="1800" dirty="0">
                <a:solidFill>
                  <a:schemeClr val="tx1"/>
                </a:solidFill>
                <a:latin typeface="-apple-system"/>
              </a:rPr>
              <a:t> should not be specified (since labels will be obtained from </a:t>
            </a:r>
            <a:r>
              <a:rPr lang="en-US" altLang="en-US" sz="1800" dirty="0">
                <a:solidFill>
                  <a:schemeClr val="tx1"/>
                </a:solidFill>
                <a:latin typeface="SFMono-Regular"/>
              </a:rPr>
              <a:t>x</a:t>
            </a:r>
            <a:r>
              <a:rPr lang="en-US" altLang="en-US" sz="1800" dirty="0">
                <a:solidFill>
                  <a:schemeClr val="tx1"/>
                </a:solidFill>
                <a:latin typeface="-apple-system"/>
              </a:rPr>
              <a:t>). We'll see examples of this later in the course.</a:t>
            </a:r>
          </a:p>
          <a:p>
            <a:pPr marL="342900" indent="-342900" algn="l">
              <a:buClr>
                <a:srgbClr val="0070C0"/>
              </a:buClr>
              <a:buSzPct val="80000"/>
              <a:buFont typeface="Wingdings" pitchFamily="2" charset="2"/>
              <a:buChar char="u"/>
            </a:pPr>
            <a:r>
              <a:rPr lang="en-US" sz="1800" dirty="0">
                <a:solidFill>
                  <a:schemeClr val="tx1"/>
                </a:solidFill>
              </a:rPr>
              <a:t>Aside from formatting the data to make the it meet the format required by the model, another reason to format or process the data is to transform it in such a way that it that may make it easier, faster, or more efficient for the network to learn from. We can do this through data normalization or standardization techniques.</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68528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722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Process Data In Code</a:t>
            </a:r>
          </a:p>
          <a:p>
            <a:pPr marL="342900" indent="-342900" algn="l">
              <a:buClr>
                <a:srgbClr val="0070C0"/>
              </a:buClr>
              <a:buSzPct val="80000"/>
              <a:buFont typeface="Wingdings" pitchFamily="2" charset="2"/>
              <a:buChar char="u"/>
            </a:pPr>
            <a:r>
              <a:rPr lang="en-US" sz="1800" dirty="0">
                <a:solidFill>
                  <a:schemeClr val="tx1"/>
                </a:solidFill>
              </a:rPr>
              <a:t>Data processing for deep learning will vary greatly depending on the type of data we're working with and the type of task we'll be using the network for.</a:t>
            </a:r>
          </a:p>
          <a:p>
            <a:pPr marL="342900" indent="-342900" algn="l">
              <a:buClr>
                <a:srgbClr val="0070C0"/>
              </a:buClr>
              <a:buSzPct val="80000"/>
              <a:buFont typeface="Wingdings" pitchFamily="2" charset="2"/>
              <a:buChar char="u"/>
            </a:pPr>
            <a:r>
              <a:rPr lang="en-US" sz="1800" dirty="0">
                <a:solidFill>
                  <a:schemeClr val="tx1"/>
                </a:solidFill>
              </a:rPr>
              <a:t>We'll start out with a very simple classification task using a simple numerical data set. Later in the course, we'll work with other types of data and other tasks.</a:t>
            </a:r>
          </a:p>
          <a:p>
            <a:pPr marL="342900" indent="-342900" algn="l">
              <a:buClr>
                <a:srgbClr val="0070C0"/>
              </a:buClr>
              <a:buSzPct val="80000"/>
              <a:buFont typeface="Wingdings" pitchFamily="2" charset="2"/>
              <a:buChar char="u"/>
            </a:pPr>
            <a:r>
              <a:rPr lang="en-US" sz="1800" dirty="0">
                <a:solidFill>
                  <a:schemeClr val="tx1"/>
                </a:solidFill>
              </a:rPr>
              <a:t>We first need to import the libraries we’ll be working with.</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33002869-7636-4D69-83F2-72712FB7A327}"/>
              </a:ext>
            </a:extLst>
          </p:cNvPr>
          <p:cNvPicPr>
            <a:picLocks noChangeAspect="1"/>
          </p:cNvPicPr>
          <p:nvPr/>
        </p:nvPicPr>
        <p:blipFill>
          <a:blip r:embed="rId3"/>
          <a:stretch>
            <a:fillRect/>
          </a:stretch>
        </p:blipFill>
        <p:spPr>
          <a:xfrm>
            <a:off x="2051720" y="3256187"/>
            <a:ext cx="4105275" cy="1447800"/>
          </a:xfrm>
          <a:prstGeom prst="rect">
            <a:avLst/>
          </a:prstGeom>
          <a:ln>
            <a:solidFill>
              <a:srgbClr val="C00000"/>
            </a:solidFill>
          </a:ln>
        </p:spPr>
      </p:pic>
    </p:spTree>
    <p:extLst>
      <p:ext uri="{BB962C8B-B14F-4D97-AF65-F5344CB8AC3E}">
        <p14:creationId xmlns:p14="http://schemas.microsoft.com/office/powerpoint/2010/main" val="111586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Process Data In Code</a:t>
            </a:r>
          </a:p>
          <a:p>
            <a:pPr marL="342900" indent="-342900" algn="l">
              <a:buClr>
                <a:srgbClr val="0070C0"/>
              </a:buClr>
              <a:buSzPct val="80000"/>
              <a:buFont typeface="Wingdings" pitchFamily="2" charset="2"/>
              <a:buChar char="u"/>
            </a:pPr>
            <a:r>
              <a:rPr lang="en-US" sz="1800" dirty="0">
                <a:solidFill>
                  <a:schemeClr val="tx1"/>
                </a:solidFill>
              </a:rPr>
              <a:t>Next, we create two empty lists.</a:t>
            </a:r>
          </a:p>
          <a:p>
            <a:pPr marL="342900" indent="-342900" algn="l">
              <a:buClr>
                <a:srgbClr val="0070C0"/>
              </a:buClr>
              <a:buSzPct val="80000"/>
              <a:buFont typeface="Wingdings" pitchFamily="2" charset="2"/>
              <a:buChar char="u"/>
            </a:pPr>
            <a:r>
              <a:rPr lang="en-US" sz="1800" dirty="0">
                <a:solidFill>
                  <a:schemeClr val="tx1"/>
                </a:solidFill>
              </a:rPr>
              <a:t>One will hold the input data, the other will hold the target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E137393A-115A-4CB3-B135-0CA92D0B77F7}"/>
              </a:ext>
            </a:extLst>
          </p:cNvPr>
          <p:cNvPicPr>
            <a:picLocks noChangeAspect="1"/>
          </p:cNvPicPr>
          <p:nvPr/>
        </p:nvPicPr>
        <p:blipFill>
          <a:blip r:embed="rId3"/>
          <a:stretch>
            <a:fillRect/>
          </a:stretch>
        </p:blipFill>
        <p:spPr>
          <a:xfrm>
            <a:off x="2434208" y="2564904"/>
            <a:ext cx="2209800" cy="676275"/>
          </a:xfrm>
          <a:prstGeom prst="rect">
            <a:avLst/>
          </a:prstGeom>
          <a:ln>
            <a:solidFill>
              <a:srgbClr val="C00000"/>
            </a:solidFill>
          </a:ln>
        </p:spPr>
      </p:pic>
    </p:spTree>
    <p:extLst>
      <p:ext uri="{BB962C8B-B14F-4D97-AF65-F5344CB8AC3E}">
        <p14:creationId xmlns:p14="http://schemas.microsoft.com/office/powerpoint/2010/main" val="111596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Data Process</a:t>
            </a:r>
            <a:endParaRPr lang="zh-TW" altLang="en-US" b="1" dirty="0">
              <a:solidFill>
                <a:srgbClr val="FFFF00"/>
              </a:solidFill>
            </a:endParaRPr>
          </a:p>
        </p:txBody>
      </p:sp>
      <p:sp>
        <p:nvSpPr>
          <p:cNvPr id="3" name="副標題 2"/>
          <p:cNvSpPr>
            <a:spLocks noGrp="1"/>
          </p:cNvSpPr>
          <p:nvPr>
            <p:ph type="subTitle" idx="1"/>
          </p:nvPr>
        </p:nvSpPr>
        <p:spPr>
          <a:xfrm>
            <a:off x="395536" y="1268759"/>
            <a:ext cx="8424936"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Data Creation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Create example data set of an experimental drug test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Total number of trial had </a:t>
            </a:r>
            <a:r>
              <a:rPr lang="en-US" altLang="en-US" sz="1800" dirty="0">
                <a:solidFill>
                  <a:srgbClr val="E83E8C"/>
                </a:solidFill>
                <a:latin typeface="SFMono-Regular"/>
              </a:rPr>
              <a:t>2100</a:t>
            </a:r>
            <a:r>
              <a:rPr lang="en-US" altLang="en-US" sz="1800" dirty="0">
                <a:solidFill>
                  <a:srgbClr val="333333"/>
                </a:solidFill>
                <a:latin typeface="-apple-system"/>
              </a:rPr>
              <a:t> participants.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Age is ranging from age </a:t>
            </a:r>
            <a:r>
              <a:rPr lang="en-US" altLang="en-US" sz="1800" dirty="0">
                <a:solidFill>
                  <a:srgbClr val="E83E8C"/>
                </a:solidFill>
                <a:latin typeface="SFMono-Regular"/>
              </a:rPr>
              <a:t>13</a:t>
            </a:r>
            <a:r>
              <a:rPr lang="en-US" altLang="en-US" sz="1800" dirty="0">
                <a:solidFill>
                  <a:srgbClr val="333333"/>
                </a:solidFill>
                <a:latin typeface="-apple-system"/>
              </a:rPr>
              <a:t> to </a:t>
            </a:r>
            <a:r>
              <a:rPr lang="en-US" altLang="en-US" sz="1800" dirty="0">
                <a:solidFill>
                  <a:srgbClr val="E83E8C"/>
                </a:solidFill>
                <a:latin typeface="SFMono-Regular"/>
              </a:rPr>
              <a:t>100</a:t>
            </a:r>
            <a:r>
              <a:rPr lang="en-US" altLang="en-US" sz="1800" dirty="0">
                <a:solidFill>
                  <a:srgbClr val="333333"/>
                </a:solidFill>
                <a:latin typeface="-apple-system"/>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https://www.youtube.com/watch?v=3FwGDUD_ZuQ&amp;list=PLZbbT5o_s2xrwRnXk_yCPtnqqo4_u2YGL&amp;index=4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10" name="Picture 9">
            <a:extLst>
              <a:ext uri="{FF2B5EF4-FFF2-40B4-BE49-F238E27FC236}">
                <a16:creationId xmlns:a16="http://schemas.microsoft.com/office/drawing/2014/main" id="{DE55797E-8DD1-4C50-833D-DE59DDCCBBFD}"/>
              </a:ext>
            </a:extLst>
          </p:cNvPr>
          <p:cNvPicPr>
            <a:picLocks noChangeAspect="1"/>
          </p:cNvPicPr>
          <p:nvPr/>
        </p:nvPicPr>
        <p:blipFill>
          <a:blip r:embed="rId3"/>
          <a:stretch>
            <a:fillRect/>
          </a:stretch>
        </p:blipFill>
        <p:spPr>
          <a:xfrm>
            <a:off x="3347864" y="2713368"/>
            <a:ext cx="5455840" cy="3642982"/>
          </a:xfrm>
          <a:prstGeom prst="rect">
            <a:avLst/>
          </a:prstGeom>
          <a:ln>
            <a:solidFill>
              <a:srgbClr val="C00000"/>
            </a:solidFill>
          </a:ln>
        </p:spPr>
      </p:pic>
      <p:sp>
        <p:nvSpPr>
          <p:cNvPr id="11" name="副標題 2">
            <a:extLst>
              <a:ext uri="{FF2B5EF4-FFF2-40B4-BE49-F238E27FC236}">
                <a16:creationId xmlns:a16="http://schemas.microsoft.com/office/drawing/2014/main" id="{EB9D7999-452C-442F-ABDC-291AE41D9EDC}"/>
              </a:ext>
            </a:extLst>
          </p:cNvPr>
          <p:cNvSpPr txBox="1">
            <a:spLocks/>
          </p:cNvSpPr>
          <p:nvPr/>
        </p:nvSpPr>
        <p:spPr>
          <a:xfrm>
            <a:off x="457200" y="2711141"/>
            <a:ext cx="2808312" cy="328516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50% participants were under </a:t>
            </a:r>
            <a:r>
              <a:rPr lang="en-US" altLang="en-US" sz="1800" dirty="0">
                <a:solidFill>
                  <a:srgbClr val="E83E8C"/>
                </a:solidFill>
                <a:latin typeface="SFMono-Regular"/>
              </a:rPr>
              <a:t>65</a:t>
            </a:r>
            <a:r>
              <a:rPr lang="en-US" altLang="en-US" sz="1800" dirty="0">
                <a:solidFill>
                  <a:srgbClr val="333333"/>
                </a:solidFill>
                <a:latin typeface="-apple-system"/>
              </a:rPr>
              <a:t> years old (13 to 49), and 50% was </a:t>
            </a:r>
            <a:r>
              <a:rPr lang="en-US" altLang="en-US" sz="1800" dirty="0">
                <a:solidFill>
                  <a:srgbClr val="E83E8C"/>
                </a:solidFill>
                <a:latin typeface="SFMono-Regular"/>
              </a:rPr>
              <a:t>65</a:t>
            </a:r>
            <a:r>
              <a:rPr lang="en-US" altLang="en-US" sz="1800" dirty="0">
                <a:solidFill>
                  <a:srgbClr val="333333"/>
                </a:solidFill>
                <a:latin typeface="-apple-system"/>
              </a:rPr>
              <a:t> years of age or older (65 to 100).</a:t>
            </a:r>
            <a:endParaRPr lang="en-US" altLang="en-US" sz="1800" dirty="0">
              <a:solidFill>
                <a:srgbClr val="E83E8C"/>
              </a:solidFill>
              <a:latin typeface="SFMono-Regular"/>
            </a:endParaRPr>
          </a:p>
          <a:p>
            <a:pPr marL="342900" indent="-342900" algn="l">
              <a:buClr>
                <a:srgbClr val="0070C0"/>
              </a:buClr>
              <a:buSzPct val="80000"/>
              <a:buFont typeface="Wingdings" pitchFamily="2" charset="2"/>
              <a:buChar char="u"/>
            </a:pPr>
            <a:r>
              <a:rPr lang="en-US" altLang="en-US" sz="1800" dirty="0">
                <a:solidFill>
                  <a:srgbClr val="E83E8C"/>
                </a:solidFill>
                <a:latin typeface="SFMono-Regular"/>
              </a:rPr>
              <a:t>95%</a:t>
            </a:r>
            <a:r>
              <a:rPr lang="en-US" altLang="en-US" sz="1800" dirty="0">
                <a:solidFill>
                  <a:srgbClr val="333333"/>
                </a:solidFill>
                <a:latin typeface="-apple-system"/>
              </a:rPr>
              <a:t> of patients </a:t>
            </a:r>
            <a:r>
              <a:rPr lang="en-US" altLang="en-US" sz="1800" dirty="0">
                <a:solidFill>
                  <a:srgbClr val="E83E8C"/>
                </a:solidFill>
                <a:latin typeface="SFMono-Regular"/>
              </a:rPr>
              <a:t>65</a:t>
            </a:r>
            <a:r>
              <a:rPr lang="en-US" altLang="en-US" sz="1800" dirty="0">
                <a:solidFill>
                  <a:srgbClr val="333333"/>
                </a:solidFill>
                <a:latin typeface="-apple-system"/>
              </a:rPr>
              <a:t> or older experienced side effects from the drug</a:t>
            </a:r>
          </a:p>
          <a:p>
            <a:pPr marL="342900" indent="-342900" algn="l">
              <a:buClr>
                <a:srgbClr val="0070C0"/>
              </a:buClr>
              <a:buSzPct val="80000"/>
              <a:buFont typeface="Wingdings" pitchFamily="2" charset="2"/>
              <a:buChar char="u"/>
            </a:pPr>
            <a:r>
              <a:rPr lang="en-US" altLang="en-US" sz="1800" dirty="0">
                <a:solidFill>
                  <a:srgbClr val="E83E8C"/>
                </a:solidFill>
                <a:latin typeface="SFMono-Regular"/>
              </a:rPr>
              <a:t>95%</a:t>
            </a:r>
            <a:r>
              <a:rPr lang="en-US" altLang="en-US" sz="1800" dirty="0">
                <a:solidFill>
                  <a:srgbClr val="333333"/>
                </a:solidFill>
                <a:latin typeface="-apple-system"/>
              </a:rPr>
              <a:t> of patients under </a:t>
            </a:r>
            <a:r>
              <a:rPr lang="en-US" altLang="en-US" sz="1800" dirty="0">
                <a:solidFill>
                  <a:srgbClr val="E83E8C"/>
                </a:solidFill>
                <a:latin typeface="SFMono-Regular"/>
              </a:rPr>
              <a:t>65</a:t>
            </a:r>
            <a:r>
              <a:rPr lang="en-US" altLang="en-US" sz="1800" dirty="0">
                <a:solidFill>
                  <a:srgbClr val="333333"/>
                </a:solidFill>
                <a:latin typeface="-apple-system"/>
              </a:rPr>
              <a:t> experienced no side effects..</a:t>
            </a:r>
            <a:endParaRPr lang="en-US" altLang="en-US" sz="1800" dirty="0">
              <a:solidFill>
                <a:schemeClr val="tx1"/>
              </a:solidFill>
            </a:endParaRPr>
          </a:p>
        </p:txBody>
      </p:sp>
    </p:spTree>
    <p:extLst>
      <p:ext uri="{BB962C8B-B14F-4D97-AF65-F5344CB8AC3E}">
        <p14:creationId xmlns:p14="http://schemas.microsoft.com/office/powerpoint/2010/main" val="23211728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TotalTime>
  <Words>1771</Words>
  <Application>Microsoft Office PowerPoint</Application>
  <PresentationFormat>On-screen Show (4:3)</PresentationFormat>
  <Paragraphs>145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Calibri</vt:lpstr>
      <vt:lpstr>montserrat</vt:lpstr>
      <vt:lpstr>SFMono-Regular</vt:lpstr>
      <vt:lpstr>Wingdings</vt:lpstr>
      <vt:lpstr>Office 佈景主題</vt:lpstr>
      <vt:lpstr>4 Data Process</vt:lpstr>
      <vt:lpstr>4 Data Process</vt:lpstr>
      <vt:lpstr>4 Data Process</vt:lpstr>
      <vt:lpstr>4 Data Process</vt:lpstr>
      <vt:lpstr>4 Data Process</vt:lpstr>
      <vt:lpstr>4 Data Process</vt:lpstr>
      <vt:lpstr>4 Data Process</vt:lpstr>
      <vt:lpstr>4 Data Process</vt:lpstr>
      <vt:lpstr>4 Data Process</vt:lpstr>
      <vt:lpstr>4 Data Process</vt:lpstr>
      <vt:lpstr>4 Data Process</vt:lpstr>
      <vt:lpstr>4 Data Process</vt:lpstr>
      <vt:lpstr>4 Data Process</vt:lpstr>
      <vt:lpstr>4 Data Process</vt:lpstr>
      <vt:lpstr>4 Data Process</vt:lpstr>
      <vt:lpstr>4 Data Process</vt:lpstr>
      <vt:lpstr>4.1 Quiz</vt:lpstr>
      <vt:lpstr>4.1 Quiz</vt:lpstr>
      <vt:lpstr>4.1 Quiz</vt:lpstr>
      <vt:lpstr>4.1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491</cp:revision>
  <dcterms:created xsi:type="dcterms:W3CDTF">2018-09-28T16:40:41Z</dcterms:created>
  <dcterms:modified xsi:type="dcterms:W3CDTF">2020-06-09T17:05:49Z</dcterms:modified>
</cp:coreProperties>
</file>