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70" r:id="rId3"/>
    <p:sldId id="271" r:id="rId4"/>
    <p:sldId id="272" r:id="rId5"/>
    <p:sldId id="273" r:id="rId6"/>
    <p:sldId id="274" r:id="rId7"/>
    <p:sldId id="275" r:id="rId8"/>
    <p:sldId id="276" r:id="rId9"/>
    <p:sldId id="277" r:id="rId10"/>
    <p:sldId id="278" r:id="rId11"/>
    <p:sldId id="279" r:id="rId12"/>
    <p:sldId id="280" r:id="rId13"/>
    <p:sldId id="262" r:id="rId14"/>
    <p:sldId id="258" r:id="rId15"/>
    <p:sldId id="281" r:id="rId16"/>
    <p:sldId id="259" r:id="rId1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6" autoAdjust="0"/>
    <p:restoredTop sz="96806" autoAdjust="0"/>
  </p:normalViewPr>
  <p:slideViewPr>
    <p:cSldViewPr>
      <p:cViewPr varScale="1">
        <p:scale>
          <a:sx n="88" d="100"/>
          <a:sy n="88" d="100"/>
        </p:scale>
        <p:origin x="306" y="1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2020/6/8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2020/6/8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2020/6/8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2020/6/8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2020/6/8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2020/6/8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2020/6/8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2020/6/8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2020/6/8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2020/6/8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2020/6/8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2020/6/8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2020/6/8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youtube.com/watch?v=EHbay6hDZGA&amp;list=PLZbbT5o_s2xrwRnXk_yCPtnqqo4_u2YGL&amp;index=6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youtube.com/watch?v=EHbay6hDZGA&amp;list=PLZbbT5o_s2xrwRnXk_yCPtnqqo4_u2YGL&amp;index=6" TargetMode="Externa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youtube.com/watch?v=EHbay6hDZGA&amp;list=PLZbbT5o_s2xrwRnXk_yCPtnqqo4_u2YGL&amp;index=6" TargetMode="Externa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www.youtube.com/watch?v=EHbay6hDZGA&amp;list=PLZbbT5o_s2xrwRnXk_yCPtnqqo4_u2YGL&amp;index=6" TargetMode="Externa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www.youtube.com/watch?v=EHbay6hDZGA&amp;list=PLZbbT5o_s2xrwRnXk_yCPtnqqo4_u2YGL&amp;index=6" TargetMode="Externa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EHbay6hDZGA&amp;list=PLZbbT5o_s2xrwRnXk_yCPtnqqo4_u2YGL&amp;index=6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eeplizard.com/learn/video/jWT-AX9677k" TargetMode="External"/><Relationship Id="rId2" Type="http://schemas.openxmlformats.org/officeDocument/2006/relationships/hyperlink" Target="https://www.youtube.com/watch?v=EHbay6hDZGA&amp;list=PLZbbT5o_s2xrwRnXk_yCPtnqqo4_u2YGL&amp;index=6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EHbay6hDZGA&amp;list=PLZbbT5o_s2xrwRnXk_yCPtnqqo4_u2YGL&amp;index=6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EHbay6hDZGA&amp;list=PLZbbT5o_s2xrwRnXk_yCPtnqqo4_u2YGL&amp;index=6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youtube.com/watch?v=EHbay6hDZGA&amp;list=PLZbbT5o_s2xrwRnXk_yCPtnqqo4_u2YGL&amp;index=6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youtube.com/watch?v=EHbay6hDZGA&amp;list=PLZbbT5o_s2xrwRnXk_yCPtnqqo4_u2YGL&amp;index=6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youtube.com/watch?v=EHbay6hDZGA&amp;list=PLZbbT5o_s2xrwRnXk_yCPtnqqo4_u2YGL&amp;index=6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youtube.com/watch?v=EHbay6hDZGA&amp;list=PLZbbT5o_s2xrwRnXk_yCPtnqqo4_u2YGL&amp;index=6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6 ANN Train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2020/6/8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0F1803B-3B44-4C3A-AAC1-4B600B875A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3325" y="3672266"/>
            <a:ext cx="1657350" cy="90487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6 ANN Train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219256" cy="64807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 err="1">
                <a:solidFill>
                  <a:schemeClr val="tx1"/>
                </a:solidFill>
              </a:rPr>
              <a:t>Keras</a:t>
            </a:r>
            <a:r>
              <a:rPr lang="en-US" sz="1800" b="1" dirty="0">
                <a:solidFill>
                  <a:schemeClr val="tx1"/>
                </a:solidFill>
              </a:rPr>
              <a:t> Code: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Prepared Data Result: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https://www.youtube.com/watch?v=EHbay6hDZGA&amp;list=PLZbbT5o_s2xrwRnXk_yCPtnqqo4_u2YGL&amp;index=6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38B2499-8900-4C20-B645-F5C590CB02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9832" y="2220553"/>
            <a:ext cx="2171700" cy="11239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1830694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6 ANN Train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3312368" cy="158417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 err="1">
                <a:solidFill>
                  <a:schemeClr val="tx1"/>
                </a:solidFill>
              </a:rPr>
              <a:t>Keras</a:t>
            </a:r>
            <a:r>
              <a:rPr lang="en-US" sz="1800" b="1" dirty="0">
                <a:solidFill>
                  <a:schemeClr val="tx1"/>
                </a:solidFill>
              </a:rPr>
              <a:t> Code: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Simulation for 30 epoch.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accuracy improved from 5.4490 to 0.6, 0.7, 0.8, 0.9, and etc.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https://www.youtube.com/watch?v=EHbay6hDZGA&amp;list=PLZbbT5o_s2xrwRnXk_yCPtnqqo4_u2YGL&amp;index=6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7866B64-0FB1-4FC2-BFF1-95C69EC82A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2436" y="944724"/>
            <a:ext cx="3401528" cy="581959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9113764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6 ANN Train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219256" cy="64807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 err="1">
                <a:solidFill>
                  <a:schemeClr val="tx1"/>
                </a:solidFill>
              </a:rPr>
              <a:t>Keras</a:t>
            </a:r>
            <a:r>
              <a:rPr lang="en-US" sz="1800" b="1" dirty="0">
                <a:solidFill>
                  <a:schemeClr val="tx1"/>
                </a:solidFill>
              </a:rPr>
              <a:t> Code: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Model Summary: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https://www.youtube.com/watch?v=EHbay6hDZGA&amp;list=PLZbbT5o_s2xrwRnXk_yCPtnqqo4_u2YGL&amp;index=6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A0CFC44-1C4D-4382-9F4A-E6C19B5D26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704" y="2060847"/>
            <a:ext cx="5076825" cy="21717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6972470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6.1 Quiz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2020/6/8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B1CE7C1-6A04-4865-B244-2CDFC6B311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5896" y="3717032"/>
            <a:ext cx="1657350" cy="90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2131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6.1 Quiz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1296144" cy="36004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Quiz</a:t>
            </a:r>
            <a:endParaRPr lang="en-US" altLang="zh-TW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https://www.youtube.com/watch?v=EHbay6hDZGA&amp;list=PLZbbT5o_s2xrwRnXk_yCPtnqqo4_u2YGL&amp;index=6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7FBD8F-8857-4FED-9937-B5A2D3F53C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736" y="1246789"/>
            <a:ext cx="5169903" cy="5126016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6.1 Quiz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1296144" cy="36004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Quiz</a:t>
            </a:r>
            <a:endParaRPr lang="en-US" altLang="zh-TW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https://www.youtube.com/watch?v=EHbay6hDZGA&amp;list=PLZbbT5o_s2xrwRnXk_yCPtnqqo4_u2YGL&amp;index=6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15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2E91D2D-B175-4FAD-9505-65FDFF0681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837" y="1781175"/>
            <a:ext cx="7934325" cy="32956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9764970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2020/6/8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16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6 ANN Train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36004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Import the libraries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https://www.youtube.com/watch?v=EHbay6hDZGA&amp;list=PLZbbT5o_s2xrwRnXk_yCPtnqqo4_u2YGL&amp;index=6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BF05C0E-6DBF-4CA7-9BDB-D345D4E153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1784580"/>
            <a:ext cx="5753100" cy="138112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1" name="副標題 2">
            <a:extLst>
              <a:ext uri="{FF2B5EF4-FFF2-40B4-BE49-F238E27FC236}">
                <a16:creationId xmlns:a16="http://schemas.microsoft.com/office/drawing/2014/main" id="{601F410F-5FE9-40A3-8C37-8BC94A7B3D7A}"/>
              </a:ext>
            </a:extLst>
          </p:cNvPr>
          <p:cNvSpPr txBox="1">
            <a:spLocks/>
          </p:cNvSpPr>
          <p:nvPr/>
        </p:nvSpPr>
        <p:spPr>
          <a:xfrm>
            <a:off x="539552" y="3321485"/>
            <a:ext cx="8352928" cy="360041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Build model:</a:t>
            </a:r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E432FDB-0800-40E0-A7E5-BCDEA82EBF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1640" y="3918671"/>
            <a:ext cx="5372100" cy="11715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972861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6 ANN Train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79208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Compile the Model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compile the model ready to training by compile() function.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https://www.youtube.com/watch?v=EHbay6hDZGA&amp;list=PLZbbT5o_s2xrwRnXk_yCPtnqqo4_u2YGL&amp;index=6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sp>
        <p:nvSpPr>
          <p:cNvPr id="13" name="副標題 2">
            <a:extLst>
              <a:ext uri="{FF2B5EF4-FFF2-40B4-BE49-F238E27FC236}">
                <a16:creationId xmlns:a16="http://schemas.microsoft.com/office/drawing/2014/main" id="{C0B0FAB3-1C8D-4305-965A-D76CA5AE63B1}"/>
              </a:ext>
            </a:extLst>
          </p:cNvPr>
          <p:cNvSpPr txBox="1">
            <a:spLocks/>
          </p:cNvSpPr>
          <p:nvPr/>
        </p:nvSpPr>
        <p:spPr>
          <a:xfrm>
            <a:off x="1295636" y="2228392"/>
            <a:ext cx="6552728" cy="660563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 err="1">
                <a:solidFill>
                  <a:srgbClr val="383A42"/>
                </a:solidFill>
                <a:latin typeface="SFMono-Regular"/>
              </a:rPr>
              <a:t>model</a:t>
            </a:r>
            <a:r>
              <a:rPr lang="en-US" altLang="en-US" sz="1800" dirty="0" err="1">
                <a:solidFill>
                  <a:srgbClr val="666600"/>
                </a:solidFill>
                <a:latin typeface="SFMono-Regular"/>
              </a:rPr>
              <a:t>.</a:t>
            </a:r>
            <a:r>
              <a:rPr lang="en-US" altLang="en-US" sz="1800" dirty="0" err="1">
                <a:solidFill>
                  <a:srgbClr val="383A42"/>
                </a:solidFill>
                <a:latin typeface="SFMono-Regular"/>
              </a:rPr>
              <a:t>compile</a:t>
            </a:r>
            <a:r>
              <a:rPr lang="en-US" altLang="en-US" sz="1800" dirty="0">
                <a:solidFill>
                  <a:srgbClr val="666600"/>
                </a:solidFill>
                <a:latin typeface="SFMono-Regular"/>
              </a:rPr>
              <a:t>(</a:t>
            </a:r>
            <a:r>
              <a:rPr lang="en-US" altLang="en-US" sz="1800" dirty="0">
                <a:solidFill>
                  <a:srgbClr val="383A42"/>
                </a:solidFill>
                <a:latin typeface="SFMono-Regular"/>
              </a:rPr>
              <a:t>optimizer</a:t>
            </a:r>
            <a:r>
              <a:rPr lang="en-US" altLang="en-US" sz="1800" dirty="0">
                <a:solidFill>
                  <a:srgbClr val="666600"/>
                </a:solidFill>
                <a:latin typeface="SFMono-Regular"/>
              </a:rPr>
              <a:t>=</a:t>
            </a:r>
            <a:r>
              <a:rPr lang="en-US" altLang="en-US" sz="1800" dirty="0">
                <a:solidFill>
                  <a:srgbClr val="C18401"/>
                </a:solidFill>
                <a:latin typeface="SFMono-Regular"/>
              </a:rPr>
              <a:t>Adam</a:t>
            </a:r>
            <a:r>
              <a:rPr lang="en-US" altLang="en-US" sz="1800" dirty="0">
                <a:solidFill>
                  <a:srgbClr val="666600"/>
                </a:solidFill>
                <a:latin typeface="SFMono-Regular"/>
              </a:rPr>
              <a:t>(</a:t>
            </a:r>
            <a:r>
              <a:rPr lang="en-US" altLang="en-US" sz="1800" dirty="0" err="1">
                <a:solidFill>
                  <a:srgbClr val="383A42"/>
                </a:solidFill>
                <a:latin typeface="SFMono-Regular"/>
              </a:rPr>
              <a:t>learning_rate</a:t>
            </a:r>
            <a:r>
              <a:rPr lang="en-US" altLang="en-US" sz="1800" dirty="0">
                <a:solidFill>
                  <a:srgbClr val="666600"/>
                </a:solidFill>
                <a:latin typeface="SFMono-Regular"/>
              </a:rPr>
              <a:t>=</a:t>
            </a:r>
            <a:r>
              <a:rPr lang="en-US" altLang="en-US" sz="1800" dirty="0">
                <a:solidFill>
                  <a:srgbClr val="006666"/>
                </a:solidFill>
                <a:latin typeface="SFMono-Regular"/>
              </a:rPr>
              <a:t>0.0001</a:t>
            </a:r>
            <a:r>
              <a:rPr lang="en-US" altLang="en-US" sz="1800" dirty="0">
                <a:solidFill>
                  <a:srgbClr val="666600"/>
                </a:solidFill>
                <a:latin typeface="SFMono-Regular"/>
              </a:rPr>
              <a:t>),</a:t>
            </a:r>
            <a:r>
              <a:rPr lang="en-US" altLang="en-US" sz="1800" dirty="0">
                <a:solidFill>
                  <a:srgbClr val="383A42"/>
                </a:solidFill>
                <a:latin typeface="SFMono-Regular"/>
              </a:rPr>
              <a:t> loss</a:t>
            </a:r>
            <a:r>
              <a:rPr lang="en-US" altLang="en-US" sz="1800" dirty="0">
                <a:solidFill>
                  <a:srgbClr val="666600"/>
                </a:solidFill>
                <a:latin typeface="SFMono-Regular"/>
              </a:rPr>
              <a:t>=</a:t>
            </a:r>
            <a:r>
              <a:rPr lang="en-US" altLang="en-US" sz="1800" dirty="0">
                <a:solidFill>
                  <a:srgbClr val="50A14F"/>
                </a:solidFill>
                <a:latin typeface="SFMono-Regular"/>
              </a:rPr>
              <a:t>'</a:t>
            </a:r>
            <a:r>
              <a:rPr lang="en-US" altLang="en-US" sz="1800" dirty="0" err="1">
                <a:solidFill>
                  <a:srgbClr val="50A14F"/>
                </a:solidFill>
                <a:latin typeface="SFMono-Regular"/>
              </a:rPr>
              <a:t>sparse_categorical_crossentropy</a:t>
            </a:r>
            <a:r>
              <a:rPr lang="en-US" altLang="en-US" sz="1800" dirty="0">
                <a:solidFill>
                  <a:srgbClr val="50A14F"/>
                </a:solidFill>
                <a:latin typeface="SFMono-Regular"/>
              </a:rPr>
              <a:t>'</a:t>
            </a:r>
            <a:r>
              <a:rPr lang="en-US" altLang="en-US" sz="1800" dirty="0">
                <a:solidFill>
                  <a:srgbClr val="666600"/>
                </a:solidFill>
                <a:latin typeface="SFMono-Regular"/>
              </a:rPr>
              <a:t>,</a:t>
            </a:r>
            <a:r>
              <a:rPr lang="en-US" altLang="en-US" sz="1800" dirty="0">
                <a:solidFill>
                  <a:srgbClr val="383A42"/>
                </a:solidFill>
                <a:latin typeface="SFMono-Regular"/>
              </a:rPr>
              <a:t> metrics</a:t>
            </a:r>
            <a:r>
              <a:rPr lang="en-US" altLang="en-US" sz="1800" dirty="0">
                <a:solidFill>
                  <a:srgbClr val="666600"/>
                </a:solidFill>
                <a:latin typeface="SFMono-Regular"/>
              </a:rPr>
              <a:t>=[</a:t>
            </a:r>
            <a:r>
              <a:rPr lang="en-US" altLang="en-US" sz="1800" dirty="0">
                <a:solidFill>
                  <a:srgbClr val="50A14F"/>
                </a:solidFill>
                <a:latin typeface="SFMono-Regular"/>
              </a:rPr>
              <a:t>'accuracy'</a:t>
            </a:r>
            <a:r>
              <a:rPr lang="en-US" altLang="en-US" sz="1800" dirty="0">
                <a:solidFill>
                  <a:srgbClr val="666600"/>
                </a:solidFill>
                <a:latin typeface="SFMono-Regular"/>
              </a:rPr>
              <a:t>])</a:t>
            </a:r>
            <a:r>
              <a:rPr lang="en-US" altLang="en-US" sz="800" dirty="0">
                <a:solidFill>
                  <a:schemeClr val="tx1"/>
                </a:solidFill>
              </a:rPr>
              <a:t> </a:t>
            </a:r>
            <a:endParaRPr lang="en-US" altLang="en-US" sz="2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4" name="副標題 2">
            <a:extLst>
              <a:ext uri="{FF2B5EF4-FFF2-40B4-BE49-F238E27FC236}">
                <a16:creationId xmlns:a16="http://schemas.microsoft.com/office/drawing/2014/main" id="{ED942342-DA3D-4F03-99EB-E45FFEFD359B}"/>
              </a:ext>
            </a:extLst>
          </p:cNvPr>
          <p:cNvSpPr txBox="1">
            <a:spLocks/>
          </p:cNvSpPr>
          <p:nvPr/>
        </p:nvSpPr>
        <p:spPr>
          <a:xfrm>
            <a:off x="467544" y="3063280"/>
            <a:ext cx="8352928" cy="3174032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This function configures the model for training and expects a number of parameters.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First parameter</a:t>
            </a:r>
            <a:r>
              <a:rPr lang="en-US" sz="1800" dirty="0">
                <a:solidFill>
                  <a:schemeClr val="tx1"/>
                </a:solidFill>
              </a:rPr>
              <a:t>: </a:t>
            </a:r>
            <a:r>
              <a:rPr lang="en-US" sz="1800" b="1" dirty="0">
                <a:solidFill>
                  <a:schemeClr val="tx1"/>
                </a:solidFill>
              </a:rPr>
              <a:t>optimizer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optimizer = Adam. Adam accepts an optional parameter </a:t>
            </a:r>
            <a:r>
              <a:rPr lang="en-US" sz="1800" dirty="0" err="1">
                <a:solidFill>
                  <a:schemeClr val="tx1"/>
                </a:solidFill>
              </a:rPr>
              <a:t>learning_rate</a:t>
            </a:r>
            <a:r>
              <a:rPr lang="en-US" sz="1800" dirty="0">
                <a:solidFill>
                  <a:schemeClr val="tx1"/>
                </a:solidFill>
              </a:rPr>
              <a:t> = 0.0001. 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https://deeplizard.com/learn/video/jWT-AX9677k</a:t>
            </a:r>
            <a:endParaRPr lang="en-US" sz="1800" dirty="0">
              <a:solidFill>
                <a:schemeClr val="tx1"/>
              </a:solidFill>
            </a:endParaRP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gradients will then get multiplied by the learning rate: gradients * learning rate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</a:t>
            </a:r>
            <a:r>
              <a:rPr lang="en-US" sz="1800" dirty="0" err="1">
                <a:solidFill>
                  <a:schemeClr val="tx1"/>
                </a:solidFill>
              </a:rPr>
              <a:t>learning_rate</a:t>
            </a:r>
            <a:r>
              <a:rPr lang="en-US" sz="1800" dirty="0">
                <a:solidFill>
                  <a:schemeClr val="tx1"/>
                </a:solidFill>
              </a:rPr>
              <a:t> is a small number between 0.01 and 0.0001. 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Weight Update: new weight = old weight – (learning rate * gradient)</a:t>
            </a:r>
          </a:p>
        </p:txBody>
      </p:sp>
    </p:spTree>
    <p:extLst>
      <p:ext uri="{BB962C8B-B14F-4D97-AF65-F5344CB8AC3E}">
        <p14:creationId xmlns:p14="http://schemas.microsoft.com/office/powerpoint/2010/main" val="2174695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6 ANN Train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43204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Compile the Model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https://www.youtube.com/watch?v=EHbay6hDZGA&amp;list=PLZbbT5o_s2xrwRnXk_yCPtnqqo4_u2YGL&amp;index=6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sp>
        <p:nvSpPr>
          <p:cNvPr id="13" name="副標題 2">
            <a:extLst>
              <a:ext uri="{FF2B5EF4-FFF2-40B4-BE49-F238E27FC236}">
                <a16:creationId xmlns:a16="http://schemas.microsoft.com/office/drawing/2014/main" id="{C0B0FAB3-1C8D-4305-965A-D76CA5AE63B1}"/>
              </a:ext>
            </a:extLst>
          </p:cNvPr>
          <p:cNvSpPr txBox="1">
            <a:spLocks/>
          </p:cNvSpPr>
          <p:nvPr/>
        </p:nvSpPr>
        <p:spPr>
          <a:xfrm>
            <a:off x="1295636" y="1857466"/>
            <a:ext cx="6552728" cy="660563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 err="1">
                <a:solidFill>
                  <a:srgbClr val="383A42"/>
                </a:solidFill>
                <a:latin typeface="SFMono-Regular"/>
              </a:rPr>
              <a:t>model</a:t>
            </a:r>
            <a:r>
              <a:rPr lang="en-US" altLang="en-US" sz="1800" dirty="0" err="1">
                <a:solidFill>
                  <a:srgbClr val="666600"/>
                </a:solidFill>
                <a:latin typeface="SFMono-Regular"/>
              </a:rPr>
              <a:t>.</a:t>
            </a:r>
            <a:r>
              <a:rPr lang="en-US" altLang="en-US" sz="1800" dirty="0" err="1">
                <a:solidFill>
                  <a:srgbClr val="383A42"/>
                </a:solidFill>
                <a:latin typeface="SFMono-Regular"/>
              </a:rPr>
              <a:t>compile</a:t>
            </a:r>
            <a:r>
              <a:rPr lang="en-US" altLang="en-US" sz="1800" dirty="0">
                <a:solidFill>
                  <a:srgbClr val="666600"/>
                </a:solidFill>
                <a:latin typeface="SFMono-Regular"/>
              </a:rPr>
              <a:t>(</a:t>
            </a:r>
            <a:r>
              <a:rPr lang="en-US" altLang="en-US" sz="1800" dirty="0">
                <a:solidFill>
                  <a:srgbClr val="383A42"/>
                </a:solidFill>
                <a:latin typeface="SFMono-Regular"/>
              </a:rPr>
              <a:t>optimizer</a:t>
            </a:r>
            <a:r>
              <a:rPr lang="en-US" altLang="en-US" sz="1800" dirty="0">
                <a:solidFill>
                  <a:srgbClr val="666600"/>
                </a:solidFill>
                <a:latin typeface="SFMono-Regular"/>
              </a:rPr>
              <a:t>=</a:t>
            </a:r>
            <a:r>
              <a:rPr lang="en-US" altLang="en-US" sz="1800" dirty="0">
                <a:solidFill>
                  <a:srgbClr val="C18401"/>
                </a:solidFill>
                <a:latin typeface="SFMono-Regular"/>
              </a:rPr>
              <a:t>Adam</a:t>
            </a:r>
            <a:r>
              <a:rPr lang="en-US" altLang="en-US" sz="1800" dirty="0">
                <a:solidFill>
                  <a:srgbClr val="666600"/>
                </a:solidFill>
                <a:latin typeface="SFMono-Regular"/>
              </a:rPr>
              <a:t>(</a:t>
            </a:r>
            <a:r>
              <a:rPr lang="en-US" altLang="en-US" sz="1800" dirty="0" err="1">
                <a:solidFill>
                  <a:srgbClr val="383A42"/>
                </a:solidFill>
                <a:latin typeface="SFMono-Regular"/>
              </a:rPr>
              <a:t>learning_rate</a:t>
            </a:r>
            <a:r>
              <a:rPr lang="en-US" altLang="en-US" sz="1800" dirty="0">
                <a:solidFill>
                  <a:srgbClr val="666600"/>
                </a:solidFill>
                <a:latin typeface="SFMono-Regular"/>
              </a:rPr>
              <a:t>=</a:t>
            </a:r>
            <a:r>
              <a:rPr lang="en-US" altLang="en-US" sz="1800" dirty="0">
                <a:solidFill>
                  <a:srgbClr val="006666"/>
                </a:solidFill>
                <a:latin typeface="SFMono-Regular"/>
              </a:rPr>
              <a:t>0.0001</a:t>
            </a:r>
            <a:r>
              <a:rPr lang="en-US" altLang="en-US" sz="1800" dirty="0">
                <a:solidFill>
                  <a:srgbClr val="666600"/>
                </a:solidFill>
                <a:latin typeface="SFMono-Regular"/>
              </a:rPr>
              <a:t>),</a:t>
            </a:r>
            <a:r>
              <a:rPr lang="en-US" altLang="en-US" sz="1800" dirty="0">
                <a:solidFill>
                  <a:srgbClr val="383A42"/>
                </a:solidFill>
                <a:latin typeface="SFMono-Regular"/>
              </a:rPr>
              <a:t> loss</a:t>
            </a:r>
            <a:r>
              <a:rPr lang="en-US" altLang="en-US" sz="1800" dirty="0">
                <a:solidFill>
                  <a:srgbClr val="666600"/>
                </a:solidFill>
                <a:latin typeface="SFMono-Regular"/>
              </a:rPr>
              <a:t>=</a:t>
            </a:r>
            <a:r>
              <a:rPr lang="en-US" altLang="en-US" sz="1800" dirty="0">
                <a:solidFill>
                  <a:srgbClr val="50A14F"/>
                </a:solidFill>
                <a:latin typeface="SFMono-Regular"/>
              </a:rPr>
              <a:t>'</a:t>
            </a:r>
            <a:r>
              <a:rPr lang="en-US" altLang="en-US" sz="1800" dirty="0" err="1">
                <a:solidFill>
                  <a:srgbClr val="50A14F"/>
                </a:solidFill>
                <a:latin typeface="SFMono-Regular"/>
              </a:rPr>
              <a:t>sparse_categorical_crossentropy</a:t>
            </a:r>
            <a:r>
              <a:rPr lang="en-US" altLang="en-US" sz="1800" dirty="0">
                <a:solidFill>
                  <a:srgbClr val="50A14F"/>
                </a:solidFill>
                <a:latin typeface="SFMono-Regular"/>
              </a:rPr>
              <a:t>'</a:t>
            </a:r>
            <a:r>
              <a:rPr lang="en-US" altLang="en-US" sz="1800" dirty="0">
                <a:solidFill>
                  <a:srgbClr val="666600"/>
                </a:solidFill>
                <a:latin typeface="SFMono-Regular"/>
              </a:rPr>
              <a:t>,</a:t>
            </a:r>
            <a:r>
              <a:rPr lang="en-US" altLang="en-US" sz="1800" dirty="0">
                <a:solidFill>
                  <a:srgbClr val="383A42"/>
                </a:solidFill>
                <a:latin typeface="SFMono-Regular"/>
              </a:rPr>
              <a:t> metrics</a:t>
            </a:r>
            <a:r>
              <a:rPr lang="en-US" altLang="en-US" sz="1800" dirty="0">
                <a:solidFill>
                  <a:srgbClr val="666600"/>
                </a:solidFill>
                <a:latin typeface="SFMono-Regular"/>
              </a:rPr>
              <a:t>=[</a:t>
            </a:r>
            <a:r>
              <a:rPr lang="en-US" altLang="en-US" sz="1800" dirty="0">
                <a:solidFill>
                  <a:srgbClr val="50A14F"/>
                </a:solidFill>
                <a:latin typeface="SFMono-Regular"/>
              </a:rPr>
              <a:t>'accuracy'</a:t>
            </a:r>
            <a:r>
              <a:rPr lang="en-US" altLang="en-US" sz="1800" dirty="0">
                <a:solidFill>
                  <a:srgbClr val="666600"/>
                </a:solidFill>
                <a:latin typeface="SFMono-Regular"/>
              </a:rPr>
              <a:t>])</a:t>
            </a:r>
            <a:r>
              <a:rPr lang="en-US" altLang="en-US" sz="800" dirty="0">
                <a:solidFill>
                  <a:schemeClr val="tx1"/>
                </a:solidFill>
              </a:rPr>
              <a:t> </a:t>
            </a:r>
            <a:endParaRPr lang="en-US" altLang="en-US" sz="2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4" name="副標題 2">
            <a:extLst>
              <a:ext uri="{FF2B5EF4-FFF2-40B4-BE49-F238E27FC236}">
                <a16:creationId xmlns:a16="http://schemas.microsoft.com/office/drawing/2014/main" id="{ED942342-DA3D-4F03-99EB-E45FFEFD359B}"/>
              </a:ext>
            </a:extLst>
          </p:cNvPr>
          <p:cNvSpPr txBox="1">
            <a:spLocks/>
          </p:cNvSpPr>
          <p:nvPr/>
        </p:nvSpPr>
        <p:spPr>
          <a:xfrm>
            <a:off x="467544" y="2752956"/>
            <a:ext cx="8352928" cy="2836285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Second parameter: loss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Parameter loss set to ‘</a:t>
            </a:r>
            <a:r>
              <a:rPr lang="en-US" sz="1800" dirty="0" err="1">
                <a:solidFill>
                  <a:schemeClr val="tx1"/>
                </a:solidFill>
              </a:rPr>
              <a:t>sparse_categorical_crossentropy</a:t>
            </a:r>
            <a:r>
              <a:rPr lang="en-US" sz="1800" dirty="0">
                <a:solidFill>
                  <a:schemeClr val="tx1"/>
                </a:solidFill>
              </a:rPr>
              <a:t>’ for integer format. The output is two classes (experience with side effect or have no experience with side effect). We can have one output instead of two classes.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If we used one output, we use ‘</a:t>
            </a:r>
            <a:r>
              <a:rPr lang="en-US" sz="1800" dirty="0" err="1">
                <a:solidFill>
                  <a:schemeClr val="tx1"/>
                </a:solidFill>
              </a:rPr>
              <a:t>binary_crossentropy</a:t>
            </a:r>
            <a:r>
              <a:rPr lang="en-US" sz="1800" dirty="0">
                <a:solidFill>
                  <a:schemeClr val="tx1"/>
                </a:solidFill>
              </a:rPr>
              <a:t>’. If we have two classes, we use ‘</a:t>
            </a:r>
            <a:r>
              <a:rPr lang="en-US" sz="1800" dirty="0" err="1">
                <a:solidFill>
                  <a:schemeClr val="tx1"/>
                </a:solidFill>
              </a:rPr>
              <a:t>categorical_crossentropy</a:t>
            </a:r>
            <a:r>
              <a:rPr lang="en-US" sz="1800" dirty="0">
                <a:solidFill>
                  <a:schemeClr val="tx1"/>
                </a:solidFill>
              </a:rPr>
              <a:t>’. Both option can achieve the same result.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With ‘</a:t>
            </a:r>
            <a:r>
              <a:rPr lang="en-US" sz="1800" dirty="0" err="1">
                <a:solidFill>
                  <a:schemeClr val="tx1"/>
                </a:solidFill>
              </a:rPr>
              <a:t>binrary_crossentropy</a:t>
            </a:r>
            <a:r>
              <a:rPr lang="en-US" sz="1800" dirty="0">
                <a:solidFill>
                  <a:schemeClr val="tx1"/>
                </a:solidFill>
              </a:rPr>
              <a:t>’, the last layer use ‘sigmoid’ function.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Third parameter: metrics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 Use metrics form to evaluate the training and testing result. Set to accuracy.</a:t>
            </a:r>
          </a:p>
        </p:txBody>
      </p:sp>
    </p:spTree>
    <p:extLst>
      <p:ext uri="{BB962C8B-B14F-4D97-AF65-F5344CB8AC3E}">
        <p14:creationId xmlns:p14="http://schemas.microsoft.com/office/powerpoint/2010/main" val="3232708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6 ANN Train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83287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Training the Model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After the model is compiled, we can train it by fit() function.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https://www.youtube.com/watch?v=EHbay6hDZGA&amp;list=PLZbbT5o_s2xrwRnXk_yCPtnqqo4_u2YGL&amp;index=6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sp>
        <p:nvSpPr>
          <p:cNvPr id="13" name="副標題 2">
            <a:extLst>
              <a:ext uri="{FF2B5EF4-FFF2-40B4-BE49-F238E27FC236}">
                <a16:creationId xmlns:a16="http://schemas.microsoft.com/office/drawing/2014/main" id="{C0B0FAB3-1C8D-4305-965A-D76CA5AE63B1}"/>
              </a:ext>
            </a:extLst>
          </p:cNvPr>
          <p:cNvSpPr txBox="1">
            <a:spLocks/>
          </p:cNvSpPr>
          <p:nvPr/>
        </p:nvSpPr>
        <p:spPr>
          <a:xfrm>
            <a:off x="1295636" y="2214487"/>
            <a:ext cx="6552728" cy="660563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 err="1">
                <a:solidFill>
                  <a:srgbClr val="383A42"/>
                </a:solidFill>
                <a:latin typeface="SFMono-Regular"/>
              </a:rPr>
              <a:t>model</a:t>
            </a:r>
            <a:r>
              <a:rPr lang="en-US" altLang="en-US" sz="1800" dirty="0" err="1">
                <a:solidFill>
                  <a:srgbClr val="666600"/>
                </a:solidFill>
                <a:latin typeface="SFMono-Regular"/>
              </a:rPr>
              <a:t>.</a:t>
            </a:r>
            <a:r>
              <a:rPr lang="en-US" altLang="en-US" sz="1800" dirty="0" err="1">
                <a:solidFill>
                  <a:srgbClr val="383A42"/>
                </a:solidFill>
                <a:latin typeface="SFMono-Regular"/>
              </a:rPr>
              <a:t>fit</a:t>
            </a:r>
            <a:r>
              <a:rPr lang="en-US" altLang="en-US" sz="1800" dirty="0">
                <a:solidFill>
                  <a:srgbClr val="666600"/>
                </a:solidFill>
                <a:latin typeface="SFMono-Regular"/>
              </a:rPr>
              <a:t>(</a:t>
            </a:r>
            <a:r>
              <a:rPr lang="en-US" altLang="en-US" sz="1800" dirty="0">
                <a:solidFill>
                  <a:srgbClr val="383A42"/>
                </a:solidFill>
                <a:latin typeface="SFMono-Regular"/>
              </a:rPr>
              <a:t>x</a:t>
            </a:r>
            <a:r>
              <a:rPr lang="en-US" altLang="en-US" sz="1800" dirty="0">
                <a:solidFill>
                  <a:srgbClr val="666600"/>
                </a:solidFill>
                <a:latin typeface="SFMono-Regular"/>
              </a:rPr>
              <a:t>=</a:t>
            </a:r>
            <a:r>
              <a:rPr lang="en-US" altLang="en-US" sz="1800" dirty="0" err="1">
                <a:solidFill>
                  <a:srgbClr val="383A42"/>
                </a:solidFill>
                <a:latin typeface="SFMono-Regular"/>
              </a:rPr>
              <a:t>scaled_train_samples</a:t>
            </a:r>
            <a:r>
              <a:rPr lang="en-US" altLang="en-US" sz="1800" dirty="0">
                <a:solidFill>
                  <a:srgbClr val="666600"/>
                </a:solidFill>
                <a:latin typeface="SFMono-Regular"/>
              </a:rPr>
              <a:t>,</a:t>
            </a:r>
            <a:r>
              <a:rPr lang="en-US" altLang="en-US" sz="1800" dirty="0">
                <a:solidFill>
                  <a:srgbClr val="383A42"/>
                </a:solidFill>
                <a:latin typeface="SFMono-Regular"/>
              </a:rPr>
              <a:t> y</a:t>
            </a:r>
            <a:r>
              <a:rPr lang="en-US" altLang="en-US" sz="1800" dirty="0">
                <a:solidFill>
                  <a:srgbClr val="666600"/>
                </a:solidFill>
                <a:latin typeface="SFMono-Regular"/>
              </a:rPr>
              <a:t>=</a:t>
            </a:r>
            <a:r>
              <a:rPr lang="en-US" altLang="en-US" sz="1800" dirty="0" err="1">
                <a:solidFill>
                  <a:srgbClr val="383A42"/>
                </a:solidFill>
                <a:latin typeface="SFMono-Regular"/>
              </a:rPr>
              <a:t>train_labels</a:t>
            </a:r>
            <a:r>
              <a:rPr lang="en-US" altLang="en-US" sz="1800" dirty="0">
                <a:solidFill>
                  <a:srgbClr val="666600"/>
                </a:solidFill>
                <a:latin typeface="SFMono-Regular"/>
              </a:rPr>
              <a:t>,</a:t>
            </a:r>
            <a:r>
              <a:rPr lang="en-US" altLang="en-US" sz="1800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altLang="en-US" sz="1800" dirty="0" err="1">
                <a:solidFill>
                  <a:srgbClr val="383A42"/>
                </a:solidFill>
                <a:latin typeface="SFMono-Regular"/>
              </a:rPr>
              <a:t>batch_size</a:t>
            </a:r>
            <a:r>
              <a:rPr lang="en-US" altLang="en-US" sz="1800" dirty="0">
                <a:solidFill>
                  <a:srgbClr val="666600"/>
                </a:solidFill>
                <a:latin typeface="SFMono-Regular"/>
              </a:rPr>
              <a:t>=</a:t>
            </a:r>
            <a:r>
              <a:rPr lang="en-US" altLang="en-US" sz="1800" dirty="0">
                <a:solidFill>
                  <a:srgbClr val="006666"/>
                </a:solidFill>
                <a:latin typeface="SFMono-Regular"/>
              </a:rPr>
              <a:t>10</a:t>
            </a:r>
            <a:r>
              <a:rPr lang="en-US" altLang="en-US" sz="1800" dirty="0">
                <a:solidFill>
                  <a:srgbClr val="666600"/>
                </a:solidFill>
                <a:latin typeface="SFMono-Regular"/>
              </a:rPr>
              <a:t>,</a:t>
            </a:r>
            <a:r>
              <a:rPr lang="en-US" altLang="en-US" sz="1800" dirty="0">
                <a:solidFill>
                  <a:srgbClr val="383A42"/>
                </a:solidFill>
                <a:latin typeface="SFMono-Regular"/>
              </a:rPr>
              <a:t> epochs</a:t>
            </a:r>
            <a:r>
              <a:rPr lang="en-US" altLang="en-US" sz="1800" dirty="0">
                <a:solidFill>
                  <a:srgbClr val="666600"/>
                </a:solidFill>
                <a:latin typeface="SFMono-Regular"/>
              </a:rPr>
              <a:t>=</a:t>
            </a:r>
            <a:r>
              <a:rPr lang="en-US" altLang="en-US" sz="1800" dirty="0">
                <a:solidFill>
                  <a:srgbClr val="006666"/>
                </a:solidFill>
                <a:latin typeface="SFMono-Regular"/>
              </a:rPr>
              <a:t>30</a:t>
            </a:r>
            <a:r>
              <a:rPr lang="en-US" altLang="en-US" sz="1800" dirty="0">
                <a:solidFill>
                  <a:srgbClr val="666600"/>
                </a:solidFill>
                <a:latin typeface="SFMono-Regular"/>
              </a:rPr>
              <a:t>,</a:t>
            </a:r>
            <a:r>
              <a:rPr lang="en-US" altLang="en-US" sz="1800" dirty="0">
                <a:solidFill>
                  <a:srgbClr val="383A42"/>
                </a:solidFill>
                <a:latin typeface="SFMono-Regular"/>
              </a:rPr>
              <a:t> verbose</a:t>
            </a:r>
            <a:r>
              <a:rPr lang="en-US" altLang="en-US" sz="1800" dirty="0">
                <a:solidFill>
                  <a:srgbClr val="666600"/>
                </a:solidFill>
                <a:latin typeface="SFMono-Regular"/>
              </a:rPr>
              <a:t>=</a:t>
            </a:r>
            <a:r>
              <a:rPr lang="en-US" altLang="en-US" sz="1800" dirty="0">
                <a:solidFill>
                  <a:srgbClr val="006666"/>
                </a:solidFill>
                <a:latin typeface="SFMono-Regular"/>
              </a:rPr>
              <a:t>2</a:t>
            </a:r>
            <a:r>
              <a:rPr lang="en-US" altLang="en-US" sz="1800" dirty="0">
                <a:solidFill>
                  <a:srgbClr val="666600"/>
                </a:solidFill>
                <a:latin typeface="SFMono-Regular"/>
              </a:rPr>
              <a:t>)</a:t>
            </a:r>
            <a:r>
              <a:rPr lang="en-US" altLang="en-US" sz="800" dirty="0">
                <a:solidFill>
                  <a:schemeClr val="tx1"/>
                </a:solidFill>
              </a:rPr>
              <a:t> </a:t>
            </a:r>
            <a:endParaRPr lang="en-US" altLang="en-US" sz="2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0" name="副標題 2">
            <a:extLst>
              <a:ext uri="{FF2B5EF4-FFF2-40B4-BE49-F238E27FC236}">
                <a16:creationId xmlns:a16="http://schemas.microsoft.com/office/drawing/2014/main" id="{2CD2E4BA-8C94-46AB-930B-C6C6AD16F952}"/>
              </a:ext>
            </a:extLst>
          </p:cNvPr>
          <p:cNvSpPr txBox="1">
            <a:spLocks/>
          </p:cNvSpPr>
          <p:nvPr/>
        </p:nvSpPr>
        <p:spPr>
          <a:xfrm>
            <a:off x="487693" y="3009408"/>
            <a:ext cx="8352928" cy="2010016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first parameter the training set x. x = </a:t>
            </a:r>
            <a:r>
              <a:rPr lang="en-US" sz="1800" dirty="0" err="1">
                <a:solidFill>
                  <a:schemeClr val="tx1"/>
                </a:solidFill>
              </a:rPr>
              <a:t>scaled_train_samples</a:t>
            </a:r>
            <a:r>
              <a:rPr lang="en-US" sz="1800" dirty="0">
                <a:solidFill>
                  <a:schemeClr val="tx1"/>
                </a:solidFill>
              </a:rPr>
              <a:t>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second parameter is training set y. y = </a:t>
            </a:r>
            <a:r>
              <a:rPr lang="en-US" sz="1800" dirty="0" err="1">
                <a:solidFill>
                  <a:schemeClr val="tx1"/>
                </a:solidFill>
              </a:rPr>
              <a:t>train_labels</a:t>
            </a:r>
            <a:r>
              <a:rPr lang="en-US" sz="1800" dirty="0">
                <a:solidFill>
                  <a:schemeClr val="tx1"/>
                </a:solidFill>
              </a:rPr>
              <a:t>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third parameter is </a:t>
            </a:r>
            <a:r>
              <a:rPr lang="en-US" sz="1800" dirty="0" err="1">
                <a:solidFill>
                  <a:schemeClr val="tx1"/>
                </a:solidFill>
              </a:rPr>
              <a:t>batch_size</a:t>
            </a:r>
            <a:r>
              <a:rPr lang="en-US" sz="1800" dirty="0">
                <a:solidFill>
                  <a:schemeClr val="tx1"/>
                </a:solidFill>
              </a:rPr>
              <a:t>. It process the data into 10 batches.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fourth parameter is epoch. Epoch set to 30 times. We run 30 times for batches of data we passed into class Network().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fifth parameter is verbose, 0 for least verbose and 2 for most verbose.</a:t>
            </a:r>
          </a:p>
        </p:txBody>
      </p:sp>
    </p:spTree>
    <p:extLst>
      <p:ext uri="{BB962C8B-B14F-4D97-AF65-F5344CB8AC3E}">
        <p14:creationId xmlns:p14="http://schemas.microsoft.com/office/powerpoint/2010/main" val="1728012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6 ANN Train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64807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 err="1">
                <a:solidFill>
                  <a:schemeClr val="tx1"/>
                </a:solidFill>
              </a:rPr>
              <a:t>Keras</a:t>
            </a:r>
            <a:r>
              <a:rPr lang="en-US" sz="1800" b="1" dirty="0">
                <a:solidFill>
                  <a:schemeClr val="tx1"/>
                </a:solidFill>
              </a:rPr>
              <a:t> Code: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Import libraries.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https://www.youtube.com/watch?v=EHbay6hDZGA&amp;list=PLZbbT5o_s2xrwRnXk_yCPtnqqo4_u2YGL&amp;index=6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8B3F72-3D01-4604-B38D-8D9977D94B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7387" y="2176462"/>
            <a:ext cx="5229225" cy="25050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0393816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6 ANN Train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2133600" cy="64807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 err="1">
                <a:solidFill>
                  <a:schemeClr val="tx1"/>
                </a:solidFill>
              </a:rPr>
              <a:t>Keras</a:t>
            </a:r>
            <a:r>
              <a:rPr lang="en-US" sz="1800" b="1" dirty="0">
                <a:solidFill>
                  <a:schemeClr val="tx1"/>
                </a:solidFill>
              </a:rPr>
              <a:t> Code: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Prepare data: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https://www.youtube.com/watch?v=EHbay6hDZGA&amp;list=PLZbbT5o_s2xrwRnXk_yCPtnqqo4_u2YGL&amp;index=6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0775781-4355-4108-A85F-73BE184BE4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3848" y="1198496"/>
            <a:ext cx="4799915" cy="5517232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1263248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6 ANN Train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219256" cy="64807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 err="1">
                <a:solidFill>
                  <a:schemeClr val="tx1"/>
                </a:solidFill>
              </a:rPr>
              <a:t>Keras</a:t>
            </a:r>
            <a:r>
              <a:rPr lang="en-US" sz="1800" b="1" dirty="0">
                <a:solidFill>
                  <a:schemeClr val="tx1"/>
                </a:solidFill>
              </a:rPr>
              <a:t> Code: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Setup </a:t>
            </a:r>
            <a:r>
              <a:rPr lang="en-US" sz="1800" dirty="0" err="1">
                <a:solidFill>
                  <a:schemeClr val="tx1"/>
                </a:solidFill>
              </a:rPr>
              <a:t>Cuda</a:t>
            </a:r>
            <a:r>
              <a:rPr lang="en-US" sz="1800" dirty="0">
                <a:solidFill>
                  <a:schemeClr val="tx1"/>
                </a:solidFill>
              </a:rPr>
              <a:t> GPU: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https://www.youtube.com/watch?v=EHbay6hDZGA&amp;list=PLZbbT5o_s2xrwRnXk_yCPtnqqo4_u2YGL&amp;index=6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1887DC4-93A0-49EB-B608-78F464E022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2802" y="2211784"/>
            <a:ext cx="5791200" cy="10191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5074553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6 ANN Train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219256" cy="64807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 err="1">
                <a:solidFill>
                  <a:schemeClr val="tx1"/>
                </a:solidFill>
              </a:rPr>
              <a:t>Keras</a:t>
            </a:r>
            <a:r>
              <a:rPr lang="en-US" sz="1800" b="1" dirty="0">
                <a:solidFill>
                  <a:schemeClr val="tx1"/>
                </a:solidFill>
              </a:rPr>
              <a:t> Code: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Setup Model, model summary, compile model into static graph, model fit data.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https://www.youtube.com/watch?v=EHbay6hDZGA&amp;list=PLZbbT5o_s2xrwRnXk_yCPtnqqo4_u2YGL&amp;index=6</a:t>
            </a:r>
            <a:endParaRPr lang="zh-TW" alt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2020/6/8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3D04A8E-0B59-44C4-90B0-7B0F37EEB2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3575" y="2060847"/>
            <a:ext cx="5276850" cy="29908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0471514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1639</TotalTime>
  <Words>927</Words>
  <Application>Microsoft Office PowerPoint</Application>
  <PresentationFormat>On-screen Show (4:3)</PresentationFormat>
  <Paragraphs>107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SFMono-Regular</vt:lpstr>
      <vt:lpstr>Wingdings</vt:lpstr>
      <vt:lpstr>Office 佈景主題</vt:lpstr>
      <vt:lpstr>6 ANN Train</vt:lpstr>
      <vt:lpstr>6 ANN Train</vt:lpstr>
      <vt:lpstr>6 ANN Train</vt:lpstr>
      <vt:lpstr>6 ANN Train</vt:lpstr>
      <vt:lpstr>6 ANN Train</vt:lpstr>
      <vt:lpstr>6 ANN Train</vt:lpstr>
      <vt:lpstr>6 ANN Train</vt:lpstr>
      <vt:lpstr>6 ANN Train</vt:lpstr>
      <vt:lpstr>6 ANN Train</vt:lpstr>
      <vt:lpstr>6 ANN Train</vt:lpstr>
      <vt:lpstr>6 ANN Train</vt:lpstr>
      <vt:lpstr>6 ANN Train</vt:lpstr>
      <vt:lpstr>6.1 Quiz</vt:lpstr>
      <vt:lpstr>6.1 Quiz</vt:lpstr>
      <vt:lpstr>6.1 Quiz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562</cp:revision>
  <dcterms:created xsi:type="dcterms:W3CDTF">2018-09-28T16:40:41Z</dcterms:created>
  <dcterms:modified xsi:type="dcterms:W3CDTF">2020-06-08T22:11:24Z</dcterms:modified>
</cp:coreProperties>
</file>