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0" r:id="rId3"/>
    <p:sldId id="271" r:id="rId4"/>
    <p:sldId id="272" r:id="rId5"/>
    <p:sldId id="273" r:id="rId6"/>
    <p:sldId id="274" r:id="rId7"/>
    <p:sldId id="276" r:id="rId8"/>
    <p:sldId id="277" r:id="rId9"/>
    <p:sldId id="275" r:id="rId10"/>
    <p:sldId id="262" r:id="rId11"/>
    <p:sldId id="258" r:id="rId12"/>
    <p:sldId id="278" r:id="rId13"/>
    <p:sldId id="259" r:id="rId1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8" d="100"/>
          <a:sy n="88" d="100"/>
        </p:scale>
        <p:origin x="306"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dzoh8cfnvnI&amp;list=PLZbbT5o_s2xrwRnXk_yCPtnqqo4_u2YGL&amp;index=7"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dzoh8cfnvnI&amp;list=PLZbbT5o_s2xrwRnXk_yCPtnqqo4_u2YGL&amp;index=7"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dzoh8cfnvnI&amp;list=PLZbbT5o_s2xrwRnXk_yCPtnqqo4_u2YGL&amp;index=7"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dzoh8cfnvnI&amp;list=PLZbbT5o_s2xrwRnXk_yCPtnqqo4_u2YGL&amp;index=7"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dzoh8cfnvnI&amp;list=PLZbbT5o_s2xrwRnXk_yCPtnqqo4_u2YGL&amp;index=7"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dzoh8cfnvnI&amp;list=PLZbbT5o_s2xrwRnXk_yCPtnqqo4_u2YGL&amp;index=7"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dzoh8cfnvnI&amp;list=PLZbbT5o_s2xrwRnXk_yCPtnqqo4_u2YGL&amp;index=7"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dzoh8cfnvnI&amp;list=PLZbbT5o_s2xrwRnXk_yCPtnqqo4_u2YGL&amp;index=7"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dzoh8cfnvnI&amp;list=PLZbbT5o_s2xrwRnXk_yCPtnqqo4_u2YGL&amp;index=7"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dzoh8cfnvnI&amp;list=PLZbbT5o_s2xrwRnXk_yCPtnqqo4_u2YGL&amp;index=7"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 Validate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8" name="Picture 7">
            <a:extLst>
              <a:ext uri="{FF2B5EF4-FFF2-40B4-BE49-F238E27FC236}">
                <a16:creationId xmlns:a16="http://schemas.microsoft.com/office/drawing/2014/main" id="{00F1803B-3B44-4C3A-AAC1-4B600B875A61}"/>
              </a:ext>
            </a:extLst>
          </p:cNvPr>
          <p:cNvPicPr>
            <a:picLocks noChangeAspect="1"/>
          </p:cNvPicPr>
          <p:nvPr/>
        </p:nvPicPr>
        <p:blipFill>
          <a:blip r:embed="rId2"/>
          <a:stretch>
            <a:fillRect/>
          </a:stretch>
        </p:blipFill>
        <p:spPr>
          <a:xfrm>
            <a:off x="3743325" y="3672266"/>
            <a:ext cx="1657350" cy="9048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7.1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3" name="Picture 2">
            <a:extLst>
              <a:ext uri="{FF2B5EF4-FFF2-40B4-BE49-F238E27FC236}">
                <a16:creationId xmlns:a16="http://schemas.microsoft.com/office/drawing/2014/main" id="{DB1CE7C1-6A04-4865-B244-2CDFC6B31159}"/>
              </a:ext>
            </a:extLst>
          </p:cNvPr>
          <p:cNvPicPr>
            <a:picLocks noChangeAspect="1"/>
          </p:cNvPicPr>
          <p:nvPr/>
        </p:nvPicPr>
        <p:blipFill>
          <a:blip r:embed="rId2"/>
          <a:stretch>
            <a:fillRect/>
          </a:stretch>
        </p:blipFill>
        <p:spPr>
          <a:xfrm>
            <a:off x="3635896" y="3717032"/>
            <a:ext cx="1657350" cy="904875"/>
          </a:xfrm>
          <a:prstGeom prst="rect">
            <a:avLst/>
          </a:prstGeom>
        </p:spPr>
      </p:pic>
    </p:spTree>
    <p:extLst>
      <p:ext uri="{BB962C8B-B14F-4D97-AF65-F5344CB8AC3E}">
        <p14:creationId xmlns:p14="http://schemas.microsoft.com/office/powerpoint/2010/main" val="2911213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7.1 Quiz</a:t>
            </a:r>
            <a:endParaRPr lang="zh-TW" altLang="en-US" b="1" dirty="0">
              <a:solidFill>
                <a:srgbClr val="FFFF00"/>
              </a:solidFill>
            </a:endParaRPr>
          </a:p>
        </p:txBody>
      </p:sp>
      <p:sp>
        <p:nvSpPr>
          <p:cNvPr id="3" name="副標題 2"/>
          <p:cNvSpPr>
            <a:spLocks noGrp="1"/>
          </p:cNvSpPr>
          <p:nvPr>
            <p:ph type="subTitle" idx="1"/>
          </p:nvPr>
        </p:nvSpPr>
        <p:spPr>
          <a:xfrm>
            <a:off x="467544" y="1268759"/>
            <a:ext cx="1296144"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https://www.youtube.com/watch?v=dzoh8cfnvnI&amp;list=PLZbbT5o_s2xrwRnXk_yCPtnqqo4_u2YGL&amp;index=7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8" name="Picture 7">
            <a:extLst>
              <a:ext uri="{FF2B5EF4-FFF2-40B4-BE49-F238E27FC236}">
                <a16:creationId xmlns:a16="http://schemas.microsoft.com/office/drawing/2014/main" id="{F2083DB3-28B9-4F69-867C-7EFA5D3D6CDD}"/>
              </a:ext>
            </a:extLst>
          </p:cNvPr>
          <p:cNvPicPr>
            <a:picLocks noChangeAspect="1"/>
          </p:cNvPicPr>
          <p:nvPr/>
        </p:nvPicPr>
        <p:blipFill>
          <a:blip r:embed="rId3"/>
          <a:stretch>
            <a:fillRect/>
          </a:stretch>
        </p:blipFill>
        <p:spPr>
          <a:xfrm>
            <a:off x="2051720" y="1268759"/>
            <a:ext cx="6401746" cy="4205229"/>
          </a:xfrm>
          <a:prstGeom prst="rect">
            <a:avLst/>
          </a:prstGeom>
          <a:ln>
            <a:solidFill>
              <a:srgbClr val="C00000"/>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7.1 Quiz</a:t>
            </a:r>
            <a:endParaRPr lang="zh-TW" altLang="en-US" b="1" dirty="0">
              <a:solidFill>
                <a:srgbClr val="FFFF00"/>
              </a:solidFill>
            </a:endParaRPr>
          </a:p>
        </p:txBody>
      </p:sp>
      <p:sp>
        <p:nvSpPr>
          <p:cNvPr id="3" name="副標題 2"/>
          <p:cNvSpPr>
            <a:spLocks noGrp="1"/>
          </p:cNvSpPr>
          <p:nvPr>
            <p:ph type="subTitle" idx="1"/>
          </p:nvPr>
        </p:nvSpPr>
        <p:spPr>
          <a:xfrm>
            <a:off x="467544" y="1268759"/>
            <a:ext cx="1296144"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https://www.youtube.com/watch?v=dzoh8cfnvnI&amp;list=PLZbbT5o_s2xrwRnXk_yCPtnqqo4_u2YGL&amp;index=7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D5E63591-258F-4EDF-B1F0-34C7D94DE7B9}"/>
              </a:ext>
            </a:extLst>
          </p:cNvPr>
          <p:cNvPicPr>
            <a:picLocks noChangeAspect="1"/>
          </p:cNvPicPr>
          <p:nvPr/>
        </p:nvPicPr>
        <p:blipFill>
          <a:blip r:embed="rId3"/>
          <a:stretch>
            <a:fillRect/>
          </a:stretch>
        </p:blipFill>
        <p:spPr>
          <a:xfrm>
            <a:off x="827585" y="1917988"/>
            <a:ext cx="7859216" cy="3223405"/>
          </a:xfrm>
          <a:prstGeom prst="rect">
            <a:avLst/>
          </a:prstGeom>
          <a:ln>
            <a:solidFill>
              <a:srgbClr val="C00000"/>
            </a:solidFill>
          </a:ln>
        </p:spPr>
      </p:pic>
    </p:spTree>
    <p:extLst>
      <p:ext uri="{BB962C8B-B14F-4D97-AF65-F5344CB8AC3E}">
        <p14:creationId xmlns:p14="http://schemas.microsoft.com/office/powerpoint/2010/main" val="1972837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7 Validate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6642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Validate</a:t>
            </a:r>
          </a:p>
          <a:p>
            <a:pPr marL="342900" indent="-342900" algn="l">
              <a:buClr>
                <a:srgbClr val="0070C0"/>
              </a:buClr>
              <a:buSzPct val="80000"/>
              <a:buFont typeface="Wingdings" pitchFamily="2" charset="2"/>
              <a:buChar char="u"/>
            </a:pPr>
            <a:r>
              <a:rPr lang="en-US" sz="1800" dirty="0">
                <a:solidFill>
                  <a:schemeClr val="tx1"/>
                </a:solidFill>
              </a:rPr>
              <a:t>We create validation set on-the-fly during training.</a:t>
            </a:r>
          </a:p>
          <a:p>
            <a:pPr marL="342900" indent="-342900" algn="l">
              <a:buClr>
                <a:srgbClr val="0070C0"/>
              </a:buClr>
              <a:buSzPct val="80000"/>
              <a:buFont typeface="Wingdings" pitchFamily="2" charset="2"/>
              <a:buChar char="u"/>
            </a:pPr>
            <a:r>
              <a:rPr lang="en-US" sz="1800" b="1" dirty="0">
                <a:solidFill>
                  <a:schemeClr val="tx1"/>
                </a:solidFill>
              </a:rPr>
              <a:t>What is a Validation Set?</a:t>
            </a:r>
          </a:p>
          <a:p>
            <a:pPr marL="342900" indent="-342900" algn="l">
              <a:buClr>
                <a:srgbClr val="0070C0"/>
              </a:buClr>
              <a:buSzPct val="80000"/>
              <a:buFont typeface="Wingdings" pitchFamily="2" charset="2"/>
              <a:buChar char="u"/>
            </a:pPr>
            <a:r>
              <a:rPr lang="en-US" sz="1800" dirty="0">
                <a:solidFill>
                  <a:schemeClr val="tx1"/>
                </a:solidFill>
              </a:rPr>
              <a:t>Validation dataset is part of  training dataset. </a:t>
            </a:r>
          </a:p>
          <a:p>
            <a:pPr marL="342900" indent="-342900" algn="l">
              <a:buClr>
                <a:srgbClr val="0070C0"/>
              </a:buClr>
              <a:buSzPct val="80000"/>
              <a:buFont typeface="Wingdings" pitchFamily="2" charset="2"/>
              <a:buChar char="u"/>
            </a:pPr>
            <a:r>
              <a:rPr lang="en-US" sz="1800" dirty="0">
                <a:solidFill>
                  <a:schemeClr val="tx1"/>
                </a:solidFill>
              </a:rPr>
              <a:t>We build a validate dataset to train our model.</a:t>
            </a:r>
          </a:p>
          <a:p>
            <a:pPr marL="342900" indent="-342900" algn="l">
              <a:buClr>
                <a:srgbClr val="0070C0"/>
              </a:buClr>
              <a:buSzPct val="80000"/>
              <a:buFont typeface="Wingdings" pitchFamily="2" charset="2"/>
              <a:buChar char="u"/>
            </a:pPr>
            <a:r>
              <a:rPr lang="en-US" sz="1800" dirty="0">
                <a:solidFill>
                  <a:schemeClr val="tx1"/>
                </a:solidFill>
              </a:rPr>
              <a:t>Before the training begins, we can remove part of the training set and place them into validation set. During the training, the model will only use the training dataset to train. We use the validation dataset to validate the model by the data.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https://www.youtube.com/watch?v=dzoh8cfnvnI&amp;list=PLZbbT5o_s2xrwRnXk_yCPtnqqo4_u2YGL&amp;index=7</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52BC1B87-9E58-4432-8674-B2962E1A5D25}"/>
              </a:ext>
            </a:extLst>
          </p:cNvPr>
          <p:cNvPicPr>
            <a:picLocks noChangeAspect="1"/>
          </p:cNvPicPr>
          <p:nvPr/>
        </p:nvPicPr>
        <p:blipFill>
          <a:blip r:embed="rId3"/>
          <a:stretch>
            <a:fillRect/>
          </a:stretch>
        </p:blipFill>
        <p:spPr>
          <a:xfrm>
            <a:off x="2699792" y="4385445"/>
            <a:ext cx="2981325" cy="1695450"/>
          </a:xfrm>
          <a:prstGeom prst="rect">
            <a:avLst/>
          </a:prstGeom>
          <a:ln>
            <a:solidFill>
              <a:srgbClr val="C00000"/>
            </a:solidFill>
          </a:ln>
        </p:spPr>
      </p:pic>
      <p:sp>
        <p:nvSpPr>
          <p:cNvPr id="8" name="TextBox 7">
            <a:extLst>
              <a:ext uri="{FF2B5EF4-FFF2-40B4-BE49-F238E27FC236}">
                <a16:creationId xmlns:a16="http://schemas.microsoft.com/office/drawing/2014/main" id="{BCA75945-E502-40CF-9782-FA11EE4926C3}"/>
              </a:ext>
            </a:extLst>
          </p:cNvPr>
          <p:cNvSpPr txBox="1"/>
          <p:nvPr/>
        </p:nvSpPr>
        <p:spPr>
          <a:xfrm>
            <a:off x="3779912" y="5834674"/>
            <a:ext cx="504056" cy="246221"/>
          </a:xfrm>
          <a:prstGeom prst="rect">
            <a:avLst/>
          </a:prstGeom>
          <a:noFill/>
        </p:spPr>
        <p:txBody>
          <a:bodyPr wrap="square" rtlCol="0">
            <a:spAutoFit/>
          </a:bodyPr>
          <a:lstStyle/>
          <a:p>
            <a:r>
              <a:rPr lang="en-US" sz="1000" dirty="0"/>
              <a:t>(60%)</a:t>
            </a:r>
          </a:p>
        </p:txBody>
      </p:sp>
      <p:sp>
        <p:nvSpPr>
          <p:cNvPr id="13" name="TextBox 12">
            <a:extLst>
              <a:ext uri="{FF2B5EF4-FFF2-40B4-BE49-F238E27FC236}">
                <a16:creationId xmlns:a16="http://schemas.microsoft.com/office/drawing/2014/main" id="{8629E782-72C4-40B6-B7F2-902CBF548132}"/>
              </a:ext>
            </a:extLst>
          </p:cNvPr>
          <p:cNvSpPr txBox="1"/>
          <p:nvPr/>
        </p:nvSpPr>
        <p:spPr>
          <a:xfrm>
            <a:off x="4714625" y="5854580"/>
            <a:ext cx="504056" cy="246221"/>
          </a:xfrm>
          <a:prstGeom prst="rect">
            <a:avLst/>
          </a:prstGeom>
          <a:noFill/>
        </p:spPr>
        <p:txBody>
          <a:bodyPr wrap="square" rtlCol="0">
            <a:spAutoFit/>
          </a:bodyPr>
          <a:lstStyle/>
          <a:p>
            <a:r>
              <a:rPr lang="en-US" sz="1000" dirty="0"/>
              <a:t>(20%)</a:t>
            </a:r>
          </a:p>
        </p:txBody>
      </p:sp>
      <p:sp>
        <p:nvSpPr>
          <p:cNvPr id="14" name="TextBox 13">
            <a:extLst>
              <a:ext uri="{FF2B5EF4-FFF2-40B4-BE49-F238E27FC236}">
                <a16:creationId xmlns:a16="http://schemas.microsoft.com/office/drawing/2014/main" id="{9C418126-DD17-456C-97DE-13FC7CF16364}"/>
              </a:ext>
            </a:extLst>
          </p:cNvPr>
          <p:cNvSpPr txBox="1"/>
          <p:nvPr/>
        </p:nvSpPr>
        <p:spPr>
          <a:xfrm>
            <a:off x="5364088" y="5834673"/>
            <a:ext cx="504056" cy="246221"/>
          </a:xfrm>
          <a:prstGeom prst="rect">
            <a:avLst/>
          </a:prstGeom>
          <a:noFill/>
        </p:spPr>
        <p:txBody>
          <a:bodyPr wrap="square" rtlCol="0">
            <a:spAutoFit/>
          </a:bodyPr>
          <a:lstStyle/>
          <a:p>
            <a:r>
              <a:rPr lang="en-US" sz="1000" dirty="0"/>
              <a:t>(20%)</a:t>
            </a:r>
          </a:p>
        </p:txBody>
      </p:sp>
    </p:spTree>
    <p:extLst>
      <p:ext uri="{BB962C8B-B14F-4D97-AF65-F5344CB8AC3E}">
        <p14:creationId xmlns:p14="http://schemas.microsoft.com/office/powerpoint/2010/main" val="972861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7 Validate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1683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a Validation?</a:t>
            </a:r>
          </a:p>
          <a:p>
            <a:pPr marL="342900" indent="-342900" algn="l">
              <a:buClr>
                <a:srgbClr val="0070C0"/>
              </a:buClr>
              <a:buSzPct val="80000"/>
              <a:buFont typeface="Wingdings" pitchFamily="2" charset="2"/>
              <a:buChar char="u"/>
            </a:pPr>
            <a:r>
              <a:rPr lang="en-US" sz="1800" dirty="0">
                <a:solidFill>
                  <a:schemeClr val="tx1"/>
                </a:solidFill>
              </a:rPr>
              <a:t>The data model learn and train from the features data in the training dataset. </a:t>
            </a:r>
          </a:p>
          <a:p>
            <a:pPr marL="342900" indent="-342900" algn="l">
              <a:buClr>
                <a:srgbClr val="0070C0"/>
              </a:buClr>
              <a:buSzPct val="80000"/>
              <a:buFont typeface="Wingdings" pitchFamily="2" charset="2"/>
              <a:buChar char="u"/>
            </a:pPr>
            <a:r>
              <a:rPr lang="en-US" sz="1800" dirty="0">
                <a:solidFill>
                  <a:schemeClr val="tx1"/>
                </a:solidFill>
              </a:rPr>
              <a:t>The model is used to predict the data by the validate dataset.</a:t>
            </a:r>
          </a:p>
          <a:p>
            <a:pPr marL="342900" indent="-342900" algn="l">
              <a:buClr>
                <a:srgbClr val="0070C0"/>
              </a:buClr>
              <a:buSzPct val="80000"/>
              <a:buFont typeface="Wingdings" pitchFamily="2" charset="2"/>
              <a:buChar char="u"/>
            </a:pPr>
            <a:r>
              <a:rPr lang="en-US" sz="1800" dirty="0">
                <a:solidFill>
                  <a:schemeClr val="tx1"/>
                </a:solidFill>
              </a:rPr>
              <a:t>During each epoch of the training and validation, we see both loss and accuracy results.</a:t>
            </a:r>
          </a:p>
          <a:p>
            <a:pPr marL="342900" indent="-342900" algn="l">
              <a:buClr>
                <a:srgbClr val="0070C0"/>
              </a:buClr>
              <a:buSzPct val="80000"/>
              <a:buFont typeface="Wingdings" pitchFamily="2" charset="2"/>
              <a:buChar char="u"/>
            </a:pPr>
            <a:r>
              <a:rPr lang="en-US" sz="1800" dirty="0">
                <a:solidFill>
                  <a:schemeClr val="tx1"/>
                </a:solidFill>
              </a:rPr>
              <a:t>The validation dataset is used to see how well of the model which is generalizing on the training dataset. The validation dataset is not part of training dataset.</a:t>
            </a:r>
          </a:p>
          <a:p>
            <a:pPr marL="342900" indent="-342900" algn="l">
              <a:buClr>
                <a:srgbClr val="0070C0"/>
              </a:buClr>
              <a:buSzPct val="80000"/>
              <a:buFont typeface="Wingdings" pitchFamily="2" charset="2"/>
              <a:buChar char="u"/>
            </a:pPr>
            <a:r>
              <a:rPr lang="en-US" sz="1800" dirty="0">
                <a:solidFill>
                  <a:schemeClr val="tx1"/>
                </a:solidFill>
              </a:rPr>
              <a:t>The training dataset can be used to see the model is </a:t>
            </a:r>
            <a:r>
              <a:rPr lang="en-US" sz="1800" b="1" dirty="0">
                <a:solidFill>
                  <a:srgbClr val="C00000"/>
                </a:solidFill>
              </a:rPr>
              <a:t>underfitting</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The validation dataset is used to see the model is </a:t>
            </a:r>
            <a:r>
              <a:rPr lang="en-US" sz="1800" b="1" dirty="0">
                <a:solidFill>
                  <a:srgbClr val="C00000"/>
                </a:solidFill>
              </a:rPr>
              <a:t>overfitting</a:t>
            </a:r>
            <a:r>
              <a:rPr lang="en-US" sz="1800" dirty="0">
                <a:solidFill>
                  <a:schemeClr val="tx1"/>
                </a:solidFill>
              </a:rPr>
              <a:t>. Overfitting occurs when specific training data is fit but not generalized well on validation dataset.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https://www.youtube.com/watch?v=dzoh8cfnvnI&amp;list=PLZbbT5o_s2xrwRnXk_yCPtnqqo4_u2YGL&amp;index=7</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52BC1B87-9E58-4432-8674-B2962E1A5D25}"/>
              </a:ext>
            </a:extLst>
          </p:cNvPr>
          <p:cNvPicPr>
            <a:picLocks noChangeAspect="1"/>
          </p:cNvPicPr>
          <p:nvPr/>
        </p:nvPicPr>
        <p:blipFill>
          <a:blip r:embed="rId3"/>
          <a:stretch>
            <a:fillRect/>
          </a:stretch>
        </p:blipFill>
        <p:spPr>
          <a:xfrm>
            <a:off x="2699792" y="4660900"/>
            <a:ext cx="2981325" cy="1695450"/>
          </a:xfrm>
          <a:prstGeom prst="rect">
            <a:avLst/>
          </a:prstGeom>
          <a:ln>
            <a:solidFill>
              <a:srgbClr val="C00000"/>
            </a:solidFill>
          </a:ln>
        </p:spPr>
      </p:pic>
      <p:sp>
        <p:nvSpPr>
          <p:cNvPr id="8" name="TextBox 7">
            <a:extLst>
              <a:ext uri="{FF2B5EF4-FFF2-40B4-BE49-F238E27FC236}">
                <a16:creationId xmlns:a16="http://schemas.microsoft.com/office/drawing/2014/main" id="{BCA75945-E502-40CF-9782-FA11EE4926C3}"/>
              </a:ext>
            </a:extLst>
          </p:cNvPr>
          <p:cNvSpPr txBox="1"/>
          <p:nvPr/>
        </p:nvSpPr>
        <p:spPr>
          <a:xfrm>
            <a:off x="3779912" y="6110129"/>
            <a:ext cx="504056" cy="246221"/>
          </a:xfrm>
          <a:prstGeom prst="rect">
            <a:avLst/>
          </a:prstGeom>
          <a:noFill/>
        </p:spPr>
        <p:txBody>
          <a:bodyPr wrap="square" rtlCol="0">
            <a:spAutoFit/>
          </a:bodyPr>
          <a:lstStyle/>
          <a:p>
            <a:r>
              <a:rPr lang="en-US" sz="1000" dirty="0"/>
              <a:t>(60%)</a:t>
            </a:r>
          </a:p>
        </p:txBody>
      </p:sp>
      <p:sp>
        <p:nvSpPr>
          <p:cNvPr id="13" name="TextBox 12">
            <a:extLst>
              <a:ext uri="{FF2B5EF4-FFF2-40B4-BE49-F238E27FC236}">
                <a16:creationId xmlns:a16="http://schemas.microsoft.com/office/drawing/2014/main" id="{8629E782-72C4-40B6-B7F2-902CBF548132}"/>
              </a:ext>
            </a:extLst>
          </p:cNvPr>
          <p:cNvSpPr txBox="1"/>
          <p:nvPr/>
        </p:nvSpPr>
        <p:spPr>
          <a:xfrm>
            <a:off x="4714625" y="6130035"/>
            <a:ext cx="504056" cy="246221"/>
          </a:xfrm>
          <a:prstGeom prst="rect">
            <a:avLst/>
          </a:prstGeom>
          <a:noFill/>
        </p:spPr>
        <p:txBody>
          <a:bodyPr wrap="square" rtlCol="0">
            <a:spAutoFit/>
          </a:bodyPr>
          <a:lstStyle/>
          <a:p>
            <a:r>
              <a:rPr lang="en-US" sz="1000" dirty="0"/>
              <a:t>(20%)</a:t>
            </a:r>
          </a:p>
        </p:txBody>
      </p:sp>
      <p:sp>
        <p:nvSpPr>
          <p:cNvPr id="14" name="TextBox 13">
            <a:extLst>
              <a:ext uri="{FF2B5EF4-FFF2-40B4-BE49-F238E27FC236}">
                <a16:creationId xmlns:a16="http://schemas.microsoft.com/office/drawing/2014/main" id="{9C418126-DD17-456C-97DE-13FC7CF16364}"/>
              </a:ext>
            </a:extLst>
          </p:cNvPr>
          <p:cNvSpPr txBox="1"/>
          <p:nvPr/>
        </p:nvSpPr>
        <p:spPr>
          <a:xfrm>
            <a:off x="5364088" y="6110128"/>
            <a:ext cx="504056" cy="246221"/>
          </a:xfrm>
          <a:prstGeom prst="rect">
            <a:avLst/>
          </a:prstGeom>
          <a:noFill/>
        </p:spPr>
        <p:txBody>
          <a:bodyPr wrap="square" rtlCol="0">
            <a:spAutoFit/>
          </a:bodyPr>
          <a:lstStyle/>
          <a:p>
            <a:r>
              <a:rPr lang="en-US" sz="1000" dirty="0"/>
              <a:t>(20%)</a:t>
            </a:r>
          </a:p>
        </p:txBody>
      </p:sp>
    </p:spTree>
    <p:extLst>
      <p:ext uri="{BB962C8B-B14F-4D97-AF65-F5344CB8AC3E}">
        <p14:creationId xmlns:p14="http://schemas.microsoft.com/office/powerpoint/2010/main" val="1979253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7 Validate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7281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Create a Validation Dataset</a:t>
            </a:r>
          </a:p>
          <a:p>
            <a:pPr marL="342900" indent="-342900" algn="l">
              <a:buClr>
                <a:srgbClr val="0070C0"/>
              </a:buClr>
              <a:buSzPct val="80000"/>
              <a:buFont typeface="Wingdings" pitchFamily="2" charset="2"/>
              <a:buChar char="u"/>
            </a:pPr>
            <a:r>
              <a:rPr lang="en-US" sz="1800" dirty="0">
                <a:solidFill>
                  <a:schemeClr val="tx1"/>
                </a:solidFill>
              </a:rPr>
              <a:t>There are two ways to create a validate set.</a:t>
            </a:r>
          </a:p>
          <a:p>
            <a:pPr marL="342900" indent="-342900" algn="l">
              <a:buClr>
                <a:srgbClr val="0070C0"/>
              </a:buClr>
              <a:buSzPct val="80000"/>
              <a:buFont typeface="Wingdings" pitchFamily="2" charset="2"/>
              <a:buChar char="u"/>
            </a:pPr>
            <a:r>
              <a:rPr lang="en-US" sz="1800" dirty="0">
                <a:solidFill>
                  <a:schemeClr val="tx1"/>
                </a:solidFill>
              </a:rPr>
              <a:t>The </a:t>
            </a:r>
            <a:r>
              <a:rPr lang="en-US" sz="1800" b="1" dirty="0">
                <a:solidFill>
                  <a:srgbClr val="C00000"/>
                </a:solidFill>
              </a:rPr>
              <a:t>first way </a:t>
            </a:r>
            <a:r>
              <a:rPr lang="en-US" sz="1800" dirty="0">
                <a:solidFill>
                  <a:schemeClr val="tx1"/>
                </a:solidFill>
              </a:rPr>
              <a:t>is to create a separate dataset to hold validation dataset.</a:t>
            </a:r>
          </a:p>
          <a:p>
            <a:pPr marL="342900" indent="-342900" algn="l">
              <a:buClr>
                <a:srgbClr val="0070C0"/>
              </a:buClr>
              <a:buSzPct val="80000"/>
              <a:buFont typeface="Wingdings" pitchFamily="2" charset="2"/>
              <a:buChar char="u"/>
            </a:pPr>
            <a:r>
              <a:rPr lang="en-US" sz="1800" dirty="0">
                <a:solidFill>
                  <a:schemeClr val="tx1"/>
                </a:solidFill>
              </a:rPr>
              <a:t>The data structure is a tuple </a:t>
            </a:r>
            <a:r>
              <a:rPr lang="en-US" sz="1800" dirty="0" err="1">
                <a:solidFill>
                  <a:schemeClr val="tx1"/>
                </a:solidFill>
              </a:rPr>
              <a:t>valid_set</a:t>
            </a:r>
            <a:r>
              <a:rPr lang="en-US" sz="1800" dirty="0">
                <a:solidFill>
                  <a:schemeClr val="tx1"/>
                </a:solidFill>
              </a:rPr>
              <a:t> = (</a:t>
            </a:r>
            <a:r>
              <a:rPr lang="en-US" sz="1800" dirty="0" err="1">
                <a:solidFill>
                  <a:schemeClr val="tx1"/>
                </a:solidFill>
              </a:rPr>
              <a:t>x_val</a:t>
            </a:r>
            <a:r>
              <a:rPr lang="en-US" sz="1800" dirty="0">
                <a:solidFill>
                  <a:schemeClr val="tx1"/>
                </a:solidFill>
              </a:rPr>
              <a:t>, </a:t>
            </a:r>
            <a:r>
              <a:rPr lang="en-US" sz="1800" dirty="0" err="1">
                <a:solidFill>
                  <a:schemeClr val="tx1"/>
                </a:solidFill>
              </a:rPr>
              <a:t>y_val</a:t>
            </a:r>
            <a:r>
              <a:rPr lang="en-US" sz="1800" dirty="0">
                <a:solidFill>
                  <a:schemeClr val="tx1"/>
                </a:solidFill>
              </a:rPr>
              <a:t>) of </a:t>
            </a:r>
            <a:r>
              <a:rPr lang="en-US" sz="1800" dirty="0" err="1">
                <a:solidFill>
                  <a:schemeClr val="tx1"/>
                </a:solidFill>
              </a:rPr>
              <a:t>Numpy</a:t>
            </a:r>
            <a:r>
              <a:rPr lang="en-US" sz="1800" dirty="0">
                <a:solidFill>
                  <a:schemeClr val="tx1"/>
                </a:solidFill>
              </a:rPr>
              <a:t> array or tensors.</a:t>
            </a:r>
          </a:p>
          <a:p>
            <a:pPr marL="342900" indent="-342900" algn="l">
              <a:buClr>
                <a:srgbClr val="0070C0"/>
              </a:buClr>
              <a:buSzPct val="80000"/>
              <a:buFont typeface="Wingdings" pitchFamily="2" charset="2"/>
              <a:buChar char="u"/>
            </a:pPr>
            <a:r>
              <a:rPr lang="en-US" sz="1800" dirty="0">
                <a:solidFill>
                  <a:schemeClr val="tx1"/>
                </a:solidFill>
              </a:rPr>
              <a:t>When we call </a:t>
            </a:r>
            <a:r>
              <a:rPr lang="en-US" sz="1800" dirty="0" err="1">
                <a:solidFill>
                  <a:schemeClr val="tx1"/>
                </a:solidFill>
              </a:rPr>
              <a:t>model.fit</a:t>
            </a:r>
            <a:r>
              <a:rPr lang="en-US" sz="1800" dirty="0">
                <a:solidFill>
                  <a:schemeClr val="tx1"/>
                </a:solidFill>
              </a:rPr>
              <a:t>(), we pass in validation data set in the parameters.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https://www.youtube.com/watch?v=dzoh8cfnvnI&amp;list=PLZbbT5o_s2xrwRnXk_yCPtnqqo4_u2YGL&amp;index=7</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11" name="副標題 2">
            <a:extLst>
              <a:ext uri="{FF2B5EF4-FFF2-40B4-BE49-F238E27FC236}">
                <a16:creationId xmlns:a16="http://schemas.microsoft.com/office/drawing/2014/main" id="{9F91F3B0-2E03-437E-870C-DBA3007C6E42}"/>
              </a:ext>
            </a:extLst>
          </p:cNvPr>
          <p:cNvSpPr txBox="1">
            <a:spLocks/>
          </p:cNvSpPr>
          <p:nvPr/>
        </p:nvSpPr>
        <p:spPr>
          <a:xfrm>
            <a:off x="468558" y="3140967"/>
            <a:ext cx="8352928" cy="64807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800" dirty="0" err="1">
                <a:solidFill>
                  <a:srgbClr val="383A42"/>
                </a:solidFill>
                <a:latin typeface="SFMono-Regular"/>
              </a:rPr>
              <a:t>model</a:t>
            </a:r>
            <a:r>
              <a:rPr lang="en-US" altLang="en-US" sz="1800" dirty="0" err="1">
                <a:solidFill>
                  <a:srgbClr val="666600"/>
                </a:solidFill>
                <a:latin typeface="SFMono-Regular"/>
              </a:rPr>
              <a:t>.</a:t>
            </a:r>
            <a:r>
              <a:rPr lang="en-US" altLang="en-US" sz="1800" dirty="0" err="1">
                <a:solidFill>
                  <a:srgbClr val="383A42"/>
                </a:solidFill>
                <a:latin typeface="SFMono-Regular"/>
              </a:rPr>
              <a:t>fit</a:t>
            </a:r>
            <a:r>
              <a:rPr lang="en-US" altLang="en-US" sz="1800" dirty="0">
                <a:solidFill>
                  <a:srgbClr val="666600"/>
                </a:solidFill>
                <a:latin typeface="SFMono-Regular"/>
              </a:rPr>
              <a:t>(</a:t>
            </a:r>
            <a:r>
              <a:rPr lang="en-US" altLang="en-US" sz="1800" dirty="0">
                <a:solidFill>
                  <a:srgbClr val="383A42"/>
                </a:solidFill>
                <a:latin typeface="SFMono-Regular"/>
              </a:rPr>
              <a:t>x</a:t>
            </a:r>
            <a:r>
              <a:rPr lang="en-US" altLang="en-US" sz="1800" dirty="0">
                <a:solidFill>
                  <a:srgbClr val="666600"/>
                </a:solidFill>
                <a:latin typeface="SFMono-Regular"/>
              </a:rPr>
              <a:t>=</a:t>
            </a:r>
            <a:r>
              <a:rPr lang="en-US" altLang="en-US" sz="1800" dirty="0" err="1">
                <a:solidFill>
                  <a:srgbClr val="383A42"/>
                </a:solidFill>
                <a:latin typeface="SFMono-Regular"/>
              </a:rPr>
              <a:t>scaled_train_samples</a:t>
            </a:r>
            <a:r>
              <a:rPr lang="en-US" altLang="en-US" sz="1800" dirty="0">
                <a:solidFill>
                  <a:srgbClr val="666600"/>
                </a:solidFill>
                <a:latin typeface="SFMono-Regular"/>
              </a:rPr>
              <a:t>,</a:t>
            </a:r>
            <a:r>
              <a:rPr lang="en-US" altLang="en-US" sz="1800" dirty="0">
                <a:solidFill>
                  <a:srgbClr val="383A42"/>
                </a:solidFill>
                <a:latin typeface="SFMono-Regular"/>
              </a:rPr>
              <a:t> y</a:t>
            </a:r>
            <a:r>
              <a:rPr lang="en-US" altLang="en-US" sz="1800" dirty="0">
                <a:solidFill>
                  <a:srgbClr val="666600"/>
                </a:solidFill>
                <a:latin typeface="SFMono-Regular"/>
              </a:rPr>
              <a:t>=</a:t>
            </a:r>
            <a:r>
              <a:rPr lang="en-US" altLang="en-US" sz="1800" dirty="0" err="1">
                <a:solidFill>
                  <a:srgbClr val="383A42"/>
                </a:solidFill>
                <a:latin typeface="SFMono-Regular"/>
              </a:rPr>
              <a:t>train_labels</a:t>
            </a:r>
            <a:r>
              <a:rPr lang="en-US" altLang="en-US" sz="1800" dirty="0">
                <a:solidFill>
                  <a:srgbClr val="666600"/>
                </a:solidFill>
                <a:latin typeface="SFMono-Regular"/>
              </a:rPr>
              <a:t>,</a:t>
            </a:r>
            <a:r>
              <a:rPr lang="en-US" altLang="en-US" sz="1800" dirty="0">
                <a:solidFill>
                  <a:srgbClr val="383A42"/>
                </a:solidFill>
                <a:latin typeface="SFMono-Regular"/>
              </a:rPr>
              <a:t> </a:t>
            </a:r>
            <a:r>
              <a:rPr lang="en-US" altLang="en-US" sz="1800" dirty="0" err="1">
                <a:solidFill>
                  <a:srgbClr val="383A42"/>
                </a:solidFill>
                <a:latin typeface="SFMono-Regular"/>
              </a:rPr>
              <a:t>validation_data</a:t>
            </a:r>
            <a:r>
              <a:rPr lang="en-US" altLang="en-US" sz="1800" dirty="0">
                <a:solidFill>
                  <a:srgbClr val="666600"/>
                </a:solidFill>
                <a:latin typeface="SFMono-Regular"/>
              </a:rPr>
              <a:t>=</a:t>
            </a:r>
            <a:r>
              <a:rPr lang="en-US" altLang="en-US" sz="1800" dirty="0" err="1">
                <a:solidFill>
                  <a:srgbClr val="383A42"/>
                </a:solidFill>
                <a:latin typeface="SFMono-Regular"/>
              </a:rPr>
              <a:t>valid_set</a:t>
            </a:r>
            <a:r>
              <a:rPr lang="en-US" altLang="en-US" sz="1800" dirty="0">
                <a:solidFill>
                  <a:srgbClr val="666600"/>
                </a:solidFill>
                <a:latin typeface="SFMono-Regular"/>
              </a:rPr>
              <a:t>,</a:t>
            </a:r>
            <a:r>
              <a:rPr lang="en-US" altLang="en-US" sz="1800" dirty="0">
                <a:solidFill>
                  <a:srgbClr val="383A42"/>
                </a:solidFill>
                <a:latin typeface="SFMono-Regular"/>
              </a:rPr>
              <a:t> </a:t>
            </a:r>
            <a:r>
              <a:rPr lang="en-US" altLang="en-US" sz="1800" dirty="0" err="1">
                <a:solidFill>
                  <a:srgbClr val="383A42"/>
                </a:solidFill>
                <a:latin typeface="SFMono-Regular"/>
              </a:rPr>
              <a:t>batch_size</a:t>
            </a:r>
            <a:r>
              <a:rPr lang="en-US" altLang="en-US" sz="1800" dirty="0">
                <a:solidFill>
                  <a:srgbClr val="666600"/>
                </a:solidFill>
                <a:latin typeface="SFMono-Regular"/>
              </a:rPr>
              <a:t>=</a:t>
            </a:r>
            <a:r>
              <a:rPr lang="en-US" altLang="en-US" sz="1800" dirty="0">
                <a:solidFill>
                  <a:srgbClr val="006666"/>
                </a:solidFill>
                <a:latin typeface="SFMono-Regular"/>
              </a:rPr>
              <a:t>10</a:t>
            </a:r>
            <a:r>
              <a:rPr lang="en-US" altLang="en-US" sz="1800" dirty="0">
                <a:solidFill>
                  <a:srgbClr val="666600"/>
                </a:solidFill>
                <a:latin typeface="SFMono-Regular"/>
              </a:rPr>
              <a:t>,</a:t>
            </a:r>
            <a:r>
              <a:rPr lang="en-US" altLang="en-US" sz="1800" dirty="0">
                <a:solidFill>
                  <a:srgbClr val="383A42"/>
                </a:solidFill>
                <a:latin typeface="SFMono-Regular"/>
              </a:rPr>
              <a:t> epochs</a:t>
            </a:r>
            <a:r>
              <a:rPr lang="en-US" altLang="en-US" sz="1800" dirty="0">
                <a:solidFill>
                  <a:srgbClr val="666600"/>
                </a:solidFill>
                <a:latin typeface="SFMono-Regular"/>
              </a:rPr>
              <a:t>=</a:t>
            </a:r>
            <a:r>
              <a:rPr lang="en-US" altLang="en-US" sz="1800" dirty="0">
                <a:solidFill>
                  <a:srgbClr val="006666"/>
                </a:solidFill>
                <a:latin typeface="SFMono-Regular"/>
              </a:rPr>
              <a:t>30</a:t>
            </a:r>
            <a:r>
              <a:rPr lang="en-US" altLang="en-US" sz="1800" dirty="0">
                <a:solidFill>
                  <a:srgbClr val="666600"/>
                </a:solidFill>
                <a:latin typeface="SFMono-Regular"/>
              </a:rPr>
              <a:t>,</a:t>
            </a:r>
            <a:r>
              <a:rPr lang="en-US" altLang="en-US" sz="1800" dirty="0">
                <a:solidFill>
                  <a:srgbClr val="383A42"/>
                </a:solidFill>
                <a:latin typeface="SFMono-Regular"/>
              </a:rPr>
              <a:t> verbose</a:t>
            </a:r>
            <a:r>
              <a:rPr lang="en-US" altLang="en-US" sz="1800" dirty="0">
                <a:solidFill>
                  <a:srgbClr val="666600"/>
                </a:solidFill>
                <a:latin typeface="SFMono-Regular"/>
              </a:rPr>
              <a:t>=</a:t>
            </a:r>
            <a:r>
              <a:rPr lang="en-US" altLang="en-US" sz="1800" dirty="0">
                <a:solidFill>
                  <a:srgbClr val="006666"/>
                </a:solidFill>
                <a:latin typeface="SFMono-Regular"/>
              </a:rPr>
              <a:t>2</a:t>
            </a:r>
            <a:r>
              <a:rPr lang="en-US" altLang="en-US" sz="1800" dirty="0">
                <a:solidFill>
                  <a:srgbClr val="666600"/>
                </a:solidFill>
                <a:latin typeface="SFMono-Regular"/>
              </a:rPr>
              <a:t>)</a:t>
            </a:r>
            <a:r>
              <a:rPr lang="en-US" altLang="en-US" sz="800" dirty="0">
                <a:solidFill>
                  <a:schemeClr val="tx1"/>
                </a:solidFill>
              </a:rPr>
              <a:t> </a:t>
            </a:r>
            <a:endParaRPr lang="en-US" altLang="en-US" sz="2800" dirty="0">
              <a:solidFill>
                <a:schemeClr val="tx1"/>
              </a:solidFill>
              <a:latin typeface="Arial" panose="020B0604020202020204" pitchFamily="34" charset="0"/>
            </a:endParaRPr>
          </a:p>
        </p:txBody>
      </p:sp>
      <p:sp>
        <p:nvSpPr>
          <p:cNvPr id="15" name="副標題 2">
            <a:extLst>
              <a:ext uri="{FF2B5EF4-FFF2-40B4-BE49-F238E27FC236}">
                <a16:creationId xmlns:a16="http://schemas.microsoft.com/office/drawing/2014/main" id="{79A0889F-A3D7-4378-86E6-9AE918FD5A67}"/>
              </a:ext>
            </a:extLst>
          </p:cNvPr>
          <p:cNvSpPr txBox="1">
            <a:spLocks/>
          </p:cNvSpPr>
          <p:nvPr/>
        </p:nvSpPr>
        <p:spPr>
          <a:xfrm>
            <a:off x="476807" y="3917301"/>
            <a:ext cx="8352928" cy="735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When we train model, we only use the x=</a:t>
            </a:r>
            <a:r>
              <a:rPr lang="en-US" sz="1800" dirty="0" err="1">
                <a:solidFill>
                  <a:schemeClr val="tx1"/>
                </a:solidFill>
              </a:rPr>
              <a:t>scaled_traing_samples</a:t>
            </a:r>
            <a:r>
              <a:rPr lang="en-US" sz="1800" dirty="0">
                <a:solidFill>
                  <a:schemeClr val="tx1"/>
                </a:solidFill>
              </a:rPr>
              <a:t> and y=</a:t>
            </a:r>
            <a:r>
              <a:rPr lang="en-US" sz="1800" dirty="0" err="1">
                <a:solidFill>
                  <a:schemeClr val="tx1"/>
                </a:solidFill>
              </a:rPr>
              <a:t>train_labels</a:t>
            </a:r>
            <a:r>
              <a:rPr lang="en-US" sz="1800" dirty="0">
                <a:solidFill>
                  <a:schemeClr val="tx1"/>
                </a:solidFill>
              </a:rPr>
              <a:t> and it also validate the data.</a:t>
            </a:r>
          </a:p>
        </p:txBody>
      </p:sp>
    </p:spTree>
    <p:extLst>
      <p:ext uri="{BB962C8B-B14F-4D97-AF65-F5344CB8AC3E}">
        <p14:creationId xmlns:p14="http://schemas.microsoft.com/office/powerpoint/2010/main" val="693602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7 Validate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3681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Create a Validation Dataset</a:t>
            </a:r>
          </a:p>
          <a:p>
            <a:pPr marL="342900" indent="-342900" algn="l">
              <a:buClr>
                <a:srgbClr val="0070C0"/>
              </a:buClr>
              <a:buSzPct val="80000"/>
              <a:buFont typeface="Wingdings" pitchFamily="2" charset="2"/>
              <a:buChar char="u"/>
            </a:pPr>
            <a:r>
              <a:rPr lang="en-US" sz="1800" dirty="0">
                <a:solidFill>
                  <a:schemeClr val="tx1"/>
                </a:solidFill>
              </a:rPr>
              <a:t>The second way is to use </a:t>
            </a:r>
            <a:r>
              <a:rPr lang="en-US" sz="1800" dirty="0" err="1">
                <a:solidFill>
                  <a:schemeClr val="tx1"/>
                </a:solidFill>
              </a:rPr>
              <a:t>model.fit</a:t>
            </a:r>
            <a:r>
              <a:rPr lang="en-US" sz="1800" dirty="0">
                <a:solidFill>
                  <a:schemeClr val="tx1"/>
                </a:solidFill>
              </a:rPr>
              <a:t>(). We can use </a:t>
            </a:r>
            <a:r>
              <a:rPr lang="en-US" sz="1800" dirty="0" err="1">
                <a:solidFill>
                  <a:schemeClr val="tx1"/>
                </a:solidFill>
              </a:rPr>
              <a:t>validation_split</a:t>
            </a:r>
            <a:r>
              <a:rPr lang="en-US" sz="1800" dirty="0">
                <a:solidFill>
                  <a:schemeClr val="tx1"/>
                </a:solidFill>
              </a:rPr>
              <a:t> parameter to split out the validation dataset. </a:t>
            </a:r>
          </a:p>
          <a:p>
            <a:pPr marL="342900" indent="-342900" algn="l">
              <a:buClr>
                <a:srgbClr val="0070C0"/>
              </a:buClr>
              <a:buSzPct val="80000"/>
              <a:buFont typeface="Wingdings" pitchFamily="2" charset="2"/>
              <a:buChar char="u"/>
            </a:pPr>
            <a:r>
              <a:rPr lang="en-US" sz="1800" dirty="0">
                <a:solidFill>
                  <a:schemeClr val="tx1"/>
                </a:solidFill>
              </a:rPr>
              <a:t>Below example split 0.1 out of the training set into validation dataset.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https://www.youtube.com/watch?v=dzoh8cfnvnI&amp;list=PLZbbT5o_s2xrwRnXk_yCPtnqqo4_u2YGL&amp;index=7</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11" name="副標題 2">
            <a:extLst>
              <a:ext uri="{FF2B5EF4-FFF2-40B4-BE49-F238E27FC236}">
                <a16:creationId xmlns:a16="http://schemas.microsoft.com/office/drawing/2014/main" id="{9F91F3B0-2E03-437E-870C-DBA3007C6E42}"/>
              </a:ext>
            </a:extLst>
          </p:cNvPr>
          <p:cNvSpPr txBox="1">
            <a:spLocks/>
          </p:cNvSpPr>
          <p:nvPr/>
        </p:nvSpPr>
        <p:spPr>
          <a:xfrm>
            <a:off x="467544" y="2780927"/>
            <a:ext cx="8352928" cy="57606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800" dirty="0" err="1">
                <a:solidFill>
                  <a:srgbClr val="383A42"/>
                </a:solidFill>
                <a:latin typeface="SFMono-Regular"/>
              </a:rPr>
              <a:t>model</a:t>
            </a:r>
            <a:r>
              <a:rPr lang="en-US" altLang="en-US" sz="1800" dirty="0" err="1">
                <a:solidFill>
                  <a:srgbClr val="666600"/>
                </a:solidFill>
                <a:latin typeface="SFMono-Regular"/>
              </a:rPr>
              <a:t>.</a:t>
            </a:r>
            <a:r>
              <a:rPr lang="en-US" altLang="en-US" sz="1800" dirty="0" err="1">
                <a:solidFill>
                  <a:srgbClr val="383A42"/>
                </a:solidFill>
                <a:latin typeface="SFMono-Regular"/>
              </a:rPr>
              <a:t>fit</a:t>
            </a:r>
            <a:r>
              <a:rPr lang="en-US" altLang="en-US" sz="1800" dirty="0">
                <a:solidFill>
                  <a:srgbClr val="666600"/>
                </a:solidFill>
                <a:latin typeface="SFMono-Regular"/>
              </a:rPr>
              <a:t>(</a:t>
            </a:r>
            <a:r>
              <a:rPr lang="en-US" altLang="en-US" sz="1800" dirty="0">
                <a:solidFill>
                  <a:srgbClr val="383A42"/>
                </a:solidFill>
                <a:latin typeface="SFMono-Regular"/>
              </a:rPr>
              <a:t>x</a:t>
            </a:r>
            <a:r>
              <a:rPr lang="en-US" altLang="en-US" sz="1800" dirty="0">
                <a:solidFill>
                  <a:srgbClr val="666600"/>
                </a:solidFill>
                <a:latin typeface="SFMono-Regular"/>
              </a:rPr>
              <a:t>=</a:t>
            </a:r>
            <a:r>
              <a:rPr lang="en-US" altLang="en-US" sz="1800" dirty="0" err="1">
                <a:solidFill>
                  <a:srgbClr val="383A42"/>
                </a:solidFill>
                <a:latin typeface="SFMono-Regular"/>
              </a:rPr>
              <a:t>scaled_train_samples</a:t>
            </a:r>
            <a:r>
              <a:rPr lang="en-US" altLang="en-US" sz="1800" dirty="0">
                <a:solidFill>
                  <a:srgbClr val="666600"/>
                </a:solidFill>
                <a:latin typeface="SFMono-Regular"/>
              </a:rPr>
              <a:t>,</a:t>
            </a:r>
            <a:r>
              <a:rPr lang="en-US" altLang="en-US" sz="1800" dirty="0">
                <a:solidFill>
                  <a:srgbClr val="383A42"/>
                </a:solidFill>
                <a:latin typeface="SFMono-Regular"/>
              </a:rPr>
              <a:t> y</a:t>
            </a:r>
            <a:r>
              <a:rPr lang="en-US" altLang="en-US" sz="1800" dirty="0">
                <a:solidFill>
                  <a:srgbClr val="666600"/>
                </a:solidFill>
                <a:latin typeface="SFMono-Regular"/>
              </a:rPr>
              <a:t>=</a:t>
            </a:r>
            <a:r>
              <a:rPr lang="en-US" altLang="en-US" sz="1800" dirty="0" err="1">
                <a:solidFill>
                  <a:srgbClr val="383A42"/>
                </a:solidFill>
                <a:latin typeface="SFMono-Regular"/>
              </a:rPr>
              <a:t>train_labels</a:t>
            </a:r>
            <a:r>
              <a:rPr lang="en-US" altLang="en-US" sz="1800" dirty="0">
                <a:solidFill>
                  <a:srgbClr val="666600"/>
                </a:solidFill>
                <a:latin typeface="SFMono-Regular"/>
              </a:rPr>
              <a:t>,</a:t>
            </a:r>
            <a:r>
              <a:rPr lang="en-US" altLang="en-US" sz="1800" dirty="0">
                <a:solidFill>
                  <a:srgbClr val="383A42"/>
                </a:solidFill>
                <a:latin typeface="SFMono-Regular"/>
              </a:rPr>
              <a:t> </a:t>
            </a:r>
            <a:r>
              <a:rPr lang="en-US" altLang="en-US" sz="1800" b="1" dirty="0" err="1">
                <a:solidFill>
                  <a:srgbClr val="C00000"/>
                </a:solidFill>
                <a:latin typeface="SFMono-Regular"/>
              </a:rPr>
              <a:t>validation_split</a:t>
            </a:r>
            <a:r>
              <a:rPr lang="en-US" altLang="en-US" sz="1800" b="1" dirty="0">
                <a:solidFill>
                  <a:srgbClr val="C00000"/>
                </a:solidFill>
                <a:latin typeface="SFMono-Regular"/>
              </a:rPr>
              <a:t>=0.1</a:t>
            </a:r>
            <a:r>
              <a:rPr lang="en-US" altLang="en-US" sz="1800" dirty="0">
                <a:solidFill>
                  <a:srgbClr val="666600"/>
                </a:solidFill>
                <a:latin typeface="SFMono-Regular"/>
              </a:rPr>
              <a:t>,</a:t>
            </a:r>
            <a:r>
              <a:rPr lang="en-US" altLang="en-US" sz="1800" dirty="0">
                <a:solidFill>
                  <a:srgbClr val="383A42"/>
                </a:solidFill>
                <a:latin typeface="SFMono-Regular"/>
              </a:rPr>
              <a:t> </a:t>
            </a:r>
            <a:r>
              <a:rPr lang="en-US" altLang="en-US" sz="1800" dirty="0" err="1">
                <a:solidFill>
                  <a:srgbClr val="383A42"/>
                </a:solidFill>
                <a:latin typeface="SFMono-Regular"/>
              </a:rPr>
              <a:t>batch_size</a:t>
            </a:r>
            <a:r>
              <a:rPr lang="en-US" altLang="en-US" sz="1800" dirty="0">
                <a:solidFill>
                  <a:srgbClr val="666600"/>
                </a:solidFill>
                <a:latin typeface="SFMono-Regular"/>
              </a:rPr>
              <a:t>=</a:t>
            </a:r>
            <a:r>
              <a:rPr lang="en-US" altLang="en-US" sz="1800" dirty="0">
                <a:solidFill>
                  <a:srgbClr val="006666"/>
                </a:solidFill>
                <a:latin typeface="SFMono-Regular"/>
              </a:rPr>
              <a:t>10</a:t>
            </a:r>
            <a:r>
              <a:rPr lang="en-US" altLang="en-US" sz="1800" dirty="0">
                <a:solidFill>
                  <a:srgbClr val="666600"/>
                </a:solidFill>
                <a:latin typeface="SFMono-Regular"/>
              </a:rPr>
              <a:t>,</a:t>
            </a:r>
            <a:r>
              <a:rPr lang="en-US" altLang="en-US" sz="1800" dirty="0">
                <a:solidFill>
                  <a:srgbClr val="383A42"/>
                </a:solidFill>
                <a:latin typeface="SFMono-Regular"/>
              </a:rPr>
              <a:t> epochs</a:t>
            </a:r>
            <a:r>
              <a:rPr lang="en-US" altLang="en-US" sz="1800" dirty="0">
                <a:solidFill>
                  <a:srgbClr val="666600"/>
                </a:solidFill>
                <a:latin typeface="SFMono-Regular"/>
              </a:rPr>
              <a:t>=</a:t>
            </a:r>
            <a:r>
              <a:rPr lang="en-US" altLang="en-US" sz="1800" dirty="0">
                <a:solidFill>
                  <a:srgbClr val="006666"/>
                </a:solidFill>
                <a:latin typeface="SFMono-Regular"/>
              </a:rPr>
              <a:t>30</a:t>
            </a:r>
            <a:r>
              <a:rPr lang="en-US" altLang="en-US" sz="1800" dirty="0">
                <a:solidFill>
                  <a:srgbClr val="666600"/>
                </a:solidFill>
                <a:latin typeface="SFMono-Regular"/>
              </a:rPr>
              <a:t>,</a:t>
            </a:r>
            <a:r>
              <a:rPr lang="en-US" altLang="en-US" sz="1800" dirty="0">
                <a:solidFill>
                  <a:srgbClr val="383A42"/>
                </a:solidFill>
                <a:latin typeface="SFMono-Regular"/>
              </a:rPr>
              <a:t> verbose</a:t>
            </a:r>
            <a:r>
              <a:rPr lang="en-US" altLang="en-US" sz="1800" dirty="0">
                <a:solidFill>
                  <a:srgbClr val="666600"/>
                </a:solidFill>
                <a:latin typeface="SFMono-Regular"/>
              </a:rPr>
              <a:t>=</a:t>
            </a:r>
            <a:r>
              <a:rPr lang="en-US" altLang="en-US" sz="1800" dirty="0">
                <a:solidFill>
                  <a:srgbClr val="006666"/>
                </a:solidFill>
                <a:latin typeface="SFMono-Regular"/>
              </a:rPr>
              <a:t>2</a:t>
            </a:r>
            <a:r>
              <a:rPr lang="en-US" altLang="en-US" sz="1800" dirty="0">
                <a:solidFill>
                  <a:srgbClr val="666600"/>
                </a:solidFill>
                <a:latin typeface="SFMono-Regular"/>
              </a:rPr>
              <a:t>)</a:t>
            </a:r>
            <a:r>
              <a:rPr lang="en-US" altLang="en-US" sz="800" dirty="0">
                <a:solidFill>
                  <a:schemeClr val="tx1"/>
                </a:solidFill>
              </a:rPr>
              <a:t> </a:t>
            </a:r>
            <a:endParaRPr lang="en-US" altLang="en-US" sz="2800" dirty="0">
              <a:solidFill>
                <a:schemeClr val="tx1"/>
              </a:solidFill>
              <a:latin typeface="Arial" panose="020B0604020202020204" pitchFamily="34" charset="0"/>
            </a:endParaRPr>
          </a:p>
        </p:txBody>
      </p:sp>
      <p:sp>
        <p:nvSpPr>
          <p:cNvPr id="8" name="副標題 2">
            <a:extLst>
              <a:ext uri="{FF2B5EF4-FFF2-40B4-BE49-F238E27FC236}">
                <a16:creationId xmlns:a16="http://schemas.microsoft.com/office/drawing/2014/main" id="{9276C2F0-3318-4BB9-AABD-20D803F57D90}"/>
              </a:ext>
            </a:extLst>
          </p:cNvPr>
          <p:cNvSpPr txBox="1">
            <a:spLocks/>
          </p:cNvSpPr>
          <p:nvPr/>
        </p:nvSpPr>
        <p:spPr>
          <a:xfrm>
            <a:off x="457200" y="3537012"/>
            <a:ext cx="8352928" cy="136815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Note:</a:t>
            </a:r>
          </a:p>
          <a:p>
            <a:pPr marL="342900" indent="-342900" algn="l">
              <a:buClr>
                <a:srgbClr val="0070C0"/>
              </a:buClr>
              <a:buSzPct val="80000"/>
              <a:buFont typeface="Wingdings" pitchFamily="2" charset="2"/>
              <a:buChar char="u"/>
            </a:pPr>
            <a:r>
              <a:rPr lang="en-US" altLang="en-US" sz="1800" b="1" dirty="0">
                <a:solidFill>
                  <a:srgbClr val="C00000"/>
                </a:solidFill>
                <a:latin typeface="-apple-system"/>
              </a:rPr>
              <a:t>The </a:t>
            </a:r>
            <a:r>
              <a:rPr lang="en-US" altLang="en-US" sz="1800" b="1" dirty="0">
                <a:solidFill>
                  <a:srgbClr val="C00000"/>
                </a:solidFill>
                <a:latin typeface="SFMono-Regular"/>
              </a:rPr>
              <a:t>fit()</a:t>
            </a:r>
            <a:r>
              <a:rPr lang="en-US" altLang="en-US" sz="1800" b="1" dirty="0">
                <a:solidFill>
                  <a:srgbClr val="C00000"/>
                </a:solidFill>
                <a:latin typeface="-apple-system"/>
              </a:rPr>
              <a:t> function shuffles the data before each epoch by default</a:t>
            </a:r>
            <a:r>
              <a:rPr lang="en-US" altLang="en-US" sz="1800" b="1" dirty="0">
                <a:solidFill>
                  <a:schemeClr val="tx1"/>
                </a:solidFill>
                <a:latin typeface="-apple-system"/>
              </a:rPr>
              <a:t>. </a:t>
            </a:r>
          </a:p>
          <a:p>
            <a:pPr marL="342900" indent="-342900" algn="l">
              <a:buClr>
                <a:srgbClr val="0070C0"/>
              </a:buClr>
              <a:buSzPct val="80000"/>
              <a:buFont typeface="Wingdings" pitchFamily="2" charset="2"/>
              <a:buChar char="u"/>
            </a:pPr>
            <a:r>
              <a:rPr lang="en-US" altLang="en-US" sz="1800" b="1" dirty="0">
                <a:solidFill>
                  <a:schemeClr val="tx1"/>
                </a:solidFill>
                <a:latin typeface="-apple-system"/>
              </a:rPr>
              <a:t>When specifying the </a:t>
            </a:r>
            <a:r>
              <a:rPr lang="en-US" altLang="en-US" sz="1800" b="1" dirty="0" err="1">
                <a:solidFill>
                  <a:srgbClr val="C00000"/>
                </a:solidFill>
                <a:latin typeface="SFMono-Regular"/>
              </a:rPr>
              <a:t>valiation_split</a:t>
            </a:r>
            <a:r>
              <a:rPr lang="en-US" altLang="en-US" sz="1800" b="1" dirty="0">
                <a:solidFill>
                  <a:srgbClr val="C00000"/>
                </a:solidFill>
                <a:latin typeface="-apple-system"/>
              </a:rPr>
              <a:t> parameter</a:t>
            </a:r>
            <a:r>
              <a:rPr lang="en-US" altLang="en-US" sz="1800" b="1" dirty="0">
                <a:solidFill>
                  <a:schemeClr val="tx1"/>
                </a:solidFill>
                <a:latin typeface="-apple-system"/>
              </a:rPr>
              <a:t>, however, the </a:t>
            </a:r>
            <a:r>
              <a:rPr lang="en-US" altLang="en-US" sz="1800" b="1" dirty="0">
                <a:solidFill>
                  <a:srgbClr val="C00000"/>
                </a:solidFill>
                <a:latin typeface="-apple-system"/>
              </a:rPr>
              <a:t>validation data is selected from the last samples in the </a:t>
            </a:r>
            <a:r>
              <a:rPr lang="en-US" altLang="en-US" sz="1800" b="1" dirty="0">
                <a:solidFill>
                  <a:srgbClr val="C00000"/>
                </a:solidFill>
                <a:latin typeface="SFMono-Regular"/>
              </a:rPr>
              <a:t>x</a:t>
            </a:r>
            <a:r>
              <a:rPr lang="en-US" altLang="en-US" sz="1800" b="1" dirty="0">
                <a:solidFill>
                  <a:srgbClr val="C00000"/>
                </a:solidFill>
                <a:latin typeface="-apple-system"/>
              </a:rPr>
              <a:t> and </a:t>
            </a:r>
            <a:r>
              <a:rPr lang="en-US" altLang="en-US" sz="1800" b="1" dirty="0">
                <a:solidFill>
                  <a:srgbClr val="C00000"/>
                </a:solidFill>
                <a:latin typeface="SFMono-Regular"/>
              </a:rPr>
              <a:t>y</a:t>
            </a:r>
            <a:r>
              <a:rPr lang="en-US" altLang="en-US" sz="1800" b="1" dirty="0">
                <a:solidFill>
                  <a:srgbClr val="C00000"/>
                </a:solidFill>
                <a:latin typeface="-apple-system"/>
              </a:rPr>
              <a:t> data </a:t>
            </a:r>
            <a:r>
              <a:rPr lang="en-US" altLang="en-US" sz="1800" b="1" i="1" dirty="0">
                <a:solidFill>
                  <a:srgbClr val="C00000"/>
                </a:solidFill>
                <a:latin typeface="-apple-system"/>
              </a:rPr>
              <a:t>before</a:t>
            </a:r>
            <a:r>
              <a:rPr lang="en-US" altLang="en-US" sz="1800" b="1" dirty="0">
                <a:solidFill>
                  <a:srgbClr val="C00000"/>
                </a:solidFill>
                <a:latin typeface="-apple-system"/>
              </a:rPr>
              <a:t> shuffling</a:t>
            </a:r>
            <a:r>
              <a:rPr lang="en-US" altLang="en-US" sz="1800" b="1" dirty="0">
                <a:solidFill>
                  <a:schemeClr val="tx1"/>
                </a:solidFill>
                <a:latin typeface="-apple-system"/>
              </a:rPr>
              <a:t>.</a:t>
            </a:r>
            <a:r>
              <a:rPr lang="en-US" altLang="en-US" sz="1800" b="1" dirty="0">
                <a:solidFill>
                  <a:schemeClr val="tx1"/>
                </a:solidFill>
              </a:rPr>
              <a:t> </a:t>
            </a:r>
            <a:endParaRPr lang="en-US" altLang="en-US" sz="1800" b="1" dirty="0">
              <a:solidFill>
                <a:schemeClr val="tx1"/>
              </a:solidFill>
              <a:latin typeface="Arial" panose="020B0604020202020204" pitchFamily="34" charset="0"/>
            </a:endParaRPr>
          </a:p>
        </p:txBody>
      </p:sp>
    </p:spTree>
    <p:extLst>
      <p:ext uri="{BB962C8B-B14F-4D97-AF65-F5344CB8AC3E}">
        <p14:creationId xmlns:p14="http://schemas.microsoft.com/office/powerpoint/2010/main" val="3271662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7 Validate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720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Keras</a:t>
            </a:r>
            <a:r>
              <a:rPr lang="en-US" sz="1800" b="1" dirty="0">
                <a:solidFill>
                  <a:schemeClr val="tx1"/>
                </a:solidFill>
              </a:rPr>
              <a:t> code for Validation spit:</a:t>
            </a:r>
          </a:p>
          <a:p>
            <a:pPr marL="342900" indent="-342900" algn="l">
              <a:buClr>
                <a:srgbClr val="0070C0"/>
              </a:buClr>
              <a:buSzPct val="80000"/>
              <a:buFont typeface="Wingdings" pitchFamily="2" charset="2"/>
              <a:buChar char="u"/>
            </a:pPr>
            <a:r>
              <a:rPr lang="en-US" sz="1800" b="1" dirty="0">
                <a:solidFill>
                  <a:schemeClr val="tx1"/>
                </a:solidFill>
              </a:rPr>
              <a:t>Frist way: separate structure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https://www.youtube.com/watch?v=dzoh8cfnvnI&amp;list=PLZbbT5o_s2xrwRnXk_yCPtnqqo4_u2YGL&amp;index=7</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8" name="Picture 7">
            <a:extLst>
              <a:ext uri="{FF2B5EF4-FFF2-40B4-BE49-F238E27FC236}">
                <a16:creationId xmlns:a16="http://schemas.microsoft.com/office/drawing/2014/main" id="{16A77319-EABD-4F07-BE46-D26AFEDC8D64}"/>
              </a:ext>
            </a:extLst>
          </p:cNvPr>
          <p:cNvPicPr>
            <a:picLocks noChangeAspect="1"/>
          </p:cNvPicPr>
          <p:nvPr/>
        </p:nvPicPr>
        <p:blipFill>
          <a:blip r:embed="rId3"/>
          <a:stretch>
            <a:fillRect/>
          </a:stretch>
        </p:blipFill>
        <p:spPr>
          <a:xfrm>
            <a:off x="1331640" y="2138686"/>
            <a:ext cx="5934075" cy="3857625"/>
          </a:xfrm>
          <a:prstGeom prst="rect">
            <a:avLst/>
          </a:prstGeom>
          <a:ln>
            <a:solidFill>
              <a:srgbClr val="C00000"/>
            </a:solidFill>
          </a:ln>
        </p:spPr>
      </p:pic>
    </p:spTree>
    <p:extLst>
      <p:ext uri="{BB962C8B-B14F-4D97-AF65-F5344CB8AC3E}">
        <p14:creationId xmlns:p14="http://schemas.microsoft.com/office/powerpoint/2010/main" val="3666396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7 Validate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720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Keras</a:t>
            </a:r>
            <a:r>
              <a:rPr lang="en-US" sz="1800" b="1" dirty="0">
                <a:solidFill>
                  <a:schemeClr val="tx1"/>
                </a:solidFill>
              </a:rPr>
              <a:t> code for Validation spit:</a:t>
            </a:r>
          </a:p>
          <a:p>
            <a:pPr marL="342900" indent="-342900" algn="l">
              <a:buClr>
                <a:srgbClr val="0070C0"/>
              </a:buClr>
              <a:buSzPct val="80000"/>
              <a:buFont typeface="Wingdings" pitchFamily="2" charset="2"/>
              <a:buChar char="u"/>
            </a:pPr>
            <a:r>
              <a:rPr lang="en-US" sz="1800" b="1" dirty="0">
                <a:solidFill>
                  <a:schemeClr val="tx1"/>
                </a:solidFill>
              </a:rPr>
              <a:t>Frist way: separate structure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https://www.youtube.com/watch?v=dzoh8cfnvnI&amp;list=PLZbbT5o_s2xrwRnXk_yCPtnqqo4_u2YGL&amp;index=7</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050B5430-BCC7-4A5D-843E-0A6E5B187787}"/>
              </a:ext>
            </a:extLst>
          </p:cNvPr>
          <p:cNvPicPr>
            <a:picLocks noChangeAspect="1"/>
          </p:cNvPicPr>
          <p:nvPr/>
        </p:nvPicPr>
        <p:blipFill>
          <a:blip r:embed="rId3"/>
          <a:stretch>
            <a:fillRect/>
          </a:stretch>
        </p:blipFill>
        <p:spPr>
          <a:xfrm>
            <a:off x="1509712" y="2222100"/>
            <a:ext cx="6124575" cy="3829050"/>
          </a:xfrm>
          <a:prstGeom prst="rect">
            <a:avLst/>
          </a:prstGeom>
          <a:ln>
            <a:solidFill>
              <a:srgbClr val="C00000"/>
            </a:solidFill>
          </a:ln>
        </p:spPr>
      </p:pic>
    </p:spTree>
    <p:extLst>
      <p:ext uri="{BB962C8B-B14F-4D97-AF65-F5344CB8AC3E}">
        <p14:creationId xmlns:p14="http://schemas.microsoft.com/office/powerpoint/2010/main" val="2985360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7 Validate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720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Keras</a:t>
            </a:r>
            <a:r>
              <a:rPr lang="en-US" sz="1800" b="1" dirty="0">
                <a:solidFill>
                  <a:schemeClr val="tx1"/>
                </a:solidFill>
              </a:rPr>
              <a:t> code for Validation spit:</a:t>
            </a:r>
          </a:p>
          <a:p>
            <a:pPr marL="342900" indent="-342900" algn="l">
              <a:buClr>
                <a:srgbClr val="0070C0"/>
              </a:buClr>
              <a:buSzPct val="80000"/>
              <a:buFont typeface="Wingdings" pitchFamily="2" charset="2"/>
              <a:buChar char="u"/>
            </a:pPr>
            <a:r>
              <a:rPr lang="en-US" sz="1800" b="1" dirty="0">
                <a:solidFill>
                  <a:schemeClr val="tx1"/>
                </a:solidFill>
              </a:rPr>
              <a:t>Frist way: separate structure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https://www.youtube.com/watch?v=dzoh8cfnvnI&amp;list=PLZbbT5o_s2xrwRnXk_yCPtnqqo4_u2YGL&amp;index=7</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8" name="Picture 7">
            <a:extLst>
              <a:ext uri="{FF2B5EF4-FFF2-40B4-BE49-F238E27FC236}">
                <a16:creationId xmlns:a16="http://schemas.microsoft.com/office/drawing/2014/main" id="{46CCDE88-0379-4B7A-864F-6BE14DEB2BA4}"/>
              </a:ext>
            </a:extLst>
          </p:cNvPr>
          <p:cNvPicPr>
            <a:picLocks noChangeAspect="1"/>
          </p:cNvPicPr>
          <p:nvPr/>
        </p:nvPicPr>
        <p:blipFill>
          <a:blip r:embed="rId3"/>
          <a:stretch>
            <a:fillRect/>
          </a:stretch>
        </p:blipFill>
        <p:spPr>
          <a:xfrm>
            <a:off x="1524000" y="2136236"/>
            <a:ext cx="6010275" cy="2057400"/>
          </a:xfrm>
          <a:prstGeom prst="rect">
            <a:avLst/>
          </a:prstGeom>
          <a:ln>
            <a:solidFill>
              <a:srgbClr val="C00000"/>
            </a:solidFill>
          </a:ln>
        </p:spPr>
      </p:pic>
      <p:pic>
        <p:nvPicPr>
          <p:cNvPr id="9" name="Picture 8">
            <a:extLst>
              <a:ext uri="{FF2B5EF4-FFF2-40B4-BE49-F238E27FC236}">
                <a16:creationId xmlns:a16="http://schemas.microsoft.com/office/drawing/2014/main" id="{3418EA1C-0B70-406C-BB36-11EC666C1C0A}"/>
              </a:ext>
            </a:extLst>
          </p:cNvPr>
          <p:cNvPicPr>
            <a:picLocks noChangeAspect="1"/>
          </p:cNvPicPr>
          <p:nvPr/>
        </p:nvPicPr>
        <p:blipFill>
          <a:blip r:embed="rId4"/>
          <a:stretch>
            <a:fillRect/>
          </a:stretch>
        </p:blipFill>
        <p:spPr>
          <a:xfrm>
            <a:off x="1338262" y="4454823"/>
            <a:ext cx="6381750" cy="828675"/>
          </a:xfrm>
          <a:prstGeom prst="rect">
            <a:avLst/>
          </a:prstGeom>
          <a:ln>
            <a:solidFill>
              <a:srgbClr val="C00000"/>
            </a:solidFill>
          </a:ln>
        </p:spPr>
      </p:pic>
    </p:spTree>
    <p:extLst>
      <p:ext uri="{BB962C8B-B14F-4D97-AF65-F5344CB8AC3E}">
        <p14:creationId xmlns:p14="http://schemas.microsoft.com/office/powerpoint/2010/main" val="4134047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7 Validate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720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Keras</a:t>
            </a:r>
            <a:r>
              <a:rPr lang="en-US" sz="1800" b="1" dirty="0">
                <a:solidFill>
                  <a:schemeClr val="tx1"/>
                </a:solidFill>
              </a:rPr>
              <a:t> code for Validation spit:</a:t>
            </a:r>
          </a:p>
          <a:p>
            <a:pPr marL="342900" indent="-342900" algn="l">
              <a:buClr>
                <a:srgbClr val="0070C0"/>
              </a:buClr>
              <a:buSzPct val="80000"/>
              <a:buFont typeface="Wingdings" pitchFamily="2" charset="2"/>
              <a:buChar char="u"/>
            </a:pPr>
            <a:r>
              <a:rPr lang="en-US" sz="1800" b="1" dirty="0">
                <a:solidFill>
                  <a:schemeClr val="tx1"/>
                </a:solidFill>
              </a:rPr>
              <a:t>Second way: split in the </a:t>
            </a:r>
            <a:r>
              <a:rPr lang="en-US" sz="1800" b="1" dirty="0" err="1">
                <a:solidFill>
                  <a:schemeClr val="tx1"/>
                </a:solidFill>
              </a:rPr>
              <a:t>model.fit</a:t>
            </a:r>
            <a:r>
              <a:rPr lang="en-US" sz="1800" b="1"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https://www.youtube.com/watch?v=dzoh8cfnvnI&amp;list=PLZbbT5o_s2xrwRnXk_yCPtnqqo4_u2YGL&amp;index=7</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2020/6/8</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9DC9989A-1F67-4C7A-955F-BDD7E8ED57E2}"/>
              </a:ext>
            </a:extLst>
          </p:cNvPr>
          <p:cNvPicPr>
            <a:picLocks noChangeAspect="1"/>
          </p:cNvPicPr>
          <p:nvPr/>
        </p:nvPicPr>
        <p:blipFill>
          <a:blip r:embed="rId3"/>
          <a:stretch>
            <a:fillRect/>
          </a:stretch>
        </p:blipFill>
        <p:spPr>
          <a:xfrm>
            <a:off x="1259632" y="2132855"/>
            <a:ext cx="5991225" cy="638175"/>
          </a:xfrm>
          <a:prstGeom prst="rect">
            <a:avLst/>
          </a:prstGeom>
          <a:ln>
            <a:solidFill>
              <a:srgbClr val="C00000"/>
            </a:solidFill>
          </a:ln>
        </p:spPr>
      </p:pic>
    </p:spTree>
    <p:extLst>
      <p:ext uri="{BB962C8B-B14F-4D97-AF65-F5344CB8AC3E}">
        <p14:creationId xmlns:p14="http://schemas.microsoft.com/office/powerpoint/2010/main" val="216209314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1714</TotalTime>
  <Words>859</Words>
  <Application>Microsoft Office PowerPoint</Application>
  <PresentationFormat>On-screen Show (4:3)</PresentationFormat>
  <Paragraphs>93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Calibri</vt:lpstr>
      <vt:lpstr>SFMono-Regular</vt:lpstr>
      <vt:lpstr>Wingdings</vt:lpstr>
      <vt:lpstr>Office 佈景主題</vt:lpstr>
      <vt:lpstr>7 Validate</vt:lpstr>
      <vt:lpstr>7 Validate</vt:lpstr>
      <vt:lpstr>7 Validate</vt:lpstr>
      <vt:lpstr>7 Validate</vt:lpstr>
      <vt:lpstr>7 Validate</vt:lpstr>
      <vt:lpstr>7 Validate</vt:lpstr>
      <vt:lpstr>7 Validate</vt:lpstr>
      <vt:lpstr>7 Validate</vt:lpstr>
      <vt:lpstr>7 Validate</vt:lpstr>
      <vt:lpstr>7.1 Quiz</vt:lpstr>
      <vt:lpstr>7.1 Quiz</vt:lpstr>
      <vt:lpstr>7.1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593</cp:revision>
  <dcterms:created xsi:type="dcterms:W3CDTF">2018-09-28T16:40:41Z</dcterms:created>
  <dcterms:modified xsi:type="dcterms:W3CDTF">2020-06-08T23:43:27Z</dcterms:modified>
</cp:coreProperties>
</file>