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0" r:id="rId3"/>
    <p:sldId id="280" r:id="rId4"/>
    <p:sldId id="272" r:id="rId5"/>
    <p:sldId id="271" r:id="rId6"/>
    <p:sldId id="273" r:id="rId7"/>
    <p:sldId id="274" r:id="rId8"/>
    <p:sldId id="275" r:id="rId9"/>
    <p:sldId id="276" r:id="rId10"/>
    <p:sldId id="277" r:id="rId11"/>
    <p:sldId id="279" r:id="rId12"/>
    <p:sldId id="278" r:id="rId13"/>
    <p:sldId id="281" r:id="rId14"/>
    <p:sldId id="282" r:id="rId15"/>
    <p:sldId id="283" r:id="rId16"/>
    <p:sldId id="262" r:id="rId17"/>
    <p:sldId id="258" r:id="rId18"/>
    <p:sldId id="284" r:id="rId19"/>
    <p:sldId id="259"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8" d="100"/>
          <a:sy n="88" d="100"/>
        </p:scale>
        <p:origin x="306"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km7pxKy4UHU&amp;list=PLZbbT5o_s2xrwRnXk_yCPtnqqo4_u2YGL&amp;index=9"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km7pxKy4UHU&amp;list=PLZbbT5o_s2xrwRnXk_yCPtnqqo4_u2YGL&amp;index=9"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km7pxKy4UHU&amp;list=PLZbbT5o_s2xrwRnXk_yCPtnqqo4_u2YGL&amp;index=9"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km7pxKy4UHU&amp;list=PLZbbT5o_s2xrwRnXk_yCPtnqqo4_u2YGL&amp;index=9"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km7pxKy4UHU&amp;list=PLZbbT5o_s2xrwRnXk_yCPtnqqo4_u2YGL&amp;index=9" TargetMode="Externa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km7pxKy4UHU&amp;list=PLZbbT5o_s2xrwRnXk_yCPtnqqo4_u2YGL&amp;index=9" TargetMode="Externa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km7pxKy4UHU&amp;list=PLZbbT5o_s2xrwRnXk_yCPtnqqo4_u2YGL&amp;index=9"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km7pxKy4UHU&amp;list=PLZbbT5o_s2xrwRnXk_yCPtnqqo4_u2YGL&amp;index=9"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km7pxKy4UHU&amp;list=PLZbbT5o_s2xrwRnXk_yCPtnqqo4_u2YGL&amp;index=9"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km7pxKy4UHU&amp;list=PLZbbT5o_s2xrwRnXk_yCPtnqqo4_u2YGL&amp;index=9"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km7pxKy4UHU&amp;list=PLZbbT5o_s2xrwRnXk_yCPtnqqo4_u2YGL&amp;index=9"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km7pxKy4UHU&amp;list=PLZbbT5o_s2xrwRnXk_yCPtnqqo4_u2YGL&amp;index=9"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km7pxKy4UHU&amp;list=PLZbbT5o_s2xrwRnXk_yCPtnqqo4_u2YGL&amp;index=9"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km7pxKy4UHU&amp;list=PLZbbT5o_s2xrwRnXk_yCPtnqqo4_u2YGL&amp;index=9"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km7pxKy4UHU&amp;list=PLZbbT5o_s2xrwRnXk_yCPtnqqo4_u2YGL&amp;index=9"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km7pxKy4UHU&amp;list=PLZbbT5o_s2xrwRnXk_yCPtnqqo4_u2YGL&amp;index=9"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 Save and Load</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8" name="Picture 7">
            <a:extLst>
              <a:ext uri="{FF2B5EF4-FFF2-40B4-BE49-F238E27FC236}">
                <a16:creationId xmlns:a16="http://schemas.microsoft.com/office/drawing/2014/main" id="{00F1803B-3B44-4C3A-AAC1-4B600B875A61}"/>
              </a:ext>
            </a:extLst>
          </p:cNvPr>
          <p:cNvPicPr>
            <a:picLocks noChangeAspect="1"/>
          </p:cNvPicPr>
          <p:nvPr/>
        </p:nvPicPr>
        <p:blipFill>
          <a:blip r:embed="rId2"/>
          <a:stretch>
            <a:fillRect/>
          </a:stretch>
        </p:blipFill>
        <p:spPr>
          <a:xfrm>
            <a:off x="3743325" y="3672266"/>
            <a:ext cx="1657350" cy="9048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Save and Load</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By printing the summary of the model, we can verify that the new model has the same architecture of the model that was previously saved.</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https://www.youtube.com/watch?v=km7pxKy4UHU&amp;list=PLZbbT5o_s2xrwRnXk_yCPtnqqo4_u2YGL&amp;index=9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11" name="Picture 10">
            <a:extLst>
              <a:ext uri="{FF2B5EF4-FFF2-40B4-BE49-F238E27FC236}">
                <a16:creationId xmlns:a16="http://schemas.microsoft.com/office/drawing/2014/main" id="{D1B8687D-50FC-4492-A8E8-6846C2AEE064}"/>
              </a:ext>
            </a:extLst>
          </p:cNvPr>
          <p:cNvPicPr>
            <a:picLocks noChangeAspect="1"/>
          </p:cNvPicPr>
          <p:nvPr/>
        </p:nvPicPr>
        <p:blipFill>
          <a:blip r:embed="rId3"/>
          <a:stretch>
            <a:fillRect/>
          </a:stretch>
        </p:blipFill>
        <p:spPr>
          <a:xfrm>
            <a:off x="1586483" y="2056655"/>
            <a:ext cx="6115050" cy="3781425"/>
          </a:xfrm>
          <a:prstGeom prst="rect">
            <a:avLst/>
          </a:prstGeom>
          <a:ln>
            <a:solidFill>
              <a:srgbClr val="C00000"/>
            </a:solidFill>
          </a:ln>
        </p:spPr>
      </p:pic>
    </p:spTree>
    <p:extLst>
      <p:ext uri="{BB962C8B-B14F-4D97-AF65-F5344CB8AC3E}">
        <p14:creationId xmlns:p14="http://schemas.microsoft.com/office/powerpoint/2010/main" val="1583314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Save and Load</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Note, we can also use this same approach to saving and loading the model architecture to and from a YAML string.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do so, we use the </a:t>
            </a:r>
            <a:r>
              <a:rPr lang="en-US" altLang="en-US" sz="1800" dirty="0" err="1">
                <a:solidFill>
                  <a:srgbClr val="333333"/>
                </a:solidFill>
                <a:latin typeface="-apple-system"/>
              </a:rPr>
              <a:t>funtions</a:t>
            </a:r>
            <a:r>
              <a:rPr lang="en-US" altLang="en-US" sz="1800" dirty="0">
                <a:solidFill>
                  <a:srgbClr val="333333"/>
                </a:solidFill>
                <a:latin typeface="-apple-system"/>
              </a:rPr>
              <a:t> </a:t>
            </a:r>
            <a:r>
              <a:rPr lang="en-US" altLang="en-US" sz="1800" dirty="0" err="1">
                <a:solidFill>
                  <a:srgbClr val="E83E8C"/>
                </a:solidFill>
                <a:latin typeface="SFMono-Regular"/>
              </a:rPr>
              <a:t>to_yaml</a:t>
            </a:r>
            <a:r>
              <a:rPr lang="en-US" altLang="en-US" sz="1800" dirty="0">
                <a:solidFill>
                  <a:srgbClr val="E83E8C"/>
                </a:solidFill>
                <a:latin typeface="SFMono-Regular"/>
              </a:rPr>
              <a:t>()</a:t>
            </a:r>
            <a:r>
              <a:rPr lang="en-US" altLang="en-US" sz="1800" dirty="0">
                <a:solidFill>
                  <a:srgbClr val="333333"/>
                </a:solidFill>
                <a:latin typeface="-apple-system"/>
              </a:rPr>
              <a:t> and </a:t>
            </a:r>
            <a:r>
              <a:rPr lang="en-US" altLang="en-US" sz="1800" dirty="0" err="1">
                <a:solidFill>
                  <a:srgbClr val="E83E8C"/>
                </a:solidFill>
                <a:latin typeface="SFMono-Regular"/>
              </a:rPr>
              <a:t>model_from_yaml</a:t>
            </a:r>
            <a:r>
              <a:rPr lang="en-US" altLang="en-US" sz="1800" dirty="0">
                <a:solidFill>
                  <a:srgbClr val="E83E8C"/>
                </a:solidFill>
                <a:latin typeface="SFMono-Regular"/>
              </a:rPr>
              <a:t>()</a:t>
            </a:r>
            <a:r>
              <a:rPr lang="en-US" altLang="en-US" sz="1800" dirty="0">
                <a:solidFill>
                  <a:srgbClr val="333333"/>
                </a:solidFill>
                <a:latin typeface="-apple-system"/>
              </a:rPr>
              <a:t> in the same fashion as we called the json functions.</a:t>
            </a:r>
            <a:r>
              <a:rPr lang="en-US" altLang="en-US" sz="1800" dirty="0">
                <a:solidFill>
                  <a:schemeClr val="tx1"/>
                </a:solidFill>
              </a:rPr>
              <a:t> </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https://www.youtube.com/watch?v=km7pxKy4UHU&amp;list=PLZbbT5o_s2xrwRnXk_yCPtnqqo4_u2YGL&amp;index=9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286525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Save and Load</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Saving And Loading The Weights Of The Model</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last saving mechanism we’ll discuss only saves the weights of the model.</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can do this by calling </a:t>
            </a:r>
            <a:r>
              <a:rPr lang="en-US" altLang="en-US" sz="1800" dirty="0" err="1">
                <a:solidFill>
                  <a:srgbClr val="E83E8C"/>
                </a:solidFill>
                <a:latin typeface="SFMono-Regular"/>
              </a:rPr>
              <a:t>model.save_weights</a:t>
            </a:r>
            <a:r>
              <a:rPr lang="en-US" altLang="en-US" sz="1800" dirty="0">
                <a:solidFill>
                  <a:srgbClr val="E83E8C"/>
                </a:solidFill>
                <a:latin typeface="SFMono-Regular"/>
              </a:rPr>
              <a:t>()</a:t>
            </a:r>
            <a:r>
              <a:rPr lang="en-US" altLang="en-US" sz="1800" dirty="0">
                <a:solidFill>
                  <a:srgbClr val="333333"/>
                </a:solidFill>
                <a:latin typeface="-apple-system"/>
              </a:rPr>
              <a:t> and passing in the path and file name to save the weights to with an </a:t>
            </a:r>
            <a:r>
              <a:rPr lang="en-US" altLang="en-US" sz="1800" dirty="0">
                <a:solidFill>
                  <a:srgbClr val="E83E8C"/>
                </a:solidFill>
                <a:latin typeface="SFMono-Regular"/>
              </a:rPr>
              <a:t>h5</a:t>
            </a:r>
            <a:r>
              <a:rPr lang="en-US" altLang="en-US" sz="1800" dirty="0">
                <a:solidFill>
                  <a:srgbClr val="333333"/>
                </a:solidFill>
                <a:latin typeface="-apple-system"/>
              </a:rPr>
              <a:t> extension.</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https://www.youtube.com/watch?v=km7pxKy4UHU&amp;list=PLZbbT5o_s2xrwRnXk_yCPtnqqo4_u2YGL&amp;index=9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9" name="Picture 8">
            <a:extLst>
              <a:ext uri="{FF2B5EF4-FFF2-40B4-BE49-F238E27FC236}">
                <a16:creationId xmlns:a16="http://schemas.microsoft.com/office/drawing/2014/main" id="{5D275C26-FC6C-475F-87D0-3BCCB1D2FC39}"/>
              </a:ext>
            </a:extLst>
          </p:cNvPr>
          <p:cNvPicPr>
            <a:picLocks noChangeAspect="1"/>
          </p:cNvPicPr>
          <p:nvPr/>
        </p:nvPicPr>
        <p:blipFill>
          <a:blip r:embed="rId3"/>
          <a:stretch>
            <a:fillRect/>
          </a:stretch>
        </p:blipFill>
        <p:spPr>
          <a:xfrm>
            <a:off x="1691680" y="2780927"/>
            <a:ext cx="4686300" cy="514350"/>
          </a:xfrm>
          <a:prstGeom prst="rect">
            <a:avLst/>
          </a:prstGeom>
          <a:ln>
            <a:solidFill>
              <a:srgbClr val="C00000"/>
            </a:solidFill>
          </a:ln>
        </p:spPr>
      </p:pic>
      <p:sp>
        <p:nvSpPr>
          <p:cNvPr id="12" name="副標題 2">
            <a:extLst>
              <a:ext uri="{FF2B5EF4-FFF2-40B4-BE49-F238E27FC236}">
                <a16:creationId xmlns:a16="http://schemas.microsoft.com/office/drawing/2014/main" id="{FACF5EA9-3E6A-49D8-B9CD-898E3D2A980F}"/>
              </a:ext>
            </a:extLst>
          </p:cNvPr>
          <p:cNvSpPr txBox="1">
            <a:spLocks/>
          </p:cNvSpPr>
          <p:nvPr/>
        </p:nvSpPr>
        <p:spPr>
          <a:xfrm>
            <a:off x="467544" y="3646601"/>
            <a:ext cx="8352928" cy="93452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At a later point, we could then load the saved weights in to a new model, but the new model will need to have the same architecture as the old model before the weights can be saved.</a:t>
            </a:r>
            <a:endParaRPr lang="en-US" altLang="en-US" sz="1800" dirty="0">
              <a:solidFill>
                <a:schemeClr val="tx1"/>
              </a:solidFill>
              <a:latin typeface="Arial" panose="020B0604020202020204" pitchFamily="34" charset="0"/>
            </a:endParaRPr>
          </a:p>
        </p:txBody>
      </p:sp>
      <p:pic>
        <p:nvPicPr>
          <p:cNvPr id="10" name="Picture 9">
            <a:extLst>
              <a:ext uri="{FF2B5EF4-FFF2-40B4-BE49-F238E27FC236}">
                <a16:creationId xmlns:a16="http://schemas.microsoft.com/office/drawing/2014/main" id="{164125A8-A3FC-437D-A99A-4F6647A38BE7}"/>
              </a:ext>
            </a:extLst>
          </p:cNvPr>
          <p:cNvPicPr>
            <a:picLocks noChangeAspect="1"/>
          </p:cNvPicPr>
          <p:nvPr/>
        </p:nvPicPr>
        <p:blipFill>
          <a:blip r:embed="rId4"/>
          <a:stretch>
            <a:fillRect/>
          </a:stretch>
        </p:blipFill>
        <p:spPr>
          <a:xfrm>
            <a:off x="1691680" y="4722132"/>
            <a:ext cx="5391150" cy="1590675"/>
          </a:xfrm>
          <a:prstGeom prst="rect">
            <a:avLst/>
          </a:prstGeom>
          <a:ln>
            <a:solidFill>
              <a:srgbClr val="C00000"/>
            </a:solidFill>
          </a:ln>
        </p:spPr>
      </p:pic>
    </p:spTree>
    <p:extLst>
      <p:ext uri="{BB962C8B-B14F-4D97-AF65-F5344CB8AC3E}">
        <p14:creationId xmlns:p14="http://schemas.microsoft.com/office/powerpoint/2010/main" val="2464993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Save and Load</a:t>
            </a:r>
            <a:endParaRPr lang="zh-TW" altLang="en-US" b="1" dirty="0">
              <a:solidFill>
                <a:srgbClr val="FFFF00"/>
              </a:solidFill>
            </a:endParaRPr>
          </a:p>
        </p:txBody>
      </p:sp>
      <p:sp>
        <p:nvSpPr>
          <p:cNvPr id="3" name="副標題 2"/>
          <p:cNvSpPr>
            <a:spLocks noGrp="1"/>
          </p:cNvSpPr>
          <p:nvPr>
            <p:ph type="subTitle" idx="1"/>
          </p:nvPr>
        </p:nvSpPr>
        <p:spPr>
          <a:xfrm>
            <a:off x="467544" y="1268760"/>
            <a:ext cx="3716964"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err="1">
                <a:solidFill>
                  <a:srgbClr val="333333"/>
                </a:solidFill>
                <a:latin typeface="montserrat"/>
              </a:rPr>
              <a:t>Keras</a:t>
            </a:r>
            <a:r>
              <a:rPr lang="en-US" altLang="en-US" sz="1800" b="1" dirty="0">
                <a:solidFill>
                  <a:srgbClr val="333333"/>
                </a:solidFill>
                <a:latin typeface="montserrat"/>
              </a:rPr>
              <a:t> Code for Save and Load:</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r>
              <a:rPr lang="en-US" altLang="en-US" sz="1800" dirty="0" err="1">
                <a:solidFill>
                  <a:schemeClr val="tx1"/>
                </a:solidFill>
                <a:latin typeface="Arial" panose="020B0604020202020204" pitchFamily="34" charset="0"/>
              </a:rPr>
              <a:t>model.save</a:t>
            </a:r>
            <a:r>
              <a:rPr lang="en-US" altLang="en-US" sz="1800" dirty="0">
                <a:solidFill>
                  <a:schemeClr val="tx1"/>
                </a:solidFill>
                <a:latin typeface="Arial" panose="020B0604020202020204" pitchFamily="34" charset="0"/>
              </a:rPr>
              <a:t>()</a:t>
            </a:r>
          </a:p>
          <a:p>
            <a:pPr marL="342900" indent="-342900" algn="l">
              <a:buClr>
                <a:srgbClr val="0070C0"/>
              </a:buClr>
              <a:buSzPct val="80000"/>
              <a:buFont typeface="Wingdings" pitchFamily="2" charset="2"/>
              <a:buChar char="u"/>
            </a:pPr>
            <a:r>
              <a:rPr lang="en-US" altLang="en-US" sz="1800" dirty="0" err="1">
                <a:solidFill>
                  <a:schemeClr val="tx1"/>
                </a:solidFill>
                <a:latin typeface="Arial" panose="020B0604020202020204" pitchFamily="34" charset="0"/>
              </a:rPr>
              <a:t>load_model</a:t>
            </a:r>
            <a:r>
              <a:rPr lang="en-US" altLang="en-US" sz="1800" dirty="0">
                <a:solidFill>
                  <a:schemeClr val="tx1"/>
                </a:solidFill>
                <a:latin typeface="Arial" panose="020B0604020202020204" pitchFamily="34" charset="0"/>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https://www.youtube.com/watch?v=km7pxKy4UHU&amp;list=PLZbbT5o_s2xrwRnXk_yCPtnqqo4_u2YGL&amp;index=9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88882504-99FF-4FED-829A-CAEE265D2A1C}"/>
              </a:ext>
            </a:extLst>
          </p:cNvPr>
          <p:cNvPicPr>
            <a:picLocks noChangeAspect="1"/>
          </p:cNvPicPr>
          <p:nvPr/>
        </p:nvPicPr>
        <p:blipFill>
          <a:blip r:embed="rId3"/>
          <a:stretch>
            <a:fillRect/>
          </a:stretch>
        </p:blipFill>
        <p:spPr>
          <a:xfrm>
            <a:off x="4427984" y="1268760"/>
            <a:ext cx="4595027" cy="5197522"/>
          </a:xfrm>
          <a:prstGeom prst="rect">
            <a:avLst/>
          </a:prstGeom>
          <a:ln>
            <a:solidFill>
              <a:srgbClr val="C00000"/>
            </a:solidFill>
          </a:ln>
        </p:spPr>
      </p:pic>
      <p:pic>
        <p:nvPicPr>
          <p:cNvPr id="11" name="Picture 10">
            <a:extLst>
              <a:ext uri="{FF2B5EF4-FFF2-40B4-BE49-F238E27FC236}">
                <a16:creationId xmlns:a16="http://schemas.microsoft.com/office/drawing/2014/main" id="{94CD8AC5-F1B3-48FB-99E3-53093D8B58BC}"/>
              </a:ext>
            </a:extLst>
          </p:cNvPr>
          <p:cNvPicPr>
            <a:picLocks noChangeAspect="1"/>
          </p:cNvPicPr>
          <p:nvPr/>
        </p:nvPicPr>
        <p:blipFill>
          <a:blip r:embed="rId4"/>
          <a:stretch>
            <a:fillRect/>
          </a:stretch>
        </p:blipFill>
        <p:spPr>
          <a:xfrm>
            <a:off x="467544" y="2430083"/>
            <a:ext cx="3716965" cy="1460484"/>
          </a:xfrm>
          <a:prstGeom prst="rect">
            <a:avLst/>
          </a:prstGeom>
          <a:ln>
            <a:solidFill>
              <a:srgbClr val="C00000"/>
            </a:solidFill>
          </a:ln>
        </p:spPr>
      </p:pic>
    </p:spTree>
    <p:extLst>
      <p:ext uri="{BB962C8B-B14F-4D97-AF65-F5344CB8AC3E}">
        <p14:creationId xmlns:p14="http://schemas.microsoft.com/office/powerpoint/2010/main" val="1164324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Save and Load</a:t>
            </a:r>
            <a:endParaRPr lang="zh-TW" altLang="en-US" b="1" dirty="0">
              <a:solidFill>
                <a:srgbClr val="FFFF00"/>
              </a:solidFill>
            </a:endParaRPr>
          </a:p>
        </p:txBody>
      </p:sp>
      <p:sp>
        <p:nvSpPr>
          <p:cNvPr id="3" name="副標題 2"/>
          <p:cNvSpPr>
            <a:spLocks noGrp="1"/>
          </p:cNvSpPr>
          <p:nvPr>
            <p:ph type="subTitle" idx="1"/>
          </p:nvPr>
        </p:nvSpPr>
        <p:spPr>
          <a:xfrm>
            <a:off x="467544" y="1268760"/>
            <a:ext cx="3456384"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err="1">
                <a:solidFill>
                  <a:srgbClr val="333333"/>
                </a:solidFill>
                <a:latin typeface="montserrat"/>
              </a:rPr>
              <a:t>Keras</a:t>
            </a:r>
            <a:r>
              <a:rPr lang="en-US" altLang="en-US" sz="1800" b="1" dirty="0">
                <a:solidFill>
                  <a:srgbClr val="333333"/>
                </a:solidFill>
                <a:latin typeface="montserrat"/>
              </a:rPr>
              <a:t> Code for save json:</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r>
              <a:rPr lang="en-US" altLang="en-US" sz="1800" dirty="0" err="1">
                <a:solidFill>
                  <a:schemeClr val="tx1"/>
                </a:solidFill>
                <a:latin typeface="Arial" panose="020B0604020202020204" pitchFamily="34" charset="0"/>
              </a:rPr>
              <a:t>model.to_json</a:t>
            </a:r>
            <a:r>
              <a:rPr lang="en-US" altLang="en-US" sz="1800" dirty="0">
                <a:solidFill>
                  <a:schemeClr val="tx1"/>
                </a:solidFill>
                <a:latin typeface="Arial" panose="020B0604020202020204" pitchFamily="34" charset="0"/>
              </a:rPr>
              <a:t>()</a:t>
            </a:r>
          </a:p>
          <a:p>
            <a:pPr marL="342900" indent="-342900" algn="l">
              <a:buClr>
                <a:srgbClr val="0070C0"/>
              </a:buClr>
              <a:buSzPct val="80000"/>
              <a:buFont typeface="Wingdings" pitchFamily="2" charset="2"/>
              <a:buChar char="u"/>
            </a:pPr>
            <a:r>
              <a:rPr lang="en-US" altLang="en-US" sz="1800" dirty="0" err="1">
                <a:solidFill>
                  <a:schemeClr val="tx1"/>
                </a:solidFill>
                <a:latin typeface="Arial" panose="020B0604020202020204" pitchFamily="34" charset="0"/>
              </a:rPr>
              <a:t>model_from_json</a:t>
            </a:r>
            <a:r>
              <a:rPr lang="en-US" altLang="en-US" sz="1800" dirty="0">
                <a:solidFill>
                  <a:schemeClr val="tx1"/>
                </a:solidFill>
                <a:latin typeface="Arial" panose="020B0604020202020204" pitchFamily="34" charset="0"/>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https://www.youtube.com/watch?v=km7pxKy4UHU&amp;list=PLZbbT5o_s2xrwRnXk_yCPtnqqo4_u2YGL&amp;index=9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DE92D3E2-A9C3-4718-A0FE-7EF4CE1A1BE1}"/>
              </a:ext>
            </a:extLst>
          </p:cNvPr>
          <p:cNvPicPr>
            <a:picLocks noChangeAspect="1"/>
          </p:cNvPicPr>
          <p:nvPr/>
        </p:nvPicPr>
        <p:blipFill>
          <a:blip r:embed="rId3"/>
          <a:stretch>
            <a:fillRect/>
          </a:stretch>
        </p:blipFill>
        <p:spPr>
          <a:xfrm>
            <a:off x="4157666" y="1268760"/>
            <a:ext cx="4676775" cy="3886200"/>
          </a:xfrm>
          <a:prstGeom prst="rect">
            <a:avLst/>
          </a:prstGeom>
          <a:ln>
            <a:solidFill>
              <a:srgbClr val="C00000"/>
            </a:solidFill>
          </a:ln>
        </p:spPr>
      </p:pic>
      <p:pic>
        <p:nvPicPr>
          <p:cNvPr id="9" name="Picture 8">
            <a:extLst>
              <a:ext uri="{FF2B5EF4-FFF2-40B4-BE49-F238E27FC236}">
                <a16:creationId xmlns:a16="http://schemas.microsoft.com/office/drawing/2014/main" id="{159A6C7F-C73F-4265-A507-67CAF2F597F5}"/>
              </a:ext>
            </a:extLst>
          </p:cNvPr>
          <p:cNvPicPr>
            <a:picLocks noChangeAspect="1"/>
          </p:cNvPicPr>
          <p:nvPr/>
        </p:nvPicPr>
        <p:blipFill>
          <a:blip r:embed="rId4"/>
          <a:stretch>
            <a:fillRect/>
          </a:stretch>
        </p:blipFill>
        <p:spPr>
          <a:xfrm>
            <a:off x="467544" y="2420888"/>
            <a:ext cx="3538736" cy="1587029"/>
          </a:xfrm>
          <a:prstGeom prst="rect">
            <a:avLst/>
          </a:prstGeom>
          <a:ln>
            <a:solidFill>
              <a:srgbClr val="C00000"/>
            </a:solidFill>
          </a:ln>
        </p:spPr>
      </p:pic>
    </p:spTree>
    <p:extLst>
      <p:ext uri="{BB962C8B-B14F-4D97-AF65-F5344CB8AC3E}">
        <p14:creationId xmlns:p14="http://schemas.microsoft.com/office/powerpoint/2010/main" val="3852413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Save and Load</a:t>
            </a:r>
            <a:endParaRPr lang="zh-TW" altLang="en-US" b="1" dirty="0">
              <a:solidFill>
                <a:srgbClr val="FFFF00"/>
              </a:solidFill>
            </a:endParaRPr>
          </a:p>
        </p:txBody>
      </p:sp>
      <p:sp>
        <p:nvSpPr>
          <p:cNvPr id="3" name="副標題 2"/>
          <p:cNvSpPr>
            <a:spLocks noGrp="1"/>
          </p:cNvSpPr>
          <p:nvPr>
            <p:ph type="subTitle" idx="1"/>
          </p:nvPr>
        </p:nvSpPr>
        <p:spPr>
          <a:xfrm>
            <a:off x="467544" y="1268760"/>
            <a:ext cx="3432922"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err="1">
                <a:solidFill>
                  <a:srgbClr val="333333"/>
                </a:solidFill>
                <a:latin typeface="montserrat"/>
              </a:rPr>
              <a:t>Keras</a:t>
            </a:r>
            <a:r>
              <a:rPr lang="en-US" altLang="en-US" sz="1800" b="1" dirty="0">
                <a:solidFill>
                  <a:srgbClr val="333333"/>
                </a:solidFill>
                <a:latin typeface="montserrat"/>
              </a:rPr>
              <a:t> Code for Save weight:</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r>
              <a:rPr lang="en-US" altLang="en-US" sz="1800" dirty="0" err="1">
                <a:solidFill>
                  <a:schemeClr val="tx1"/>
                </a:solidFill>
                <a:latin typeface="Arial" panose="020B0604020202020204" pitchFamily="34" charset="0"/>
              </a:rPr>
              <a:t>model.to_weights</a:t>
            </a:r>
            <a:r>
              <a:rPr lang="en-US" altLang="en-US" sz="1800" dirty="0">
                <a:solidFill>
                  <a:schemeClr val="tx1"/>
                </a:solidFill>
                <a:latin typeface="Arial" panose="020B0604020202020204" pitchFamily="34" charset="0"/>
              </a:rPr>
              <a:t>()</a:t>
            </a:r>
          </a:p>
          <a:p>
            <a:pPr marL="342900" indent="-342900" algn="l">
              <a:buClr>
                <a:srgbClr val="0070C0"/>
              </a:buClr>
              <a:buSzPct val="80000"/>
              <a:buFont typeface="Wingdings" pitchFamily="2" charset="2"/>
              <a:buChar char="u"/>
            </a:pPr>
            <a:r>
              <a:rPr lang="en-US" altLang="en-US" sz="1800" dirty="0" err="1">
                <a:solidFill>
                  <a:schemeClr val="tx1"/>
                </a:solidFill>
                <a:latin typeface="Arial" panose="020B0604020202020204" pitchFamily="34" charset="0"/>
              </a:rPr>
              <a:t>Model.get_weights</a:t>
            </a:r>
            <a:r>
              <a:rPr lang="en-US" altLang="en-US" sz="1800" dirty="0">
                <a:solidFill>
                  <a:schemeClr val="tx1"/>
                </a:solidFill>
                <a:latin typeface="Arial" panose="020B0604020202020204" pitchFamily="34" charset="0"/>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https://www.youtube.com/watch?v=km7pxKy4UHU&amp;list=PLZbbT5o_s2xrwRnXk_yCPtnqqo4_u2YGL&amp;index=9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10" name="Picture 9">
            <a:extLst>
              <a:ext uri="{FF2B5EF4-FFF2-40B4-BE49-F238E27FC236}">
                <a16:creationId xmlns:a16="http://schemas.microsoft.com/office/drawing/2014/main" id="{801989FD-CD4F-4EE7-AEBB-CEB49DC1D5D3}"/>
              </a:ext>
            </a:extLst>
          </p:cNvPr>
          <p:cNvPicPr>
            <a:picLocks noChangeAspect="1"/>
          </p:cNvPicPr>
          <p:nvPr/>
        </p:nvPicPr>
        <p:blipFill>
          <a:blip r:embed="rId3"/>
          <a:stretch>
            <a:fillRect/>
          </a:stretch>
        </p:blipFill>
        <p:spPr>
          <a:xfrm>
            <a:off x="3926429" y="1268760"/>
            <a:ext cx="4680743" cy="4059560"/>
          </a:xfrm>
          <a:prstGeom prst="rect">
            <a:avLst/>
          </a:prstGeom>
          <a:ln>
            <a:solidFill>
              <a:srgbClr val="C00000"/>
            </a:solidFill>
          </a:ln>
        </p:spPr>
      </p:pic>
      <p:pic>
        <p:nvPicPr>
          <p:cNvPr id="11" name="Picture 10">
            <a:extLst>
              <a:ext uri="{FF2B5EF4-FFF2-40B4-BE49-F238E27FC236}">
                <a16:creationId xmlns:a16="http://schemas.microsoft.com/office/drawing/2014/main" id="{8DB6402C-59D1-4418-95ED-6CF5568CF1C6}"/>
              </a:ext>
            </a:extLst>
          </p:cNvPr>
          <p:cNvPicPr>
            <a:picLocks noChangeAspect="1"/>
          </p:cNvPicPr>
          <p:nvPr/>
        </p:nvPicPr>
        <p:blipFill>
          <a:blip r:embed="rId4"/>
          <a:stretch>
            <a:fillRect/>
          </a:stretch>
        </p:blipFill>
        <p:spPr>
          <a:xfrm>
            <a:off x="462541" y="2498776"/>
            <a:ext cx="1714500" cy="485775"/>
          </a:xfrm>
          <a:prstGeom prst="rect">
            <a:avLst/>
          </a:prstGeom>
          <a:ln>
            <a:solidFill>
              <a:srgbClr val="C00000"/>
            </a:solidFill>
          </a:ln>
        </p:spPr>
      </p:pic>
    </p:spTree>
    <p:extLst>
      <p:ext uri="{BB962C8B-B14F-4D97-AF65-F5344CB8AC3E}">
        <p14:creationId xmlns:p14="http://schemas.microsoft.com/office/powerpoint/2010/main" val="2773795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3" name="Picture 2">
            <a:extLst>
              <a:ext uri="{FF2B5EF4-FFF2-40B4-BE49-F238E27FC236}">
                <a16:creationId xmlns:a16="http://schemas.microsoft.com/office/drawing/2014/main" id="{DB1CE7C1-6A04-4865-B244-2CDFC6B31159}"/>
              </a:ext>
            </a:extLst>
          </p:cNvPr>
          <p:cNvPicPr>
            <a:picLocks noChangeAspect="1"/>
          </p:cNvPicPr>
          <p:nvPr/>
        </p:nvPicPr>
        <p:blipFill>
          <a:blip r:embed="rId2"/>
          <a:stretch>
            <a:fillRect/>
          </a:stretch>
        </p:blipFill>
        <p:spPr>
          <a:xfrm>
            <a:off x="3635896" y="3717032"/>
            <a:ext cx="1657350" cy="904875"/>
          </a:xfrm>
          <a:prstGeom prst="rect">
            <a:avLst/>
          </a:prstGeom>
        </p:spPr>
      </p:pic>
    </p:spTree>
    <p:extLst>
      <p:ext uri="{BB962C8B-B14F-4D97-AF65-F5344CB8AC3E}">
        <p14:creationId xmlns:p14="http://schemas.microsoft.com/office/powerpoint/2010/main" val="2911213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10.1 Quiz</a:t>
            </a:r>
            <a:endParaRPr lang="zh-TW" altLang="en-US" b="1" dirty="0">
              <a:solidFill>
                <a:srgbClr val="FFFF00"/>
              </a:solidFill>
            </a:endParaRPr>
          </a:p>
        </p:txBody>
      </p:sp>
      <p:sp>
        <p:nvSpPr>
          <p:cNvPr id="3" name="副標題 2"/>
          <p:cNvSpPr>
            <a:spLocks noGrp="1"/>
          </p:cNvSpPr>
          <p:nvPr>
            <p:ph type="subTitle" idx="1"/>
          </p:nvPr>
        </p:nvSpPr>
        <p:spPr>
          <a:xfrm>
            <a:off x="467544" y="1268759"/>
            <a:ext cx="129614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https://www.youtube.com/watch?v=km7pxKy4UHU&amp;list=PLZbbT5o_s2xrwRnXk_yCPtnqqo4_u2YGL&amp;index=9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8" name="Picture 7">
            <a:extLst>
              <a:ext uri="{FF2B5EF4-FFF2-40B4-BE49-F238E27FC236}">
                <a16:creationId xmlns:a16="http://schemas.microsoft.com/office/drawing/2014/main" id="{DFF69A23-7C02-42C9-BF02-8927428F1EEA}"/>
              </a:ext>
            </a:extLst>
          </p:cNvPr>
          <p:cNvPicPr>
            <a:picLocks noChangeAspect="1"/>
          </p:cNvPicPr>
          <p:nvPr/>
        </p:nvPicPr>
        <p:blipFill>
          <a:blip r:embed="rId3"/>
          <a:stretch>
            <a:fillRect/>
          </a:stretch>
        </p:blipFill>
        <p:spPr>
          <a:xfrm>
            <a:off x="1971675" y="1233600"/>
            <a:ext cx="6715125" cy="3562350"/>
          </a:xfrm>
          <a:prstGeom prst="rect">
            <a:avLst/>
          </a:prstGeom>
          <a:ln>
            <a:solidFill>
              <a:srgbClr val="C00000"/>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10.1 Quiz</a:t>
            </a:r>
            <a:endParaRPr lang="zh-TW" altLang="en-US" b="1" dirty="0">
              <a:solidFill>
                <a:srgbClr val="FFFF00"/>
              </a:solidFill>
            </a:endParaRPr>
          </a:p>
        </p:txBody>
      </p:sp>
      <p:sp>
        <p:nvSpPr>
          <p:cNvPr id="3" name="副標題 2"/>
          <p:cNvSpPr>
            <a:spLocks noGrp="1"/>
          </p:cNvSpPr>
          <p:nvPr>
            <p:ph type="subTitle" idx="1"/>
          </p:nvPr>
        </p:nvSpPr>
        <p:spPr>
          <a:xfrm>
            <a:off x="467544" y="1268759"/>
            <a:ext cx="129614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https://www.youtube.com/watch?v=km7pxKy4UHU&amp;list=PLZbbT5o_s2xrwRnXk_yCPtnqqo4_u2YGL&amp;index=9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AE42A7B8-657F-48F7-90C4-C06509173B81}"/>
              </a:ext>
            </a:extLst>
          </p:cNvPr>
          <p:cNvPicPr>
            <a:picLocks noChangeAspect="1"/>
          </p:cNvPicPr>
          <p:nvPr/>
        </p:nvPicPr>
        <p:blipFill>
          <a:blip r:embed="rId3"/>
          <a:stretch>
            <a:fillRect/>
          </a:stretch>
        </p:blipFill>
        <p:spPr>
          <a:xfrm>
            <a:off x="2238801" y="1309713"/>
            <a:ext cx="3491546" cy="5229199"/>
          </a:xfrm>
          <a:prstGeom prst="rect">
            <a:avLst/>
          </a:prstGeom>
          <a:ln>
            <a:solidFill>
              <a:srgbClr val="C00000"/>
            </a:solidFill>
          </a:ln>
        </p:spPr>
      </p:pic>
    </p:spTree>
    <p:extLst>
      <p:ext uri="{BB962C8B-B14F-4D97-AF65-F5344CB8AC3E}">
        <p14:creationId xmlns:p14="http://schemas.microsoft.com/office/powerpoint/2010/main" val="3433667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Save and Load</a:t>
            </a:r>
            <a:endParaRPr lang="zh-TW" altLang="en-US" b="1" dirty="0">
              <a:solidFill>
                <a:srgbClr val="FFFF00"/>
              </a:solidFill>
            </a:endParaRPr>
          </a:p>
        </p:txBody>
      </p:sp>
      <p:sp>
        <p:nvSpPr>
          <p:cNvPr id="3" name="副標題 2"/>
          <p:cNvSpPr>
            <a:spLocks noGrp="1"/>
          </p:cNvSpPr>
          <p:nvPr>
            <p:ph type="subTitle" idx="1"/>
          </p:nvPr>
        </p:nvSpPr>
        <p:spPr>
          <a:xfrm>
            <a:off x="431237" y="1436289"/>
            <a:ext cx="8352928" cy="32888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Save and Load</a:t>
            </a:r>
          </a:p>
          <a:p>
            <a:pPr marL="342900" indent="-342900" algn="l">
              <a:buClr>
                <a:srgbClr val="0070C0"/>
              </a:buClr>
              <a:buSzPct val="80000"/>
              <a:buFont typeface="Wingdings" pitchFamily="2" charset="2"/>
              <a:buChar char="u"/>
            </a:pPr>
            <a:r>
              <a:rPr lang="en-US" sz="1800" dirty="0">
                <a:solidFill>
                  <a:schemeClr val="tx1"/>
                </a:solidFill>
              </a:rPr>
              <a:t>This save functions saves:</a:t>
            </a:r>
          </a:p>
          <a:p>
            <a:pPr marL="342900" indent="-342900" algn="l">
              <a:buClr>
                <a:srgbClr val="0070C0"/>
              </a:buClr>
              <a:buSzPct val="80000"/>
              <a:buFont typeface="+mj-lt"/>
              <a:buAutoNum type="arabicPeriod"/>
            </a:pPr>
            <a:r>
              <a:rPr lang="en-US" sz="1800" dirty="0">
                <a:solidFill>
                  <a:schemeClr val="tx1"/>
                </a:solidFill>
              </a:rPr>
              <a:t>The architecture of the model, allowing to re-create the model.</a:t>
            </a:r>
          </a:p>
          <a:p>
            <a:pPr marL="342900" indent="-342900" algn="l">
              <a:buClr>
                <a:srgbClr val="0070C0"/>
              </a:buClr>
              <a:buSzPct val="80000"/>
              <a:buFont typeface="+mj-lt"/>
              <a:buAutoNum type="arabicPeriod"/>
            </a:pPr>
            <a:r>
              <a:rPr lang="en-US" sz="1800" dirty="0">
                <a:solidFill>
                  <a:schemeClr val="tx1"/>
                </a:solidFill>
              </a:rPr>
              <a:t>The weights of the model.</a:t>
            </a:r>
          </a:p>
          <a:p>
            <a:pPr marL="342900" indent="-342900" algn="l">
              <a:buClr>
                <a:srgbClr val="0070C0"/>
              </a:buClr>
              <a:buSzPct val="80000"/>
              <a:buFont typeface="+mj-lt"/>
              <a:buAutoNum type="arabicPeriod"/>
            </a:pPr>
            <a:r>
              <a:rPr lang="en-US" sz="1800" dirty="0">
                <a:solidFill>
                  <a:schemeClr val="tx1"/>
                </a:solidFill>
              </a:rPr>
              <a:t>The training configuration (loss, optimizer).</a:t>
            </a:r>
          </a:p>
          <a:p>
            <a:pPr marL="342900" indent="-342900" algn="l">
              <a:buClr>
                <a:srgbClr val="0070C0"/>
              </a:buClr>
              <a:buSzPct val="80000"/>
              <a:buFont typeface="+mj-lt"/>
              <a:buAutoNum type="arabicPeriod"/>
            </a:pPr>
            <a:r>
              <a:rPr lang="en-US" sz="1800" dirty="0">
                <a:solidFill>
                  <a:schemeClr val="tx1"/>
                </a:solidFill>
              </a:rPr>
              <a:t>The state of the optimizer, allowing to resume training exactly where you left off.</a:t>
            </a:r>
          </a:p>
          <a:p>
            <a:pPr marL="342900" indent="-342900" algn="l">
              <a:buClr>
                <a:srgbClr val="0070C0"/>
              </a:buClr>
              <a:buSzPct val="80000"/>
              <a:buFont typeface="Wingdings" pitchFamily="2" charset="2"/>
              <a:buChar char="u"/>
            </a:pPr>
            <a:r>
              <a:rPr lang="en-US" sz="1800" dirty="0">
                <a:solidFill>
                  <a:schemeClr val="tx1"/>
                </a:solidFill>
              </a:rPr>
              <a:t>The code examples we created:</a:t>
            </a:r>
          </a:p>
          <a:p>
            <a:pPr marL="342900" indent="-342900" algn="l">
              <a:buClr>
                <a:srgbClr val="0070C0"/>
              </a:buClr>
              <a:buSzPct val="80000"/>
              <a:buFont typeface="+mj-lt"/>
              <a:buAutoNum type="arabicPeriod"/>
            </a:pPr>
            <a:r>
              <a:rPr lang="en-US" sz="1800" dirty="0" err="1">
                <a:solidFill>
                  <a:schemeClr val="tx1"/>
                </a:solidFill>
              </a:rPr>
              <a:t>model.save</a:t>
            </a:r>
            <a:r>
              <a:rPr lang="en-US" sz="1800" dirty="0">
                <a:solidFill>
                  <a:schemeClr val="tx1"/>
                </a:solidFill>
              </a:rPr>
              <a:t>()</a:t>
            </a:r>
          </a:p>
          <a:p>
            <a:pPr marL="342900" indent="-342900" algn="l">
              <a:buClr>
                <a:srgbClr val="0070C0"/>
              </a:buClr>
              <a:buSzPct val="80000"/>
              <a:buFont typeface="+mj-lt"/>
              <a:buAutoNum type="arabicPeriod"/>
            </a:pPr>
            <a:r>
              <a:rPr lang="en-US" sz="1800" dirty="0" err="1">
                <a:solidFill>
                  <a:schemeClr val="tx1"/>
                </a:solidFill>
              </a:rPr>
              <a:t>Model.to_json</a:t>
            </a:r>
            <a:r>
              <a:rPr lang="en-US" sz="1800" dirty="0">
                <a:solidFill>
                  <a:schemeClr val="tx1"/>
                </a:solidFill>
              </a:rPr>
              <a:t>()</a:t>
            </a:r>
          </a:p>
          <a:p>
            <a:pPr marL="342900" indent="-342900" algn="l">
              <a:buClr>
                <a:srgbClr val="0070C0"/>
              </a:buClr>
              <a:buSzPct val="80000"/>
              <a:buFont typeface="+mj-lt"/>
              <a:buAutoNum type="arabicPeriod"/>
            </a:pPr>
            <a:r>
              <a:rPr lang="en-US" sz="1800" dirty="0" err="1">
                <a:solidFill>
                  <a:schemeClr val="tx1"/>
                </a:solidFill>
              </a:rPr>
              <a:t>model.save_weight</a:t>
            </a:r>
            <a:r>
              <a:rPr lang="en-US" sz="18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https://www.youtube.com/watch?v=km7pxKy4UHU&amp;list=PLZbbT5o_s2xrwRnXk_yCPtnqqo4_u2YGL&amp;index=9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97286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Save and Load</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801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Save and Load</a:t>
            </a:r>
          </a:p>
          <a:p>
            <a:pPr marL="342900" indent="-342900" algn="l">
              <a:buClr>
                <a:srgbClr val="0070C0"/>
              </a:buClr>
              <a:buSzPct val="80000"/>
              <a:buFont typeface="Wingdings" pitchFamily="2" charset="2"/>
              <a:buChar char="u"/>
            </a:pPr>
            <a:r>
              <a:rPr lang="en-US" sz="1800" dirty="0">
                <a:solidFill>
                  <a:schemeClr val="tx1"/>
                </a:solidFill>
              </a:rPr>
              <a:t>We discuss how to save and Load a </a:t>
            </a:r>
            <a:r>
              <a:rPr lang="en-US" sz="1800" dirty="0" err="1">
                <a:solidFill>
                  <a:schemeClr val="tx1"/>
                </a:solidFill>
              </a:rPr>
              <a:t>tf.keras.Sequential</a:t>
            </a:r>
            <a:r>
              <a:rPr lang="en-US" sz="1800" dirty="0">
                <a:solidFill>
                  <a:schemeClr val="tx1"/>
                </a:solidFill>
              </a:rPr>
              <a:t> neural network.</a:t>
            </a:r>
          </a:p>
          <a:p>
            <a:pPr marL="342900" indent="-342900" algn="l">
              <a:buClr>
                <a:srgbClr val="0070C0"/>
              </a:buClr>
              <a:buSzPct val="80000"/>
              <a:buFont typeface="Wingdings" pitchFamily="2" charset="2"/>
              <a:buChar char="u"/>
            </a:pPr>
            <a:r>
              <a:rPr lang="en-US" sz="1800" dirty="0">
                <a:solidFill>
                  <a:schemeClr val="tx1"/>
                </a:solidFill>
              </a:rPr>
              <a:t>We create and train this model: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https://www.youtube.com/watch?v=km7pxKy4UHU&amp;list=PLZbbT5o_s2xrwRnXk_yCPtnqqo4_u2YGL&amp;index=9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8" name="Picture 7">
            <a:extLst>
              <a:ext uri="{FF2B5EF4-FFF2-40B4-BE49-F238E27FC236}">
                <a16:creationId xmlns:a16="http://schemas.microsoft.com/office/drawing/2014/main" id="{1DFD83B9-0AB4-4223-812F-9E3BF874FDE6}"/>
              </a:ext>
            </a:extLst>
          </p:cNvPr>
          <p:cNvPicPr>
            <a:picLocks noChangeAspect="1"/>
          </p:cNvPicPr>
          <p:nvPr/>
        </p:nvPicPr>
        <p:blipFill>
          <a:blip r:embed="rId3"/>
          <a:stretch>
            <a:fillRect/>
          </a:stretch>
        </p:blipFill>
        <p:spPr>
          <a:xfrm>
            <a:off x="1763688" y="2449339"/>
            <a:ext cx="5372100" cy="1219200"/>
          </a:xfrm>
          <a:prstGeom prst="rect">
            <a:avLst/>
          </a:prstGeom>
          <a:ln>
            <a:solidFill>
              <a:srgbClr val="C00000"/>
            </a:solidFill>
          </a:ln>
        </p:spPr>
      </p:pic>
    </p:spTree>
    <p:extLst>
      <p:ext uri="{BB962C8B-B14F-4D97-AF65-F5344CB8AC3E}">
        <p14:creationId xmlns:p14="http://schemas.microsoft.com/office/powerpoint/2010/main" val="378241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Save and Load</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6561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Save </a:t>
            </a:r>
            <a:r>
              <a:rPr lang="en-US" sz="1800" b="1" dirty="0" err="1">
                <a:solidFill>
                  <a:schemeClr val="tx1"/>
                </a:solidFill>
              </a:rPr>
              <a:t>Keras</a:t>
            </a:r>
            <a:r>
              <a:rPr lang="en-US" sz="1800" b="1" dirty="0">
                <a:solidFill>
                  <a:schemeClr val="tx1"/>
                </a:solidFill>
              </a:rPr>
              <a:t> Model</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If we want to save a model at its current state after it was trained so that we could make use of it later, we can call the </a:t>
            </a:r>
            <a:r>
              <a:rPr lang="en-US" altLang="en-US" sz="1800" dirty="0">
                <a:solidFill>
                  <a:srgbClr val="E83E8C"/>
                </a:solidFill>
                <a:latin typeface="SFMono-Regular"/>
              </a:rPr>
              <a:t>save()</a:t>
            </a:r>
            <a:r>
              <a:rPr lang="en-US" altLang="en-US" sz="1800" dirty="0">
                <a:solidFill>
                  <a:srgbClr val="333333"/>
                </a:solidFill>
                <a:latin typeface="-apple-system"/>
              </a:rPr>
              <a:t> function on the model.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a:t>
            </a:r>
            <a:r>
              <a:rPr lang="en-US" altLang="en-US" sz="1800" dirty="0">
                <a:solidFill>
                  <a:srgbClr val="E83E8C"/>
                </a:solidFill>
                <a:latin typeface="SFMono-Regular"/>
              </a:rPr>
              <a:t>save()</a:t>
            </a:r>
            <a:r>
              <a:rPr lang="en-US" altLang="en-US" sz="1800" dirty="0">
                <a:solidFill>
                  <a:srgbClr val="333333"/>
                </a:solidFill>
                <a:latin typeface="-apple-system"/>
              </a:rPr>
              <a:t>, we pass in the file path and name of the file we want to save the model to with an </a:t>
            </a:r>
            <a:r>
              <a:rPr lang="en-US" altLang="en-US" sz="1800" dirty="0">
                <a:solidFill>
                  <a:srgbClr val="E83E8C"/>
                </a:solidFill>
                <a:latin typeface="SFMono-Regular"/>
              </a:rPr>
              <a:t>h5</a:t>
            </a:r>
            <a:r>
              <a:rPr lang="en-US" altLang="en-US" sz="1800" dirty="0">
                <a:solidFill>
                  <a:srgbClr val="333333"/>
                </a:solidFill>
                <a:latin typeface="-apple-system"/>
              </a:rPr>
              <a:t> extension</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https://www.youtube.com/watch?v=km7pxKy4UHU&amp;list=PLZbbT5o_s2xrwRnXk_yCPtnqqo4_u2YGL&amp;index=9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11" name="Picture 10">
            <a:extLst>
              <a:ext uri="{FF2B5EF4-FFF2-40B4-BE49-F238E27FC236}">
                <a16:creationId xmlns:a16="http://schemas.microsoft.com/office/drawing/2014/main" id="{5CA52319-2961-42A3-9931-AEA3957F5E6D}"/>
              </a:ext>
            </a:extLst>
          </p:cNvPr>
          <p:cNvPicPr>
            <a:picLocks noChangeAspect="1"/>
          </p:cNvPicPr>
          <p:nvPr/>
        </p:nvPicPr>
        <p:blipFill>
          <a:blip r:embed="rId3"/>
          <a:stretch>
            <a:fillRect/>
          </a:stretch>
        </p:blipFill>
        <p:spPr>
          <a:xfrm>
            <a:off x="1979712" y="3138892"/>
            <a:ext cx="4152900" cy="390525"/>
          </a:xfrm>
          <a:prstGeom prst="rect">
            <a:avLst/>
          </a:prstGeom>
          <a:ln>
            <a:solidFill>
              <a:srgbClr val="C00000"/>
            </a:solidFill>
          </a:ln>
        </p:spPr>
      </p:pic>
    </p:spTree>
    <p:extLst>
      <p:ext uri="{BB962C8B-B14F-4D97-AF65-F5344CB8AC3E}">
        <p14:creationId xmlns:p14="http://schemas.microsoft.com/office/powerpoint/2010/main" val="480647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Save and Load</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2961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Load </a:t>
            </a:r>
            <a:r>
              <a:rPr lang="en-US" sz="1800" b="1" dirty="0" err="1">
                <a:solidFill>
                  <a:schemeClr val="tx1"/>
                </a:solidFill>
              </a:rPr>
              <a:t>Keras</a:t>
            </a:r>
            <a:r>
              <a:rPr lang="en-US" sz="1800" b="1" dirty="0">
                <a:solidFill>
                  <a:schemeClr val="tx1"/>
                </a:solidFill>
              </a:rPr>
              <a:t> Model</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Now that we have this model saved, we can load the model at a later time.</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do so, we first import the </a:t>
            </a:r>
            <a:r>
              <a:rPr lang="en-US" altLang="en-US" sz="1800" dirty="0" err="1">
                <a:solidFill>
                  <a:srgbClr val="E83E8C"/>
                </a:solidFill>
                <a:latin typeface="SFMono-Regular"/>
              </a:rPr>
              <a:t>load_model</a:t>
            </a:r>
            <a:r>
              <a:rPr lang="en-US" altLang="en-US" sz="1800" dirty="0">
                <a:solidFill>
                  <a:srgbClr val="E83E8C"/>
                </a:solidFill>
                <a:latin typeface="SFMono-Regular"/>
              </a:rPr>
              <a:t>()</a:t>
            </a:r>
            <a:r>
              <a:rPr lang="en-US" altLang="en-US" sz="1800" dirty="0">
                <a:solidFill>
                  <a:srgbClr val="333333"/>
                </a:solidFill>
                <a:latin typeface="-apple-system"/>
              </a:rPr>
              <a:t> function. Then, we can call the function to load the model by pointing to the saved model on disk.</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https://www.youtube.com/watch?v=km7pxKy4UHU&amp;list=PLZbbT5o_s2xrwRnXk_yCPtnqqo4_u2YGL&amp;index=9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0" name="Picture 9">
            <a:extLst>
              <a:ext uri="{FF2B5EF4-FFF2-40B4-BE49-F238E27FC236}">
                <a16:creationId xmlns:a16="http://schemas.microsoft.com/office/drawing/2014/main" id="{A11BCA18-B182-46CE-B028-E5A6AF92B163}"/>
              </a:ext>
            </a:extLst>
          </p:cNvPr>
          <p:cNvPicPr>
            <a:picLocks noChangeAspect="1"/>
          </p:cNvPicPr>
          <p:nvPr/>
        </p:nvPicPr>
        <p:blipFill>
          <a:blip r:embed="rId3"/>
          <a:stretch>
            <a:fillRect/>
          </a:stretch>
        </p:blipFill>
        <p:spPr>
          <a:xfrm>
            <a:off x="1547664" y="2806700"/>
            <a:ext cx="5219700" cy="514350"/>
          </a:xfrm>
          <a:prstGeom prst="rect">
            <a:avLst/>
          </a:prstGeom>
          <a:ln>
            <a:solidFill>
              <a:srgbClr val="C00000"/>
            </a:solidFill>
          </a:ln>
        </p:spPr>
      </p:pic>
    </p:spTree>
    <p:extLst>
      <p:ext uri="{BB962C8B-B14F-4D97-AF65-F5344CB8AC3E}">
        <p14:creationId xmlns:p14="http://schemas.microsoft.com/office/powerpoint/2010/main" val="1174127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Save and Load</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Very Load Model</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can also inspect attributes about the model, like the optimizer and loss by calling </a:t>
            </a:r>
            <a:r>
              <a:rPr lang="en-US" altLang="en-US" sz="1800" dirty="0" err="1">
                <a:solidFill>
                  <a:srgbClr val="E83E8C"/>
                </a:solidFill>
                <a:latin typeface="SFMono-Regular"/>
              </a:rPr>
              <a:t>model.optimizer</a:t>
            </a:r>
            <a:r>
              <a:rPr lang="en-US" altLang="en-US" sz="1800" dirty="0">
                <a:solidFill>
                  <a:srgbClr val="333333"/>
                </a:solidFill>
                <a:latin typeface="-apple-system"/>
              </a:rPr>
              <a:t> and </a:t>
            </a:r>
            <a:r>
              <a:rPr lang="en-US" altLang="en-US" sz="1800" dirty="0" err="1">
                <a:solidFill>
                  <a:srgbClr val="E83E8C"/>
                </a:solidFill>
                <a:latin typeface="SFMono-Regular"/>
              </a:rPr>
              <a:t>model.loss</a:t>
            </a:r>
            <a:r>
              <a:rPr lang="en-US" altLang="en-US" sz="1800" dirty="0">
                <a:solidFill>
                  <a:srgbClr val="333333"/>
                </a:solidFill>
                <a:latin typeface="-apple-system"/>
              </a:rPr>
              <a:t> on the loaded model and compare the results to the previously saved model.</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https://www.youtube.com/watch?v=km7pxKy4UHU&amp;list=PLZbbT5o_s2xrwRnXk_yCPtnqqo4_u2YGL&amp;index=9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2445049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Save and Load</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9361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Very Load Model</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can verify that the loaded model has the same architecture and weights as the saved model by calling </a:t>
            </a:r>
            <a:r>
              <a:rPr lang="en-US" altLang="en-US" sz="1800" dirty="0">
                <a:solidFill>
                  <a:srgbClr val="E83E8C"/>
                </a:solidFill>
                <a:latin typeface="SFMono-Regular"/>
              </a:rPr>
              <a:t>summary()</a:t>
            </a:r>
            <a:r>
              <a:rPr lang="en-US" altLang="en-US" sz="1800" dirty="0">
                <a:solidFill>
                  <a:srgbClr val="333333"/>
                </a:solidFill>
                <a:latin typeface="-apple-system"/>
              </a:rPr>
              <a:t> and </a:t>
            </a:r>
            <a:r>
              <a:rPr lang="en-US" altLang="en-US" sz="1800" dirty="0" err="1">
                <a:solidFill>
                  <a:srgbClr val="E83E8C"/>
                </a:solidFill>
                <a:latin typeface="SFMono-Regular"/>
              </a:rPr>
              <a:t>get_weights</a:t>
            </a:r>
            <a:r>
              <a:rPr lang="en-US" altLang="en-US" sz="1800" dirty="0">
                <a:solidFill>
                  <a:srgbClr val="E83E8C"/>
                </a:solidFill>
                <a:latin typeface="SFMono-Regular"/>
              </a:rPr>
              <a:t>()</a:t>
            </a:r>
            <a:r>
              <a:rPr lang="en-US" altLang="en-US" sz="1800" dirty="0">
                <a:solidFill>
                  <a:srgbClr val="333333"/>
                </a:solidFill>
                <a:latin typeface="-apple-system"/>
              </a:rPr>
              <a:t> on the model.</a:t>
            </a:r>
            <a:r>
              <a:rPr lang="en-US" altLang="en-US" sz="1800" dirty="0">
                <a:solidFill>
                  <a:schemeClr val="tx1"/>
                </a:solidFill>
              </a:rPr>
              <a:t> </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https://www.youtube.com/watch?v=km7pxKy4UHU&amp;list=PLZbbT5o_s2xrwRnXk_yCPtnqqo4_u2YGL&amp;index=9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E3134224-7CC5-479C-8A54-84E36B88614D}"/>
              </a:ext>
            </a:extLst>
          </p:cNvPr>
          <p:cNvPicPr>
            <a:picLocks noChangeAspect="1"/>
          </p:cNvPicPr>
          <p:nvPr/>
        </p:nvPicPr>
        <p:blipFill>
          <a:blip r:embed="rId3"/>
          <a:stretch>
            <a:fillRect/>
          </a:stretch>
        </p:blipFill>
        <p:spPr>
          <a:xfrm>
            <a:off x="1331640" y="2430253"/>
            <a:ext cx="6153150" cy="3695700"/>
          </a:xfrm>
          <a:prstGeom prst="rect">
            <a:avLst/>
          </a:prstGeom>
          <a:ln>
            <a:solidFill>
              <a:srgbClr val="C00000"/>
            </a:solidFill>
          </a:ln>
        </p:spPr>
      </p:pic>
    </p:spTree>
    <p:extLst>
      <p:ext uri="{BB962C8B-B14F-4D97-AF65-F5344CB8AC3E}">
        <p14:creationId xmlns:p14="http://schemas.microsoft.com/office/powerpoint/2010/main" val="3342801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Save and Load</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1602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Save and Load of Architecture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There is another way we save only the architecture of the model. This will not save the model weights, configurations, optimizer, loss or anything else. This only saves the architecture of the model.</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can do this by calling </a:t>
            </a:r>
            <a:r>
              <a:rPr lang="en-US" altLang="en-US" sz="1800" dirty="0" err="1">
                <a:solidFill>
                  <a:srgbClr val="E83E8C"/>
                </a:solidFill>
                <a:latin typeface="SFMono-Regular"/>
              </a:rPr>
              <a:t>model.to_json</a:t>
            </a:r>
            <a:r>
              <a:rPr lang="en-US" altLang="en-US" sz="1800" dirty="0">
                <a:solidFill>
                  <a:srgbClr val="E83E8C"/>
                </a:solidFill>
                <a:latin typeface="SFMono-Regular"/>
              </a:rPr>
              <a:t>()</a:t>
            </a:r>
            <a:r>
              <a:rPr lang="en-US" altLang="en-US" sz="1800" dirty="0">
                <a:solidFill>
                  <a:srgbClr val="333333"/>
                </a:solidFill>
                <a:latin typeface="-apple-system"/>
              </a:rPr>
              <a:t>. This will save the architecture of the model as a JSON string. If we print out the string, we can see exactly what this looks like.</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https://www.youtube.com/watch?v=km7pxKy4UHU&amp;list=PLZbbT5o_s2xrwRnXk_yCPtnqqo4_u2YGL&amp;index=9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9" name="Picture 8">
            <a:extLst>
              <a:ext uri="{FF2B5EF4-FFF2-40B4-BE49-F238E27FC236}">
                <a16:creationId xmlns:a16="http://schemas.microsoft.com/office/drawing/2014/main" id="{5CB8000A-33DD-496C-9F5F-C979C0F40A8C}"/>
              </a:ext>
            </a:extLst>
          </p:cNvPr>
          <p:cNvPicPr>
            <a:picLocks noChangeAspect="1"/>
          </p:cNvPicPr>
          <p:nvPr/>
        </p:nvPicPr>
        <p:blipFill>
          <a:blip r:embed="rId3"/>
          <a:stretch>
            <a:fillRect/>
          </a:stretch>
        </p:blipFill>
        <p:spPr>
          <a:xfrm>
            <a:off x="2267744" y="3596477"/>
            <a:ext cx="2857500" cy="533400"/>
          </a:xfrm>
          <a:prstGeom prst="rect">
            <a:avLst/>
          </a:prstGeom>
          <a:ln>
            <a:solidFill>
              <a:srgbClr val="C00000"/>
            </a:solidFill>
          </a:ln>
        </p:spPr>
      </p:pic>
    </p:spTree>
    <p:extLst>
      <p:ext uri="{BB962C8B-B14F-4D97-AF65-F5344CB8AC3E}">
        <p14:creationId xmlns:p14="http://schemas.microsoft.com/office/powerpoint/2010/main" val="148110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Save and Load</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4401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Save and Load of Architecture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Now that we have this saved, we can create a new model from it.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First we’ll import the needed </a:t>
            </a:r>
            <a:r>
              <a:rPr lang="en-US" altLang="en-US" sz="1800" dirty="0" err="1">
                <a:solidFill>
                  <a:srgbClr val="E83E8C"/>
                </a:solidFill>
                <a:latin typeface="SFMono-Regular"/>
              </a:rPr>
              <a:t>model_from_json</a:t>
            </a:r>
            <a:r>
              <a:rPr lang="en-US" altLang="en-US" sz="1800" dirty="0">
                <a:solidFill>
                  <a:srgbClr val="333333"/>
                </a:solidFill>
                <a:latin typeface="-apple-system"/>
              </a:rPr>
              <a:t> function, and then we can load the model architecture.</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https://www.youtube.com/watch?v=km7pxKy4UHU&amp;list=PLZbbT5o_s2xrwRnXk_yCPtnqqo4_u2YGL&amp;index=9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55922F74-8706-4B44-86A3-5126F35EB70B}"/>
              </a:ext>
            </a:extLst>
          </p:cNvPr>
          <p:cNvPicPr>
            <a:picLocks noChangeAspect="1"/>
          </p:cNvPicPr>
          <p:nvPr/>
        </p:nvPicPr>
        <p:blipFill>
          <a:blip r:embed="rId3"/>
          <a:stretch>
            <a:fillRect/>
          </a:stretch>
        </p:blipFill>
        <p:spPr>
          <a:xfrm>
            <a:off x="1724025" y="2847106"/>
            <a:ext cx="4829175" cy="533400"/>
          </a:xfrm>
          <a:prstGeom prst="rect">
            <a:avLst/>
          </a:prstGeom>
          <a:ln>
            <a:solidFill>
              <a:srgbClr val="C00000"/>
            </a:solidFill>
          </a:ln>
        </p:spPr>
      </p:pic>
    </p:spTree>
    <p:extLst>
      <p:ext uri="{BB962C8B-B14F-4D97-AF65-F5344CB8AC3E}">
        <p14:creationId xmlns:p14="http://schemas.microsoft.com/office/powerpoint/2010/main" val="220248823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1951</TotalTime>
  <Words>1185</Words>
  <Application>Microsoft Office PowerPoint</Application>
  <PresentationFormat>On-screen Show (4:3)</PresentationFormat>
  <Paragraphs>121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Calibri</vt:lpstr>
      <vt:lpstr>montserrat</vt:lpstr>
      <vt:lpstr>SFMono-Regular</vt:lpstr>
      <vt:lpstr>Wingdings</vt:lpstr>
      <vt:lpstr>Office 佈景主題</vt:lpstr>
      <vt:lpstr>10 Save and Load</vt:lpstr>
      <vt:lpstr>10 Save and Load</vt:lpstr>
      <vt:lpstr>10 Save and Load</vt:lpstr>
      <vt:lpstr>10 Save and Load</vt:lpstr>
      <vt:lpstr>10 Save and Load</vt:lpstr>
      <vt:lpstr>10 Save and Load</vt:lpstr>
      <vt:lpstr>10 Save and Load</vt:lpstr>
      <vt:lpstr>10 Save and Load</vt:lpstr>
      <vt:lpstr>10 Save and Load</vt:lpstr>
      <vt:lpstr>10 Save and Load</vt:lpstr>
      <vt:lpstr>10 Save and Load</vt:lpstr>
      <vt:lpstr>10 Save and Load</vt:lpstr>
      <vt:lpstr>10 Save and Load</vt:lpstr>
      <vt:lpstr>10 Save and Load</vt:lpstr>
      <vt:lpstr>10 Save and Load</vt:lpstr>
      <vt:lpstr>10.1 Quiz</vt:lpstr>
      <vt:lpstr>10.1 Quiz</vt:lpstr>
      <vt:lpstr>10.1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683</cp:revision>
  <dcterms:created xsi:type="dcterms:W3CDTF">2018-09-28T16:40:41Z</dcterms:created>
  <dcterms:modified xsi:type="dcterms:W3CDTF">2020-06-09T18:25:53Z</dcterms:modified>
</cp:coreProperties>
</file>