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4" r:id="rId3"/>
    <p:sldId id="286" r:id="rId4"/>
    <p:sldId id="306" r:id="rId5"/>
    <p:sldId id="331" r:id="rId6"/>
    <p:sldId id="336" r:id="rId7"/>
    <p:sldId id="341" r:id="rId8"/>
    <p:sldId id="344" r:id="rId9"/>
    <p:sldId id="357" r:id="rId10"/>
    <p:sldId id="359" r:id="rId11"/>
    <p:sldId id="372" r:id="rId12"/>
    <p:sldId id="376" r:id="rId13"/>
    <p:sldId id="380" r:id="rId14"/>
    <p:sldId id="386" r:id="rId15"/>
    <p:sldId id="393" r:id="rId16"/>
    <p:sldId id="397" r:id="rId17"/>
    <p:sldId id="259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Chen" initials="PC" lastIdx="2" clrIdx="0">
    <p:extLst>
      <p:ext uri="{19B8F6BF-5375-455C-9EA6-DF929625EA0E}">
        <p15:presenceInfo xmlns:p15="http://schemas.microsoft.com/office/powerpoint/2012/main" userId="S::pchen@futurewei.com::67f51b76-959f-426f-bd28-cd849a8586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20" autoAdjust="0"/>
    <p:restoredTop sz="96806" autoAdjust="0"/>
  </p:normalViewPr>
  <p:slideViewPr>
    <p:cSldViewPr>
      <p:cViewPr varScale="1">
        <p:scale>
          <a:sx n="73" d="100"/>
          <a:sy n="73" d="100"/>
        </p:scale>
        <p:origin x="356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2021/9/10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2021/9/10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2021/9/10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2021/9/10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2021/9/10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2021/9/10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2021/9/10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Aladdin Summary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/>
              <a:t>Peter H. Chen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2021/9/10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D82F55-9614-445F-BCBA-EAB89C1FC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3717032"/>
            <a:ext cx="3456384" cy="91590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4.1.1 HLS Tuning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5" y="1268759"/>
            <a:ext cx="8250313" cy="2880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4.1.1 HLS Tuning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</a:pPr>
            <a:r>
              <a:rPr lang="en-US" sz="1600" b="1">
                <a:solidFill>
                  <a:schemeClr val="tx1"/>
                </a:solidFill>
              </a:rPr>
              <a:t>https://www.cs.virginia.edu/~smk9u/CS6501F16/p97-shao.pdf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2021/9/10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65855C-C4F9-4614-A67C-0533D3707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799352"/>
            <a:ext cx="4896544" cy="431443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8737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4.3 Validation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92275"/>
            <a:ext cx="8514249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4.3 Validation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</a:pPr>
            <a:r>
              <a:rPr lang="en-US" sz="1600" b="1">
                <a:solidFill>
                  <a:schemeClr val="tx1"/>
                </a:solidFill>
              </a:rPr>
              <a:t>https://www.cs.virginia.edu/~smk9u/CS6501F16/p97-shao.pdf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2021/9/10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56A997-C5C4-4F83-A0FC-A36222D61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04" y="1788070"/>
            <a:ext cx="6301355" cy="476953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82683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4.3 Validation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92275"/>
            <a:ext cx="8311674" cy="19611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4.3 Validation (5)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Pareto Analysis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Aladdin’s detailed power model enables energy breakdowns for adders, multipliers, and registers.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six bars of each benchmark are normalized to the leftmost bar to facilitate comparisons.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</a:pPr>
            <a:r>
              <a:rPr lang="en-US" sz="1600" b="1">
                <a:solidFill>
                  <a:schemeClr val="tx1"/>
                </a:solidFill>
              </a:rPr>
              <a:t>https://www.cs.virginia.edu/~smk9u/CS6501F16/p97-shao.pdf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2021/9/10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ABCCCF-6C86-4C57-BD38-F2D20F6A4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645024"/>
            <a:ext cx="8260717" cy="259317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76686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4.4 Algorithm-to-Solution Time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92275"/>
            <a:ext cx="831167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4.4 Algorithm-to-Solution Time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</a:pPr>
            <a:r>
              <a:rPr lang="en-US" sz="1600" b="1">
                <a:solidFill>
                  <a:schemeClr val="tx1"/>
                </a:solidFill>
              </a:rPr>
              <a:t>https://www.cs.virginia.edu/~smk9u/CS6501F16/p97-shao.pdf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2021/9/10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4C291B-E672-49A2-8945-ACED26349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100" y="1830272"/>
            <a:ext cx="6345800" cy="331236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95452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5.1 Execution Time Decomposition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92275"/>
            <a:ext cx="8311674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5.1 Execution Time Decomposition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</a:pPr>
            <a:r>
              <a:rPr lang="en-US" sz="1600" b="1">
                <a:solidFill>
                  <a:schemeClr val="tx1"/>
                </a:solidFill>
              </a:rPr>
              <a:t>https://www.cs.virginia.edu/~smk9u/CS6501F16/p97-shao.pdf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2021/9/10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F557C4-A60A-4A53-BB96-499652B07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3" y="1916833"/>
            <a:ext cx="4094132" cy="208823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1F72EB-078B-4928-8642-5907CA0AA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903351"/>
            <a:ext cx="4503675" cy="384723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47696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5.2 Accelerator Design Space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92276"/>
            <a:ext cx="831167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5.2 Accelerator Design Space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</a:pPr>
            <a:r>
              <a:rPr lang="en-US" sz="1600" b="1">
                <a:solidFill>
                  <a:schemeClr val="tx1"/>
                </a:solidFill>
              </a:rPr>
              <a:t>https://www.cs.virginia.edu/~smk9u/CS6501F16/p97-shao.pdf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2021/9/10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E1F89B-082F-4615-8D2B-7FDB8B370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772816"/>
            <a:ext cx="5616624" cy="469389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63994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5.3 Resource-Sharing Effects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92276"/>
            <a:ext cx="831167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5.3 Resource-Sharing Effects in Heterogenous SoC (2)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</a:pPr>
            <a:r>
              <a:rPr lang="en-US" sz="1600" b="1">
                <a:solidFill>
                  <a:schemeClr val="tx1"/>
                </a:solidFill>
              </a:rPr>
              <a:t>https://www.cs.virginia.edu/~smk9u/CS6501F16/p97-shao.pdf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2021/9/10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D6AE4C-8884-4AF0-8D0F-B57BFC38C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988840"/>
            <a:ext cx="7818273" cy="309634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90054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2021/9/10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1.0 </a:t>
            </a:r>
            <a:r>
              <a:rPr lang="en-US" altLang="zh-TW" b="1" dirty="0">
                <a:solidFill>
                  <a:srgbClr val="FFFF00"/>
                </a:solidFill>
              </a:rPr>
              <a:t>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5283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Key Features Summary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High Level Design Exploration (not low-level Simulator) for Accelerator. No clock tree or IO pin.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Aladdin build knowledge-based DDDG (Dynamic Data Dependency Graph) to solve the NP (Non-Polynomial) problems in EDA tools.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Pre-RTL (Verilog Behavioral, no Gate-Level Synthesis) for Datapath circuits, such as, FFT, adders, and shifters (Multiplication/Division). Fit the need of CUDA Parallel Computing, Mathematical Machine Learning (</a:t>
            </a:r>
            <a:r>
              <a:rPr lang="en-US" sz="1800" dirty="0" err="1">
                <a:solidFill>
                  <a:schemeClr val="tx1"/>
                </a:solidFill>
              </a:rPr>
              <a:t>hypermapper</a:t>
            </a:r>
            <a:r>
              <a:rPr lang="en-US" sz="1800" dirty="0">
                <a:solidFill>
                  <a:schemeClr val="tx1"/>
                </a:solidFill>
              </a:rPr>
              <a:t> or scikit-learn), and Neural Networking Deep Learning (</a:t>
            </a:r>
            <a:r>
              <a:rPr lang="en-US" sz="1800" dirty="0" err="1">
                <a:solidFill>
                  <a:schemeClr val="tx1"/>
                </a:solidFill>
              </a:rPr>
              <a:t>PyTorch</a:t>
            </a:r>
            <a:r>
              <a:rPr lang="en-US" sz="1800" dirty="0">
                <a:solidFill>
                  <a:schemeClr val="tx1"/>
                </a:solidFill>
              </a:rPr>
              <a:t> and </a:t>
            </a:r>
            <a:r>
              <a:rPr lang="en-US" sz="1800" dirty="0" err="1">
                <a:solidFill>
                  <a:schemeClr val="tx1"/>
                </a:solidFill>
              </a:rPr>
              <a:t>Tensorflow</a:t>
            </a:r>
            <a:r>
              <a:rPr lang="en-US" sz="1800" dirty="0">
                <a:solidFill>
                  <a:schemeClr val="tx1"/>
                </a:solidFill>
              </a:rPr>
              <a:t>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4. Accuracy: Performance 0.9%, Power 4.9%, and Area 6.6%.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5. Test Case: 7min in Aladdin vs. 52 hours current EDA flow.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</a:pPr>
            <a:r>
              <a:rPr lang="en-US" sz="1600" b="1">
                <a:solidFill>
                  <a:schemeClr val="tx1"/>
                </a:solidFill>
              </a:rPr>
              <a:t>https://www.cs.virginia.edu/~smk9u/CS6501F16/p97-shao.pdf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2021/9/10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91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>
                <a:solidFill>
                  <a:srgbClr val="FFFF00"/>
                </a:solidFill>
              </a:rPr>
              <a:t>1.1 Introduction</a:t>
            </a:r>
            <a:endParaRPr lang="zh-TW" altLang="en-US" b="1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1281796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</a:pPr>
            <a:r>
              <a:rPr lang="en-US" sz="1600" b="1">
                <a:solidFill>
                  <a:schemeClr val="tx1"/>
                </a:solidFill>
              </a:rPr>
              <a:t>https://www.cs.virginia.edu/~smk9u/CS6501F16/p97-shao.pdf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2021/9/10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3B10FA-9EA1-4E83-A8BA-243BCF2D1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12778"/>
            <a:ext cx="6897267" cy="366644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65004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3.1 Aladdin Framework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Aladdin Framework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</a:pPr>
            <a:r>
              <a:rPr lang="en-US" sz="1600" b="1">
                <a:solidFill>
                  <a:schemeClr val="tx1"/>
                </a:solidFill>
              </a:rPr>
              <a:t>https://www.cs.virginia.edu/~smk9u/CS6501F16/p97-shao.pdf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2021/9/10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BF61A1-898D-485A-8F9B-4DA1A2012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15" y="1762580"/>
            <a:ext cx="8313971" cy="244528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69060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3.3.2 Resource-Constrained DDDG</a:t>
            </a:r>
            <a:endParaRPr lang="zh-TW" altLang="en-US" b="1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Resource-Constrained DDDG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</a:pPr>
            <a:r>
              <a:rPr lang="en-US" sz="1600" b="1">
                <a:solidFill>
                  <a:schemeClr val="tx1"/>
                </a:solidFill>
              </a:rPr>
              <a:t>https://www.cs.virginia.edu/~smk9u/CS6501F16/p97-shao.pdf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2021/9/10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691327-97CD-455A-98E4-9D2CE7E57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688" y="1772816"/>
            <a:ext cx="6590623" cy="2664296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95584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3.3.3 An Example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1800200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An Example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</a:pPr>
            <a:r>
              <a:rPr lang="en-US" sz="1600" b="1">
                <a:solidFill>
                  <a:schemeClr val="tx1"/>
                </a:solidFill>
              </a:rPr>
              <a:t>https://www.cs.virginia.edu/~smk9u/CS6501F16/p97-shao.pdf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2021/9/10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1C5140-2757-497C-A97F-72A1C6641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268760"/>
            <a:ext cx="4247448" cy="517464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83274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3.3.4 Power and Area Models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43924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Power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accurately model the power of accelerators, we need: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(a) precise </a:t>
            </a:r>
            <a:r>
              <a:rPr lang="en-US" sz="1800" b="1" dirty="0">
                <a:solidFill>
                  <a:srgbClr val="C00000"/>
                </a:solidFill>
              </a:rPr>
              <a:t>activities</a:t>
            </a:r>
            <a:r>
              <a:rPr lang="en-US" sz="1800" dirty="0">
                <a:solidFill>
                  <a:schemeClr val="tx1"/>
                </a:solidFill>
              </a:rPr>
              <a:t> and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(b) accurate </a:t>
            </a:r>
            <a:r>
              <a:rPr lang="en-US" sz="1800" b="1" dirty="0">
                <a:solidFill>
                  <a:srgbClr val="C00000"/>
                </a:solidFill>
              </a:rPr>
              <a:t>power characterization </a:t>
            </a:r>
            <a:r>
              <a:rPr lang="en-US" sz="1800" dirty="0">
                <a:solidFill>
                  <a:schemeClr val="tx1"/>
                </a:solidFill>
              </a:rPr>
              <a:t>of different DDDG </a:t>
            </a:r>
            <a:r>
              <a:rPr lang="en-US" sz="1800" b="1" dirty="0">
                <a:solidFill>
                  <a:srgbClr val="C00000"/>
                </a:solidFill>
              </a:rPr>
              <a:t>components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uniquely characterize </a:t>
            </a:r>
            <a:r>
              <a:rPr lang="en-US" sz="1800" b="1" dirty="0">
                <a:solidFill>
                  <a:srgbClr val="C00000"/>
                </a:solidFill>
              </a:rPr>
              <a:t>switching, internal, and leakage power </a:t>
            </a:r>
            <a:r>
              <a:rPr lang="en-US" sz="1800" dirty="0">
                <a:solidFill>
                  <a:schemeClr val="tx1"/>
                </a:solidFill>
              </a:rPr>
              <a:t>from Design Compiler for each type of DDDG node (multipliers, adders, shifters, etc.) and registers.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characterization accounts for different timing requirements, </a:t>
            </a:r>
            <a:r>
              <a:rPr lang="en-US" sz="1800" b="1" dirty="0">
                <a:solidFill>
                  <a:srgbClr val="C00000"/>
                </a:solidFill>
              </a:rPr>
              <a:t>BW (bitwidths), and switching activity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Switching and internal power are due to capacitive charging/discharging of output load and internal transistors of the logic gates, respectively.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While switching and internal power are both dynamic, we found internal power weakly dependent on activity because internal nodes can switch without the gate output switching.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</a:pPr>
            <a:r>
              <a:rPr lang="en-US" sz="1600" b="1">
                <a:solidFill>
                  <a:schemeClr val="tx1"/>
                </a:solidFill>
              </a:rPr>
              <a:t>https://www.cs.virginia.edu/~smk9u/CS6501F16/p97-shao.pdf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2021/9/10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5509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3.3.4 Power and Area Models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0780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Cycle-Level Activity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</a:pPr>
            <a:r>
              <a:rPr lang="en-US" sz="1600" b="1">
                <a:solidFill>
                  <a:schemeClr val="tx1"/>
                </a:solidFill>
              </a:rPr>
              <a:t>https://www.cs.virginia.edu/~smk9u/CS6501F16/p97-shao.pdf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2021/9/10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A10641-C50E-4F11-AD36-9AB686363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772816"/>
            <a:ext cx="5400600" cy="471551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16017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4.1 Validation 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29126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4.1 Validation Flow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</a:pPr>
            <a:r>
              <a:rPr lang="en-US" sz="1600" b="1">
                <a:solidFill>
                  <a:schemeClr val="tx1"/>
                </a:solidFill>
              </a:rPr>
              <a:t>https://www.cs.virginia.edu/~smk9u/CS6501F16/p97-shao.pdf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2021/9/10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B06D72-24D8-426D-8856-6754E1CB7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56509"/>
            <a:ext cx="8258752" cy="366189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63545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2640</TotalTime>
  <Words>682</Words>
  <Application>Microsoft Office PowerPoint</Application>
  <PresentationFormat>On-screen Show (4:3)</PresentationFormat>
  <Paragraphs>97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佈景主題</vt:lpstr>
      <vt:lpstr>1 Aladdin Summary</vt:lpstr>
      <vt:lpstr>1.0 Summary</vt:lpstr>
      <vt:lpstr>1.1 Introduction</vt:lpstr>
      <vt:lpstr>3.1 Aladdin Framework</vt:lpstr>
      <vt:lpstr>3.3.2 Resource-Constrained DDDG</vt:lpstr>
      <vt:lpstr>3.3.3 An Example</vt:lpstr>
      <vt:lpstr>3.3.4 Power and Area Models</vt:lpstr>
      <vt:lpstr>3.3.4 Power and Area Models</vt:lpstr>
      <vt:lpstr>4.1 Validation Flow</vt:lpstr>
      <vt:lpstr>4.1.1 HLS Tuning</vt:lpstr>
      <vt:lpstr>4.3 Validation</vt:lpstr>
      <vt:lpstr>4.3 Validation</vt:lpstr>
      <vt:lpstr>4.4 Algorithm-to-Solution Time</vt:lpstr>
      <vt:lpstr>5.1 Execution Time Decomposition</vt:lpstr>
      <vt:lpstr>5.2 Accelerator Design Space</vt:lpstr>
      <vt:lpstr>5.3 Resource-Sharing Effects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1024</cp:revision>
  <dcterms:created xsi:type="dcterms:W3CDTF">2018-09-28T16:40:41Z</dcterms:created>
  <dcterms:modified xsi:type="dcterms:W3CDTF">2021-09-10T15:51:43Z</dcterms:modified>
</cp:coreProperties>
</file>