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D2B99FC-9215-4039-B8E7-FE86CFEA6C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5F5DAB-8258-4120-8E81-B64A5C67F2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5475B-FB61-493C-BFF7-8DD359F3CF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D3679B-E085-4EFC-AF61-33320D24B7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C464E4-CFD4-4968-B948-F09F0C1D86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42133-7C38-4D56-89C4-F59E6FF5AD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26C077-F55C-465E-93B2-C2AC4923C9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64501F-0A4D-42EE-BBEF-51D3770268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B95488-E76F-48C1-B6EF-6E9903507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BBC915-A0D3-48D8-8ADE-58427A24A2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66B8F-C7E6-4A7A-9D5A-195D6D18C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F31E58-42A4-4673-8640-8BA720B973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E5C0AD-DD08-4DB2-9AF3-0181145678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C8C35-8E9A-406C-BC90-1D41E396A7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E89CC-E648-4C10-A97A-B301589204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06A96-4762-4F2C-825D-4C1A5E009A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093A5-A874-4F4C-B856-CF11A608C0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ADBBB3-7C82-415B-94F6-EFDF4E9591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99FA51-4DDF-4835-B987-ABCFABA451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A0014-215C-4046-BEF3-CDD9D207C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B4614C-6A28-4B91-9070-148A48104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F4B0C-6F4F-4F93-B2BB-85B05A891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62C6A-1B51-4734-A977-8B1354725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6B3F3-FEC7-4CB5-A7A5-1FB75F3729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873463-C003-42F7-A201-9567950D1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1ED9E-E223-4075-8ECD-25F75FF78D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90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BB0A3A-6634-49D8-B815-B0D2983F5AD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90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243A80-19CB-4FF0-B24C-6C0512522A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ML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432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5280" cy="90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B86D0-8128-4359-91F6-6D81BBBB6E69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74A391C-0B8E-4950-BB40-F3CE7CC20D13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ML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600" cy="50994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classification: perceptrons, support vector machines (SVMs), Gaussian discriminant analysis (including linear discriminant analysis, LDA, and quadratic discriminant analysis, QDA), logistic regression, decision trees, neural networks, convolutional neural networks, boosting, nearest neighbor search;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regression: least-squares linear regression, logistic regression, polynomial regression, ridge regression, Lasso;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density estimation: maximum likelihood estimation (MLE);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dimensionality reduction: principal components analysis (PCA), random projection; and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clustering: k-means clustering, hierarchical clustering.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Book1 (ISL): Introduction to Statistical Learning, Gareth James and et al.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2 (ESL): The Elements of Statistical Learning, Trevor Hastie and et al.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https://people.eecs.berkeley.edu/~jrs/189/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0923C-4A72-487C-926E-0C614D69CE3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B465223-0914-4085-9215-2FC3BD4261B4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ML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600" cy="296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3"/>
          <p:cNvSpPr/>
          <p:nvPr/>
        </p:nvSpPr>
        <p:spPr>
          <a:xfrm>
            <a:off x="-8640" y="75960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https://people.eecs.berkeley.edu/~jrs/189/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A27138-DEA4-4AE4-B3CB-17FD94B2CEE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39480" y="1752840"/>
          <a:ext cx="8464680" cy="3983760"/>
        </p:xfrm>
        <a:graphic>
          <a:graphicData uri="http://schemas.openxmlformats.org/drawingml/2006/table">
            <a:tbl>
              <a:tblPr/>
              <a:tblGrid>
                <a:gridCol w="366120"/>
                <a:gridCol w="5372640"/>
                <a:gridCol w="2107440"/>
                <a:gridCol w="618840"/>
              </a:tblGrid>
              <a:tr h="3783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Reading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62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1. Classification, training, testing, validation, overfitting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2. Linear Classifier, Decision Function, Decision boundaries, centroid method, perceptron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1, Note 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4.5-4.5.1, Note 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1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3. Gradient Descent, Stochastic Gradient Descent, Perceptron Learning Algorithm.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4. SVM (Support Vector Classifier/Machine)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9-9.1, Note 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12.2-12.2.1, Note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1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5. Machine Learning Abstraction: Application/data, model, optimization problem, optimization algorithm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6. Decision Theory: Bayes Decision Rule and optimal risk.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Wiki: Mathematical optimization, Note 5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4.4.1, Note 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1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7. Gaussian Discriminant Analysis, QDA (Quadratic Discriminant Analysis), LDA (Linear Discriminant Analysis), MLE (Maximum Likelihood Estimation, Curve fitting.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8. Eigenvector, Eigenvalue, Eigendecomposition. 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Wiki: Maximum Likelihood Estimation, Note 7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Wiki: Multivariate Gaussian Distrbution, Note 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8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9. Anisotropic Normal Distribution: Review MLE, QDA, LDA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10. Regression, Quadratic Minimization, Logistic Regression 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4.4, 4.5, Note 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4-4.3 Note 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07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11. Newton Method Logistic Regression, LDA vs Logistic Regression, ROC curve, Weighted Least Square Regression, Polynomial Regression.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12. Statistical Justifications for regression, Empirical distribution/Risk, Principle of Maximum Likelihood, Relationship of underfitting and overfitting.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4.4.3, 7.1, 9.3.3, ESL: 4.4.1, Note 11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2.6, 2.9, Note 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1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Midterm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6-6.1.2, 6.1.3, 6.2, 6.2.1, ESL: 3.4-3.4.3, Note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8-8.1, Note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B5D3490-F431-47DC-A108-98E4471C46C5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7520" cy="7581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ML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6600" cy="2966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2"/>
          <p:cNvSpPr/>
          <p:nvPr/>
        </p:nvSpPr>
        <p:spPr>
          <a:xfrm>
            <a:off x="-8640" y="759600"/>
            <a:ext cx="9137520" cy="3535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https://people.eecs.berkeley.edu/~jrs/189/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724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C7E819-2BB5-4495-BC3D-11264357299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39480" y="1752840"/>
          <a:ext cx="8464680" cy="4717440"/>
        </p:xfrm>
        <a:graphic>
          <a:graphicData uri="http://schemas.openxmlformats.org/drawingml/2006/table">
            <a:tbl>
              <a:tblPr/>
              <a:tblGrid>
                <a:gridCol w="366120"/>
                <a:gridCol w="5372640"/>
                <a:gridCol w="2107440"/>
                <a:gridCol w="618840"/>
              </a:tblGrid>
              <a:tr h="239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Description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Reading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68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latin typeface="Arial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13. Ridge Regression, MAP (Maximum a Posteriori), Lasso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14. Decision Tree, Entropy, Information Gain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6-6.1.2, 6.1.3, 6.2, 6.2.1, ESL: 3.4-3.4.3, Note 13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8-8.1, Note 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3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9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15. Decision Tree: Multivariate Splits, Decision Tree Regression, Stop, Pruning, Ensemble Leaning, Bagging (Bootstrap Aggregation), Random Forest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16. Kernels, Kernel Ridge Regression, Polynomial Kernel. Kernel Perceptron, Kernel Logistic Regression, Gaussian Kernel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8.2, Note 15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9.3.2, ESL: 12.3-12.3.1, Note 16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3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17. Neural Network. Gradient Descent, Backpropagation Algorithm,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  <a:ea typeface="Noto Sans CJK SC"/>
                        </a:rPr>
                        <a:t>18. Neuron Biology: Axon, Dendrites, Synapses, Action Potential. Traditional Computational vs neural Computational Model. Softmax, Logistic Los, Unit Saturation (Vanishing Gradient Problem), Mitigate Unit Saturation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11.3, 11.4, Note 17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Note 18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100" spc="-1" strike="noStrike">
                          <a:latin typeface="Arial"/>
                        </a:rPr>
                        <a:t>HW 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1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11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19. Heuristic: Fast training, avoid local minima, avoid overfitting, CNN (Convolutional Neural Network), Neurology of Retinal Ganglion Cell in Eyes, Simple/Complex Cell in V1 Visual Cortex.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20. Unsupervised Leaning, PCA (Principal Components Analysis), Derivations of MLE, Maximize Variance, Minimize Sum of Square, Eigenface for face recognition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11.5, 11.6, Note 19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Ch  10-10.2, Note 20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6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7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21. SVD (Singular Value Decomposition), PCA Application, Clustering: k-mean/Lloyd, k-medoids, hierarchical, greedy agglomerative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22. High-Dimensional Space, Random Rejection, Pseudo-inverse vs SVD.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ISL: 10.3, Note 21 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Note 22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5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13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23. Learning Theory, Range Space, Dichotomies, shatter function, Vapnik-Chervonenkis Dimension.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24. AdaBoot, Nearest Neighbor Classification,  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Note 23</a:t>
                      </a:r>
                      <a:endParaRPr b="0" lang="en-US" sz="105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ESL: Ch 10-10.5, ISL Ch 2.2.3, Note 24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HW 7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7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14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25. K-Nearest Neighbor Query, Speed up Nearest Neighbor Query, Voronoi Diagram, point Location, k-d tree, location query.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Note 25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39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15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050" spc="-1" strike="noStrike">
                          <a:latin typeface="Arial"/>
                        </a:rPr>
                        <a:t>Final and Final Project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42CC94B-7F58-42FB-86B5-87926C26FFC2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7520" cy="14634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E77BF6-E9FA-477B-AEF6-51A9DF014F35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1A0381E-8F61-4A6E-905A-863BDA183919}" type="datetime1">
              <a:rPr lang="en-US"/>
              <a:t>09/12/2023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2023-09-12T12:40:12Z</dcterms:modified>
  <cp:revision>982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