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37E37E7-3648-4170-9A56-007A805535A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38520" cy="33955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2560" cy="408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37960" cy="4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F6A4C0-951A-41AE-888E-8F6A5D9480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F5B4E6-6EB3-44AD-816C-29F37F8B32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341743-E3A2-45AA-A9AC-6DFE39AEBD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798F85-02D8-4681-A292-639BBD6B33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777CD3-4378-4E78-BC66-3192A74802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AEC02F-F759-4D99-A5BB-81F2458916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BE7F18-77F1-4574-BD50-6CAEF8A0C6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2CEEDF-015A-4C78-8027-02235EFB65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B9B7D4-9F86-4A92-BA92-ECC6F1697C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5E1922-5C04-47D2-A1C8-1ABB31C175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67C3B6-DF19-402F-9B59-FF678D21DB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7A3CB0-DF1B-457D-8043-CC873B0391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93B0E5-38A3-4E5C-B36A-5C391E9887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E27862-A355-47B3-B883-6C9234B14C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F14673-91FE-4CC6-B79B-424F90DD77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72CE4D-0DB7-4D81-A8B4-9960649447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B23A13-C0E8-4641-9EF8-11B65F7750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6DBBF0-DE26-4B7E-BDA2-213A3BABF6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84142D-71B4-4A17-B3E9-EF3116184E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5F777B-78C7-4323-B6A6-5D0F1DC0F1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545A1D-96C7-42E3-ACF9-4B3419E75F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6B73D4-A5BF-4E82-9B03-B56C6B4005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4E21E9-A84D-4A46-A482-0DBE24F58A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587BCA-06E0-4927-9080-F61DA23E3E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5FEFBD-15DE-451A-838A-52216B3CB1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6164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09988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414A8B-3418-46BB-A987-87A8CD6F5C9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09988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6164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09988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E3F041-0D13-43AF-8AB8-BF47FE23341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09988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localhost:6006/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9960" cy="14360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  <a:ea typeface="DejaVu Sans"/>
              </a:rPr>
              <a:t>001 RNN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66960" cy="66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07920" cy="879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9AF04B-4FE0-4195-A060-EB537F826777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3AF2332-F5D7-4635-ACEB-96FC0EFFA368}" type="datetime1">
              <a:rPr lang="en-US"/>
              <a:t>10/23/2023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65240" cy="730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  <a:ea typeface="DejaVu Sans"/>
              </a:rPr>
              <a:t>001 RNN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228600" y="1303200"/>
            <a:ext cx="8457120" cy="12106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RNN Model (20:50-23:05/23:05)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Right now, our initialized learning rate = 0.01 and decay = 0.9/10000 = 0.9E-4 with "LTC-USD".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reset the initialized learning rate to = 0.001 and decay = 0.9/1000000 = 0.9E-6.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Review tensorboard again.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5" name="標題 10"/>
          <p:cNvSpPr/>
          <p:nvPr/>
        </p:nvSpPr>
        <p:spPr>
          <a:xfrm>
            <a:off x="20880" y="708120"/>
            <a:ext cx="9126360" cy="326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https://www.youtube.com/watch?v=yWkpRdpOiPY&amp;list=PLQVvvaa0QuDfhTox0AjmQ6tvTgMBZBEXN&amp;index=11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09988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8BD122-5DF9-4C05-ABDD-E2FF6BFE150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888840" y="2670120"/>
            <a:ext cx="7111440" cy="40176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D9CE456-2D1B-400F-A3E7-AEA1CB8A61D7}" type="datetime1">
              <a:rPr lang="en-US"/>
              <a:t>10/23/2023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65240" cy="730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  <a:ea typeface="DejaVu Sans"/>
              </a:rPr>
              <a:t>001 RNN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228600" y="1303200"/>
            <a:ext cx="8457120" cy="9820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RNN Model (13:50-20:05/23:05)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Review Tensorboard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&gt; tensordboard –logdir=logs/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70" name="標題 12"/>
          <p:cNvSpPr/>
          <p:nvPr/>
        </p:nvSpPr>
        <p:spPr>
          <a:xfrm>
            <a:off x="20880" y="708120"/>
            <a:ext cx="9126360" cy="326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https://www.youtube.com/watch?v=yWkpRdpOiPY&amp;list=PLQVvvaa0QuDfhTox0AjmQ6tvTgMBZBEXN&amp;index=11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09988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12A430-B2CE-4891-B4D1-9F91ECB43D2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438480" y="2886480"/>
            <a:ext cx="7790400" cy="3132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53AE542-DE82-4245-8940-4F1690324D2B}" type="datetime1">
              <a:rPr lang="en-US"/>
              <a:t>10/23/2023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65240" cy="730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  <a:ea typeface="DejaVu Sans"/>
              </a:rPr>
              <a:t>001 RNN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228600" y="1303200"/>
            <a:ext cx="8457120" cy="1439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RNN Model (20:50-23:05/23:05)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&gt;&gt; </a:t>
            </a:r>
            <a:r>
              <a:rPr b="0" lang="en-US" sz="13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http://localhost:6006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When initial learning rate = 0.01 and decay = 0.9E-4, we have training accuracy = 49% and validation 50%.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When we change initial learning rate = 0.001 and decay to 1.0E-6, we imprve train accuracy: 60% and validation accuracy 57%.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75" name="標題 9"/>
          <p:cNvSpPr/>
          <p:nvPr/>
        </p:nvSpPr>
        <p:spPr>
          <a:xfrm>
            <a:off x="20880" y="708120"/>
            <a:ext cx="9126360" cy="326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https://www.youtube.com/watch?v=yWkpRdpOiPY&amp;list=PLQVvvaa0QuDfhTox0AjmQ6tvTgMBZBEXN&amp;index=11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09988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0F541A-0211-495C-A183-E82981E5282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1143000" y="2862720"/>
            <a:ext cx="7085880" cy="37659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3210C01-E382-4BB9-BB7D-D7DA973B084E}" type="datetime1">
              <a:rPr lang="en-US"/>
              <a:t>10/23/2023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10160" cy="14360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E5051D-4608-44AF-B090-63ADD6AC0F0D}" type="slidenum">
              <a:t>13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B942C7A-2043-4D83-A819-1FCDE5ACA81A}" type="datetime1">
              <a:rPr lang="en-US"/>
              <a:t>10/23/2023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65240" cy="730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  <a:ea typeface="DejaVu Sans"/>
              </a:rPr>
              <a:t>001 RNN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228600" y="1303200"/>
            <a:ext cx="8654760" cy="1667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RNN Model (0:00-2:00/23:05)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Define EPOCH = 10 for deep learning epoch (forward pass and backward pass).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Note: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Game (Reinforcement learning), we have Episode defined for terminal state of game (for state and reward)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Define batch size = 64 rows of training dataset.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3. Define unique name: Name contains sequence length, sequence period, and time stamp. 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3" name="標題 1"/>
          <p:cNvSpPr/>
          <p:nvPr/>
        </p:nvSpPr>
        <p:spPr>
          <a:xfrm>
            <a:off x="20880" y="708120"/>
            <a:ext cx="9126360" cy="326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https://www.youtube.com/watch?v=yWkpRdpOiPY&amp;list=PLQVvvaa0QuDfhTox0AjmQ6tvTgMBZBEXN&amp;index=11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09988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64DDAA-F85D-4016-B05E-9B8CF73FD1E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3886200" y="2971800"/>
            <a:ext cx="36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371600" y="4114800"/>
            <a:ext cx="5799240" cy="16560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2ED2B82-32E3-431B-8931-2B0A0B85099D}" type="datetime1">
              <a:rPr lang="en-US"/>
              <a:t>10/23/2023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52920" y="3600720"/>
            <a:ext cx="7275600" cy="23418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65240" cy="730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  <a:ea typeface="DejaVu Sans"/>
              </a:rPr>
              <a:t>001 RNN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228600" y="1303200"/>
            <a:ext cx="8654760" cy="21247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RNN Model (2:01-4:40/23:05)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Import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import time library package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Tensorflow library package (framework)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3. import class/function: Sequential from tensorflow models module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4. Import class/function: Dense, Dropout, LSTM, BatchNormalization from tensorflow layer modules.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5. Import Class/function: TensorBoard and ModelCheckpoint from tensorflow model callbacks.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0" name="標題 2"/>
          <p:cNvSpPr/>
          <p:nvPr/>
        </p:nvSpPr>
        <p:spPr>
          <a:xfrm>
            <a:off x="20880" y="708120"/>
            <a:ext cx="9126360" cy="326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https://www.youtube.com/watch?v=yWkpRdpOiPY&amp;list=PLQVvvaa0QuDfhTox0AjmQ6tvTgMBZBEXN&amp;index=11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09988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B67B31-6C46-4055-8593-BC32EDE2716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3886200" y="2971800"/>
            <a:ext cx="360" cy="1600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914400" y="4572000"/>
            <a:ext cx="7085520" cy="1370520"/>
          </a:xfrm>
          <a:prstGeom prst="rect">
            <a:avLst/>
          </a:prstGeom>
          <a:noFill/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568D578-B706-4926-969F-033C6278EE1C}" type="datetime1">
              <a:rPr lang="en-US"/>
              <a:t>10/23/2023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62360" y="2057400"/>
            <a:ext cx="4637160" cy="28274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65240" cy="730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  <a:ea typeface="DejaVu Sans"/>
              </a:rPr>
              <a:t>001 RNN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228600" y="1303200"/>
            <a:ext cx="8457120" cy="524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RNN Model (4:46-8:46/23:05)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Setup LSTM and Neural Network Model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7" name="標題 4"/>
          <p:cNvSpPr/>
          <p:nvPr/>
        </p:nvSpPr>
        <p:spPr>
          <a:xfrm>
            <a:off x="20880" y="708120"/>
            <a:ext cx="9126360" cy="326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https://www.youtube.com/watch?v=yWkpRdpOiPY&amp;list=PLQVvvaa0QuDfhTox0AjmQ6tvTgMBZBEXN&amp;index=11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09988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F52702-DD45-4274-84EB-60F42DFAB1D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6763320" y="4788000"/>
            <a:ext cx="913320" cy="456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Dense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(32)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8134920" y="4800600"/>
            <a:ext cx="913320" cy="456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Dense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(2)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4609800" y="2971800"/>
            <a:ext cx="913320" cy="456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LSTM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(128)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333600" y="2971800"/>
            <a:ext cx="913320" cy="456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train_x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(60, 8)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5869800" y="2971800"/>
            <a:ext cx="434520" cy="456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4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>
            <a:off x="4597200" y="3886200"/>
            <a:ext cx="913320" cy="456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LSTM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(128)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4597200" y="4800600"/>
            <a:ext cx="913320" cy="456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LSTM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(128)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5870160" y="3907800"/>
            <a:ext cx="434520" cy="456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4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5870520" y="4771800"/>
            <a:ext cx="434520" cy="456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4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4246920" y="3200400"/>
            <a:ext cx="36288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5523120" y="3200400"/>
            <a:ext cx="34668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5090400" y="3427920"/>
            <a:ext cx="0" cy="458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"/>
          <p:cNvSpPr/>
          <p:nvPr/>
        </p:nvSpPr>
        <p:spPr>
          <a:xfrm>
            <a:off x="5510520" y="4114800"/>
            <a:ext cx="33768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5090400" y="4342320"/>
            <a:ext cx="0" cy="458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5510520" y="5029200"/>
            <a:ext cx="33768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/>
          <p:nvPr/>
        </p:nvSpPr>
        <p:spPr>
          <a:xfrm>
            <a:off x="6305040" y="5029200"/>
            <a:ext cx="45828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7676640" y="5029200"/>
            <a:ext cx="45828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6A3C8F8-661B-4565-9F00-DDBDE2FC68AC}" type="datetime1">
              <a:rPr lang="en-US"/>
              <a:t>10/23/2023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65240" cy="730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  <a:ea typeface="DejaVu Sans"/>
              </a:rPr>
              <a:t>001 RNN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228600" y="1303200"/>
            <a:ext cx="8457120" cy="505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RNN Model (8:50-10:46/23:05)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Setup parameters for optimizer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0" name="標題 5"/>
          <p:cNvSpPr/>
          <p:nvPr/>
        </p:nvSpPr>
        <p:spPr>
          <a:xfrm>
            <a:off x="20880" y="708120"/>
            <a:ext cx="9126360" cy="326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https://www.youtube.com/watch?v=yWkpRdpOiPY&amp;list=PLQVvvaa0QuDfhTox0AjmQ6tvTgMBZBEXN&amp;index=11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09988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AB1342-4465-4AFB-88A8-18ED4095504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914760" y="2057400"/>
            <a:ext cx="5713560" cy="23418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64FF9A4-FA91-4D8B-8018-4D0364369408}" type="datetime1">
              <a:rPr lang="en-US"/>
              <a:t>10/23/2023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65240" cy="730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  <a:ea typeface="DejaVu Sans"/>
              </a:rPr>
              <a:t>001 RNN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228600" y="1303200"/>
            <a:ext cx="8457120" cy="505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RNN Model (10:50-11:46/23:05)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Setup tensorboard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5" name="標題 3"/>
          <p:cNvSpPr/>
          <p:nvPr/>
        </p:nvSpPr>
        <p:spPr>
          <a:xfrm>
            <a:off x="20880" y="708120"/>
            <a:ext cx="9126360" cy="326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https://www.youtube.com/watch?v=yWkpRdpOiPY&amp;list=PLQVvvaa0QuDfhTox0AjmQ6tvTgMBZBEXN&amp;index=11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09988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E11664-3BB6-46C5-A0A8-699816F8720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419400" y="2057400"/>
            <a:ext cx="8266320" cy="14176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FD044F4-DB27-434E-B35A-8890FB8AC243}" type="datetime1">
              <a:rPr lang="en-US"/>
              <a:t>10/23/2023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65240" cy="730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  <a:ea typeface="DejaVu Sans"/>
              </a:rPr>
              <a:t>001 RNN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228600" y="1303200"/>
            <a:ext cx="8457120" cy="505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RNN Model (11:50-12:46/23:05)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Setup train.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0" name="標題 6"/>
          <p:cNvSpPr/>
          <p:nvPr/>
        </p:nvSpPr>
        <p:spPr>
          <a:xfrm>
            <a:off x="20880" y="708120"/>
            <a:ext cx="9126360" cy="326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https://www.youtube.com/watch?v=yWkpRdpOiPY&amp;list=PLQVvvaa0QuDfhTox0AjmQ6tvTgMBZBEXN&amp;index=11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09988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AA4773-8D0A-4F6F-BC0A-C254E34E208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057400" y="2210040"/>
            <a:ext cx="4608720" cy="23608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A57B3D5-A217-4CDF-9ADD-AD53813A7234}" type="datetime1">
              <a:rPr lang="en-US"/>
              <a:t>10/23/2023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65240" cy="730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  <a:ea typeface="DejaVu Sans"/>
              </a:rPr>
              <a:t>001 RNN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228600" y="1303200"/>
            <a:ext cx="8457120" cy="7531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RNN Model (12:50-13:46/23:05)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1. Evaluate the Score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2. Save Model.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5" name="標題 7"/>
          <p:cNvSpPr/>
          <p:nvPr/>
        </p:nvSpPr>
        <p:spPr>
          <a:xfrm>
            <a:off x="20880" y="708120"/>
            <a:ext cx="9126360" cy="326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https://www.youtube.com/watch?v=yWkpRdpOiPY&amp;list=PLQVvvaa0QuDfhTox0AjmQ6tvTgMBZBEXN&amp;index=11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6"/>
          </p:nvPr>
        </p:nvSpPr>
        <p:spPr>
          <a:xfrm>
            <a:off x="6553080" y="6356520"/>
            <a:ext cx="209988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E241BD-A9BC-4565-BFA8-5A9857D0BFF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914400" y="2419560"/>
            <a:ext cx="5561280" cy="12369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D000AC3-86A1-4104-9005-19C61E01DC4A}" type="datetime1">
              <a:rPr lang="en-US"/>
              <a:t>10/23/2023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65240" cy="7308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00"/>
                </a:solidFill>
                <a:latin typeface="Calibri"/>
                <a:ea typeface="DejaVu Sans"/>
              </a:rPr>
              <a:t>001 RNN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228600" y="1303200"/>
            <a:ext cx="8457120" cy="9820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RNN Model (13:50-23:05/23:05)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Train RNN Model.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When learning rate = 0.01 and decay = 0.9E-4, we have training accuracy = 49% and validation 50%.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0" name="標題 8"/>
          <p:cNvSpPr/>
          <p:nvPr/>
        </p:nvSpPr>
        <p:spPr>
          <a:xfrm>
            <a:off x="20880" y="708120"/>
            <a:ext cx="9126360" cy="3261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https://www.youtube.com/watch?v=yWkpRdpOiPY&amp;list=PLQVvvaa0QuDfhTox0AjmQ6tvTgMBZBEXN&amp;index=11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099880" cy="33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0130C9-F745-44B0-8428-FF5C0F3FEE5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888120" y="2213280"/>
            <a:ext cx="7340760" cy="41868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4F6BD40-EE9A-48AA-B765-AE287C6F51A0}" type="datetime1">
              <a:rPr lang="en-US"/>
              <a:t>10/23/2023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11689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2023-10-23T21:27:50Z</dcterms:modified>
  <cp:revision>2576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