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v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s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0D2C464-0FCE-42C6-824F-297D1222D74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3640" cy="341064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7680" cy="40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53080" cy="43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150E55-9F7A-443D-988A-B9D2B77C76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09DFCC-900D-445C-BFC9-491FE6C372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D09CA6-1DFB-408D-9DCA-73208D1C74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7D4B40-EC05-4CB3-8249-496957C24AE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55CB16-EAC7-4D3E-86A2-AF284031655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DAD41D-25C3-42FF-A193-35ACD333C2B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394591-D1C4-4E2D-B6B5-AE48D6A32F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47E75B-DE9F-4562-A7E9-7487CF6057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79F79B-FD4C-44FA-91F8-D34C1A0259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22214E-AB82-4458-8E99-11271DC57E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CE6034-14A4-480A-9D31-F5F3A760AD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9BE2E5-595C-4599-9D1A-F337100B33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4758E8-5337-49FB-843D-6FB494150B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B352A3-0257-49C9-A8A8-F1B3B091BF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894210-CC77-4F28-9CA3-F0EE54DC97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F0B68C-627C-4A6D-BD75-8C3AB938CE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CEC5D4-6596-4EE5-99F8-F8CF030D760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5806FB-1120-4842-B496-847BD4A0DDE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E98828-2B0F-49CA-9273-F29E41550F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F3F7F8-C1A3-4DEB-9D4B-4A0C5122ED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C5A8C3-1B0D-4D8E-BA04-8BEEF7E8EF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E2BF89-A1B3-4277-90CA-AA1C6CE268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DBAB1E-11AE-4F6B-A3F2-BE941DF797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4C40D4-A237-47E5-A3D2-1647E24329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A6A9C6-751A-4E8A-BF18-160EA6FB26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76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15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1EEEB1-485A-461D-BCE7-5EB20E51B1D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15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76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15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5183DE-653A-47CE-81DF-96271C943A0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15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25280" cy="14511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 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D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L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 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S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y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l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l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a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b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u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82080" cy="6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e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t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e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r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H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.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C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h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e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23040" cy="894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5098E6-C77E-4AF1-9E91-585A10BCEEFA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5402648-BC80-4805-B3D8-783E8BB2A4E5}" type="datetime1">
              <a:rPr lang="en-US"/>
              <a:t>02/02/2024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25280" cy="745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 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D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L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 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S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y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l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l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a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b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u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34360" cy="28162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z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'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q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"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"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”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3" name="標題 1"/>
          <p:cNvSpPr/>
          <p:nvPr/>
        </p:nvSpPr>
        <p:spPr>
          <a:xfrm>
            <a:off x="-8640" y="759600"/>
            <a:ext cx="9125280" cy="341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1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https://cs182sp21.github.io/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15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878E6D-6D7E-4049-8B8C-DC581D9EE81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CB59F94A-8932-4A25-8F1A-42F05146AE67}" type="datetime1">
              <a:rPr lang="en-US"/>
              <a:t>02/02/2024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25280" cy="745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 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D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L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 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S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y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l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l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a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b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u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34360" cy="2844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標題 4"/>
          <p:cNvSpPr/>
          <p:nvPr/>
        </p:nvSpPr>
        <p:spPr>
          <a:xfrm>
            <a:off x="-8640" y="759600"/>
            <a:ext cx="9125280" cy="341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1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https://cs182sp21.github.io/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15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C91727-DA48-4E30-BDD3-325FA8072E5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99" name=""/>
          <p:cNvGraphicFramePr/>
          <p:nvPr/>
        </p:nvGraphicFramePr>
        <p:xfrm>
          <a:off x="526680" y="1643040"/>
          <a:ext cx="7921080" cy="5646960"/>
        </p:xfrm>
        <a:graphic>
          <a:graphicData uri="http://schemas.openxmlformats.org/drawingml/2006/table">
            <a:tbl>
              <a:tblPr/>
              <a:tblGrid>
                <a:gridCol w="346680"/>
                <a:gridCol w="3363480"/>
                <a:gridCol w="2397240"/>
                <a:gridCol w="1472040"/>
              </a:tblGrid>
              <a:tr h="28980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w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Description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Coding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UCB </a:t>
                      </a:r>
                      <a:r>
                        <a:rPr b="0" lang="en-US" sz="1200" spc="-1" strike="noStrike">
                          <a:latin typeface="Arial"/>
                        </a:rPr>
                        <a:t>Notes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</a:tr>
              <a:tr h="68148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a. Introduction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b. Why Deep Learning?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c. Neuron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d. Neural Network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e. Install Tensorflow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f. PyTorch, Tensorflow, Keras.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g. Hand Writing Digital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Hand Writing Digit Model Training/Prediction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1, 2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8148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a. Activation function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b. Derivative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c. Matrix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d. Loss Function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a. activation function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b. matrix math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c. loss function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3, 4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8148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a. GD (Gradient Descent)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b. NN (Neural Network) from Scratch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c. Batch GD, Stochastic GD, Mini-Batch GD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d. Chain Rule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a. GD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b. NN Scratch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c. BGD, SGD, MBGD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5, 6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028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a. TB (Tensorboard)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b. CPU, GPU, Benchmark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c. Churn Customer Prediction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a. TB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b. CPU, GPU, benchmark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c. Churn prediction              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7, 8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3028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Times New Roman"/>
                        </a:rPr>
                        <a:t>5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Times New Roman"/>
                        </a:rPr>
                        <a:t>a. CM (Confusion Matrix)</a:t>
                      </a:r>
                      <a:endParaRPr b="0" lang="en-US" sz="1200" spc="-1" strike="noStrike">
                        <a:latin typeface="Times New Roman"/>
                      </a:endParaRPr>
                    </a:p>
                    <a:p>
                      <a:r>
                        <a:rPr b="0" lang="en-US" sz="1200" spc="-1" strike="noStrike">
                          <a:latin typeface="Times New Roman"/>
                        </a:rPr>
                        <a:t>b. Dropout</a:t>
                      </a:r>
                      <a:endParaRPr b="0" lang="en-US" sz="1200" spc="-1" strike="noStrike">
                        <a:latin typeface="Times New Roman"/>
                      </a:endParaRPr>
                    </a:p>
                    <a:p>
                      <a:r>
                        <a:rPr b="0" lang="en-US" sz="1200" spc="-1" strike="noStrike">
                          <a:latin typeface="Times New Roman"/>
                        </a:rPr>
                        <a:t>c. Imbalance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Times New Roman"/>
                        </a:rPr>
                        <a:t>a. CM</a:t>
                      </a:r>
                      <a:endParaRPr b="0" lang="en-US" sz="1200" spc="-1" strike="noStrike">
                        <a:latin typeface="Times New Roman"/>
                      </a:endParaRPr>
                    </a:p>
                    <a:p>
                      <a:r>
                        <a:rPr b="0" lang="en-US" sz="1200" spc="-1" strike="noStrike">
                          <a:latin typeface="Times New Roman"/>
                        </a:rPr>
                        <a:t>b. Dropout</a:t>
                      </a:r>
                      <a:endParaRPr b="0" lang="en-US" sz="1200" spc="-1" strike="noStrike">
                        <a:latin typeface="Times New Roman"/>
                      </a:endParaRPr>
                    </a:p>
                    <a:p>
                      <a:r>
                        <a:rPr b="0" lang="en-US" sz="1200" spc="-1" strike="noStrike">
                          <a:latin typeface="Times New Roman"/>
                        </a:rPr>
                        <a:t>c. Imbalance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9, 10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A9E510F-0531-4B14-904C-7F61634670FF}" type="datetime1">
              <a:rPr lang="en-US"/>
              <a:t>02/02/2024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25280" cy="745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DL 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Sylla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34360" cy="2844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Syllabus 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標題 2"/>
          <p:cNvSpPr/>
          <p:nvPr/>
        </p:nvSpPr>
        <p:spPr>
          <a:xfrm>
            <a:off x="-8640" y="759600"/>
            <a:ext cx="9125280" cy="341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1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https://cs182sp21.github.io/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15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ACDFFD-17E2-4C26-B43A-6EBD6F86FC2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04" name=""/>
          <p:cNvGraphicFramePr/>
          <p:nvPr/>
        </p:nvGraphicFramePr>
        <p:xfrm>
          <a:off x="457200" y="1643040"/>
          <a:ext cx="7648560" cy="2890080"/>
        </p:xfrm>
        <a:graphic>
          <a:graphicData uri="http://schemas.openxmlformats.org/drawingml/2006/table">
            <a:tbl>
              <a:tblPr/>
              <a:tblGrid>
                <a:gridCol w="386280"/>
                <a:gridCol w="3357360"/>
                <a:gridCol w="2418840"/>
                <a:gridCol w="1486080"/>
              </a:tblGrid>
              <a:tr h="28980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w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Description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Coding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Times New Roman"/>
                        </a:rPr>
                        <a:t>UCB Notes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</a:tr>
              <a:tr h="68148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a. CV (Computer Vision) Introduction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b. CNN (Convolutional Neural Network)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c. CNN Classification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a. CV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b. CNN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c. CNN Classification     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11, 12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8148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a. TL (Transfer Learning)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b. Data Augmentation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c. Padding Stride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a. Data Augmentation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b. Padding Stride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13, 14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256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a. CV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b. CV Dataset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c. Slide Window Object Detection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a. Open-CV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b. Image Dataset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c. Object Detection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15, 16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256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a. YOLO (You Only Look at Once) Algorithm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b. YOLO TF (Tensorflow) OD (Object Detection): Part 1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c.  YOLO TF OD: Part 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a. YOLO TF OD: Part 1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b. YOLO TF OD: Part 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17, 18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256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a. RNN (Recurrent Neural Network)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b. RNN Type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c. Vanishing and Exploding Gradients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TF CCP (Crypto-Currency Prediction) by RNN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19, 20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29F919C4-B20E-44D9-911A-BCC8E56913AD}" type="datetime1">
              <a:rPr lang="en-US"/>
              <a:t>02/02/2024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25280" cy="745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DL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34360" cy="2844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Syllabus 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標題 3"/>
          <p:cNvSpPr/>
          <p:nvPr/>
        </p:nvSpPr>
        <p:spPr>
          <a:xfrm>
            <a:off x="-8640" y="759600"/>
            <a:ext cx="9125280" cy="341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1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https://cs182sp21.github.io/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15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D5D65A-91E3-4A84-AE37-6247DA295EB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09" name=""/>
          <p:cNvGraphicFramePr/>
          <p:nvPr/>
        </p:nvGraphicFramePr>
        <p:xfrm>
          <a:off x="457200" y="1643040"/>
          <a:ext cx="7648560" cy="2890080"/>
        </p:xfrm>
        <a:graphic>
          <a:graphicData uri="http://schemas.openxmlformats.org/drawingml/2006/table">
            <a:tbl>
              <a:tblPr/>
              <a:tblGrid>
                <a:gridCol w="386280"/>
                <a:gridCol w="3357360"/>
                <a:gridCol w="2418840"/>
                <a:gridCol w="1486080"/>
              </a:tblGrid>
              <a:tr h="28980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w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Description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Coding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Times New Roman"/>
                        </a:rPr>
                        <a:t>UCB Notes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</a:tr>
              <a:tr h="68148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11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a. LSTM (Long-Short Term Memory)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b. GRU (Gated Recurrent Unit)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c. BD (Bidirectional) RNN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TF (Tensorflow) LSTM    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21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8148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a. WE (Word Embedding)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b. WE Keras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c. Word2Vec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WE Keras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latin typeface="Arial"/>
                        </a:rPr>
                        <a:t>N/A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256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13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a. Word2Vec Implement by TF Gensim Library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b. Distributed Computing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c. Data Pipeline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latin typeface="Arial"/>
                        </a:rPr>
                        <a:t>a. Word2Vec by TF Gensim Library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latin typeface="Arial"/>
                        </a:rPr>
                        <a:t>b. Distributed Computing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latin typeface="Arial"/>
                        </a:rPr>
                        <a:t>c. Data Pipeline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latin typeface="Arial"/>
                        </a:rPr>
                        <a:t>N/A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256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14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a. Optimize Pipeline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b. BERT (Bidirectional Encoder Representation from Transformer)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c. BERT TC (Text Classification)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Times New Roman"/>
                        </a:rPr>
                        <a:t>a. Optimize Pipeline</a:t>
                      </a:r>
                      <a:endParaRPr b="0" lang="en-US" sz="1200" spc="-1" strike="noStrike">
                        <a:latin typeface="Times New Roman"/>
                      </a:endParaRPr>
                    </a:p>
                    <a:p>
                      <a:r>
                        <a:rPr b="0" lang="en-US" sz="1200" spc="-1" strike="noStrike">
                          <a:latin typeface="Times New Roman"/>
                        </a:rPr>
                        <a:t>b. BERT</a:t>
                      </a:r>
                      <a:endParaRPr b="0" lang="en-US" sz="1200" spc="-1" strike="noStrike">
                        <a:latin typeface="Times New Roman"/>
                      </a:endParaRPr>
                    </a:p>
                    <a:p>
                      <a:r>
                        <a:rPr b="0" lang="en-US" sz="1200" spc="-1" strike="noStrike">
                          <a:latin typeface="Times New Roman"/>
                        </a:rPr>
                        <a:t>c. BERT TC (Text Classification)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latin typeface="Arial"/>
                        </a:rPr>
                        <a:t>N/A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256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15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a. TF (Tensorflow) Serving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b. TF Quantization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c. Full Stack: Dataset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d. Full Stack: Model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e. Full Stack: Fast API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f. Full Stack: ReactJS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g. Full Stack: Deployment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latin typeface="Arial"/>
                        </a:rPr>
                        <a:t>a. TF Serving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latin typeface="Arial"/>
                        </a:rPr>
                        <a:t>b. TF Quantization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latin typeface="Arial"/>
                        </a:rPr>
                        <a:t>N/A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131827D1-4BE9-498C-87F0-85E9714DF526}" type="datetime1">
              <a:rPr lang="en-US"/>
              <a:t>02/02/2024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25280" cy="14511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FDCA39-133D-483A-8788-8055F6843CC1}" type="slidenum">
              <a:t>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A42D461-5B91-4F07-9960-44F41E2ADB05}" type="datetime1">
              <a:rPr lang="en-US"/>
              <a:t>02/02/2024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2853</TotalTime>
  <Application>LibreOffice/7.3.7.2$Linux_X86_64 LibreOffice_project/30$Build-2</Application>
  <AppVersion>15.0000</AppVersion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2024-02-02T21:38:50Z</dcterms:modified>
  <cp:revision>1084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3</vt:r8>
  </property>
</Properties>
</file>