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82E76EB8-1627-4077-B934-EE213275CA9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sldImg"/>
          </p:nvPr>
        </p:nvSpPr>
        <p:spPr>
          <a:xfrm>
            <a:off x="1143000" y="685800"/>
            <a:ext cx="4550040" cy="3407040"/>
          </a:xfrm>
          <a:prstGeom prst="rect">
            <a:avLst/>
          </a:prstGeom>
          <a:ln w="0">
            <a:noFill/>
          </a:ln>
        </p:spPr>
      </p:sp>
      <p:sp>
        <p:nvSpPr>
          <p:cNvPr id="97" name="PlaceHolder 2"/>
          <p:cNvSpPr>
            <a:spLocks noGrp="1"/>
          </p:cNvSpPr>
          <p:nvPr>
            <p:ph type="body"/>
          </p:nvPr>
        </p:nvSpPr>
        <p:spPr>
          <a:xfrm>
            <a:off x="685800" y="4343400"/>
            <a:ext cx="5464080" cy="4092480"/>
          </a:xfrm>
          <a:prstGeom prst="rect">
            <a:avLst/>
          </a:prstGeom>
          <a:noFill/>
          <a:ln w="0">
            <a:noFill/>
          </a:ln>
        </p:spPr>
        <p:txBody>
          <a:bodyPr lIns="0" rIns="0" tIns="0" bIns="0" anchor="t">
            <a:noAutofit/>
          </a:bodyPr>
          <a:p>
            <a:endParaRPr b="0" lang="en-US" sz="2000" spc="-1" strike="noStrike">
              <a:latin typeface="Arial"/>
            </a:endParaRPr>
          </a:p>
        </p:txBody>
      </p:sp>
      <p:sp>
        <p:nvSpPr>
          <p:cNvPr id="98" name="PlaceHolder 3"/>
          <p:cNvSpPr>
            <a:spLocks noGrp="1"/>
          </p:cNvSpPr>
          <p:nvPr>
            <p:ph type="sldNum" idx="11"/>
          </p:nvPr>
        </p:nvSpPr>
        <p:spPr>
          <a:xfrm>
            <a:off x="3884760" y="8685360"/>
            <a:ext cx="2949480" cy="4348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DAD66B81-7930-48E0-A7D5-6075E8CE7E16}"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2D792B1-5093-4831-B68B-EB6F94511C3E}"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1B74408-AFA5-414F-AA93-8D32A379D4BB}"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80ED904-94D0-4880-8D73-5C3D3F460154}"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8126558-982F-4B9B-86FB-A1BA29AC7A45}"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EB92BF59-CBAF-4EE7-A68E-29E421FF36F9}"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FF430B0-73CA-4C08-83F1-F853F304DDAC}"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8A37954-F79C-4D2A-8AA1-0CFB381903BB}"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AEBC19E-2A1C-42FC-947C-DEDC21AC514D}"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158F074-F44B-4FD7-A8E9-F0CF5C30EB23}"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AD5D068-67B3-4C66-B4F1-7C137EE4A7BC}"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D0FF515-F021-47B6-B617-DD482A95DE85}"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31AAF25-DB0D-438B-AA6F-2EDFC29E6EB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D195A9C-3D33-489D-B491-89372EE7EA4E}"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5DD8E27-7127-4BCE-B861-322C4DFCEA92}"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84083AC-E5F2-452D-975B-304DD382BC97}"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BD58A37A-569A-4001-B4EA-CFD2234FFDBF}"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60E8C94E-485D-463F-A962-59690B44AAAA}"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92E4301-BF3E-429C-BEC8-D133EF9B5138}"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6562C2B-DAB1-41FA-BCC3-08F0E141E3D0}"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D19AD5B-47C9-4A5C-A3D5-8184CC7DBA9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281130D-A1BB-479E-A9E6-8E0DAF78BF6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BE89ED3-AA12-4E4A-BB55-C80918AA7DAB}"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CF1DEE6-340F-4671-9D93-5D46A2EC1A6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075B94C-4E06-427F-8B53-45C4DEB44489}"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73160" cy="34272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1" name="PlaceHolder 2"/>
          <p:cNvSpPr>
            <a:spLocks noGrp="1"/>
          </p:cNvSpPr>
          <p:nvPr>
            <p:ph type="sldNum" idx="2"/>
          </p:nvPr>
        </p:nvSpPr>
        <p:spPr>
          <a:xfrm>
            <a:off x="6553080" y="6356520"/>
            <a:ext cx="2111400" cy="3427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6BF9734C-FB06-4FA3-8D53-284A9C4CDB27}"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2" name="PlaceHolder 3"/>
          <p:cNvSpPr>
            <a:spLocks noGrp="1"/>
          </p:cNvSpPr>
          <p:nvPr>
            <p:ph type="dt" idx="3"/>
          </p:nvPr>
        </p:nvSpPr>
        <p:spPr>
          <a:xfrm>
            <a:off x="457200" y="6356520"/>
            <a:ext cx="2111400" cy="3427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124080" y="6356520"/>
            <a:ext cx="2873160" cy="34272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42" name="PlaceHolder 2"/>
          <p:cNvSpPr>
            <a:spLocks noGrp="1"/>
          </p:cNvSpPr>
          <p:nvPr>
            <p:ph type="sldNum" idx="5"/>
          </p:nvPr>
        </p:nvSpPr>
        <p:spPr>
          <a:xfrm>
            <a:off x="6553080" y="6356520"/>
            <a:ext cx="2111400" cy="3427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E3AFF862-5053-4A1C-87BA-B1AC9D73B9EC}"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43" name="PlaceHolder 3"/>
          <p:cNvSpPr>
            <a:spLocks noGrp="1"/>
          </p:cNvSpPr>
          <p:nvPr>
            <p:ph type="dt" idx="6"/>
          </p:nvPr>
        </p:nvSpPr>
        <p:spPr>
          <a:xfrm>
            <a:off x="457200" y="6356520"/>
            <a:ext cx="2111400" cy="3427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0" y="2130480"/>
            <a:ext cx="9141480" cy="1447560"/>
          </a:xfrm>
          <a:prstGeom prst="rect">
            <a:avLst/>
          </a:prstGeom>
          <a:solidFill>
            <a:srgbClr val="00b0f0"/>
          </a:solidFill>
          <a:ln w="0">
            <a:noFill/>
          </a:ln>
        </p:spPr>
        <p:txBody>
          <a:bodyPr lIns="0" rIns="0" tIns="0" bIns="0" anchor="ctr">
            <a:normAutofit/>
          </a:bodyPr>
          <a:p>
            <a:pPr algn="ctr">
              <a:lnSpc>
                <a:spcPct val="100000"/>
              </a:lnSpc>
              <a:buNone/>
            </a:pPr>
            <a:r>
              <a:rPr b="1" lang="en-US" sz="4200" spc="-1" strike="noStrike">
                <a:solidFill>
                  <a:srgbClr val="ffff00"/>
                </a:solidFill>
                <a:latin typeface="Calibri"/>
                <a:ea typeface="DejaVu Sans"/>
              </a:rPr>
              <a:t>001 DL: Introduction</a:t>
            </a:r>
            <a:endParaRPr b="0" lang="en-US" sz="4200" spc="-1" strike="noStrike">
              <a:latin typeface="Arial"/>
            </a:endParaRPr>
          </a:p>
        </p:txBody>
      </p:sp>
      <p:sp>
        <p:nvSpPr>
          <p:cNvPr id="89" name="PlaceHolder 2"/>
          <p:cNvSpPr>
            <a:spLocks noGrp="1"/>
          </p:cNvSpPr>
          <p:nvPr>
            <p:ph type="subTitle"/>
          </p:nvPr>
        </p:nvSpPr>
        <p:spPr>
          <a:xfrm>
            <a:off x="1371600" y="4563360"/>
            <a:ext cx="6378480" cy="672480"/>
          </a:xfrm>
          <a:prstGeom prst="rect">
            <a:avLst/>
          </a:prstGeom>
          <a:noFill/>
          <a:ln w="0">
            <a:noFill/>
          </a:ln>
        </p:spPr>
        <p:txBody>
          <a:bodyPr lIns="0" rIns="0" tIns="0" bIns="0" anchor="t">
            <a:normAutofit/>
          </a:bodyPr>
          <a:p>
            <a:pPr marL="228600" indent="-228600" algn="ctr">
              <a:lnSpc>
                <a:spcPct val="100000"/>
              </a:lnSpc>
              <a:spcBef>
                <a:spcPts val="641"/>
              </a:spcBef>
              <a:buNone/>
              <a:tabLst>
                <a:tab algn="l" pos="0"/>
              </a:tabLst>
            </a:pPr>
            <a:r>
              <a:rPr b="0" lang="en-US" sz="3200" spc="-1" strike="noStrike">
                <a:solidFill>
                  <a:srgbClr val="8b8b8b"/>
                </a:solidFill>
                <a:latin typeface="Calibri"/>
                <a:ea typeface="DejaVu Sans"/>
              </a:rPr>
              <a:t>Peter H. Chen</a:t>
            </a:r>
            <a:endParaRPr b="0" lang="en-US" sz="3200" spc="-1" strike="noStrike">
              <a:latin typeface="Arial"/>
            </a:endParaRPr>
          </a:p>
        </p:txBody>
      </p:sp>
      <p:pic>
        <p:nvPicPr>
          <p:cNvPr id="90" name="Picture 2" descr="Reinforcement learning - Wikipedia"/>
          <p:cNvPicPr/>
          <p:nvPr/>
        </p:nvPicPr>
        <p:blipFill>
          <a:blip r:embed="rId1"/>
          <a:stretch/>
        </p:blipFill>
        <p:spPr>
          <a:xfrm>
            <a:off x="4212000" y="3645000"/>
            <a:ext cx="919440" cy="890640"/>
          </a:xfrm>
          <a:prstGeom prst="rect">
            <a:avLst/>
          </a:prstGeom>
          <a:ln w="0">
            <a:noFill/>
          </a:ln>
        </p:spPr>
      </p:pic>
      <p:sp>
        <p:nvSpPr>
          <p:cNvPr id="4" name="PlaceHolder 3"/>
          <p:cNvSpPr>
            <a:spLocks noGrp="1"/>
          </p:cNvSpPr>
          <p:nvPr>
            <p:ph type="sldNum" idx="2"/>
          </p:nvPr>
        </p:nvSpPr>
        <p:spPr/>
        <p:txBody>
          <a:bodyPr/>
          <a:p>
            <a:fld id="{973551F5-2D49-4280-A398-97CFCDFD3721}" type="slidenum">
              <a:t>1</a:t>
            </a:fld>
          </a:p>
        </p:txBody>
      </p:sp>
      <p:sp>
        <p:nvSpPr>
          <p:cNvPr id="5" name="PlaceHolder 4"/>
          <p:cNvSpPr>
            <a:spLocks noGrp="1"/>
          </p:cNvSpPr>
          <p:nvPr>
            <p:ph type="dt" idx="3"/>
          </p:nvPr>
        </p:nvSpPr>
        <p:spPr/>
        <p:txBody>
          <a:bodyPr/>
          <a:p>
            <a:fld id="{89EA1EDE-70EE-448C-AEDC-F67B276F73E6}" type="datetime1">
              <a:rPr lang="en-US"/>
              <a:t>01/25/2024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0" y="0"/>
            <a:ext cx="9140760" cy="74232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200" spc="-1" strike="noStrike">
                <a:solidFill>
                  <a:srgbClr val="ffff00"/>
                </a:solidFill>
                <a:latin typeface="Calibri"/>
                <a:ea typeface="DejaVu Sans"/>
              </a:rPr>
              <a:t>001 DL: Introduction</a:t>
            </a:r>
            <a:endParaRPr b="0" lang="en-US" sz="4200" spc="-1" strike="noStrike">
              <a:latin typeface="Arial"/>
            </a:endParaRPr>
          </a:p>
        </p:txBody>
      </p:sp>
      <p:sp>
        <p:nvSpPr>
          <p:cNvPr id="92" name="PlaceHolder 2"/>
          <p:cNvSpPr>
            <a:spLocks noGrp="1"/>
          </p:cNvSpPr>
          <p:nvPr>
            <p:ph type="subTitle"/>
          </p:nvPr>
        </p:nvSpPr>
        <p:spPr>
          <a:xfrm>
            <a:off x="228600" y="1302120"/>
            <a:ext cx="8666280" cy="509832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300" spc="-1" strike="noStrike">
                <a:solidFill>
                  <a:srgbClr val="000000"/>
                </a:solidFill>
                <a:latin typeface="Calibri"/>
                <a:ea typeface="DejaVu Sans"/>
              </a:rPr>
              <a:t>DL: Introduction (0:00-3:38/3:38)</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We do the Python Deep Learning. We do not need any prior background.</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We need desire to learn, GPU computer, some basic knowledge of Python, Pandas, and Machine Learning.</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We will use Python, Keras, Tensorflow, HuggingFace Encoder/Decoder, Google PaLM (Pathway Language Model), Llama (Large Large Model Meta AI), and PyTorch (Optional).</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Deep Learning mainly focus on the implementation of Neural Network Model for prediction: </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1. Concepts in mathematics and statistics: In Machine Learning class, we use numpy library and scikit-learn library for matrix operation and statistical regression modeling. In Deep Learning, we will use them to convert the dataset into tensor.</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2. Implement Model with Neural network: In Deep Learning, we create model and train the model in neural network instead of statistical regression model.  We will use Tensorflow (Google open source framework) with Keras API (open-source library).</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For projects:</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1. For small Model, we use Intel-based computer with NVIDIA GeForce RTX GPU with 5GB VRAM (Video RAM).</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2. For medium Model (Hand-Written Digit): such as, Potatoes Disease Model, ChatBot with Google BERT encoder/decoder and Google pre-trained LLM (Large Language Model) PaLM (Pathway Language Model), we use free Google Colab. Colab uses Tesla K80 GPU with 17 GB VRAM and Google TPU (Tensor Processing Unit). Both Tesla K80 and TPU are ASICs (Application-Specific Integrated Circuits).</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3. For very Model (train Google BERT and train Google LLM PaLM), we don’t have these kinds of project. We will need to pay GCP (Google Cloud Platform), AWS, Microsoft Azure, etc.</a:t>
            </a:r>
            <a:endParaRPr b="0" lang="en-US" sz="1300" spc="-1" strike="noStrike">
              <a:latin typeface="Arial"/>
            </a:endParaRPr>
          </a:p>
        </p:txBody>
      </p:sp>
      <p:sp>
        <p:nvSpPr>
          <p:cNvPr id="93" name="標題 3"/>
          <p:cNvSpPr/>
          <p:nvPr/>
        </p:nvSpPr>
        <p:spPr>
          <a:xfrm>
            <a:off x="2880" y="759600"/>
            <a:ext cx="9137880" cy="33768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200" spc="-1" strike="noStrike">
                <a:solidFill>
                  <a:srgbClr val="000000"/>
                </a:solidFill>
                <a:latin typeface="Calibri"/>
                <a:ea typeface="DejaVu Sans"/>
              </a:rPr>
              <a:t>https://www.youtube.com/watch?v=Mubj_fqiAv8&amp;list=PLeo1K3hjS3uu7CxAacxVndI4bE_o3BDtO&amp;index=1</a:t>
            </a:r>
            <a:endParaRPr b="0" lang="en-US" sz="1200" spc="-1" strike="noStrike">
              <a:latin typeface="Arial"/>
            </a:endParaRPr>
          </a:p>
        </p:txBody>
      </p:sp>
      <p:sp>
        <p:nvSpPr>
          <p:cNvPr id="94" name="PlaceHolder 3"/>
          <p:cNvSpPr>
            <a:spLocks noGrp="1"/>
          </p:cNvSpPr>
          <p:nvPr>
            <p:ph type="sldNum" idx="10"/>
          </p:nvPr>
        </p:nvSpPr>
        <p:spPr>
          <a:xfrm>
            <a:off x="6553080" y="6356520"/>
            <a:ext cx="2111400" cy="3427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3AF08A48-AF31-47DD-92EC-3C72220384B5}" type="slidenum">
              <a:rPr b="0" lang="en-US" sz="1200" spc="-1" strike="noStrike">
                <a:solidFill>
                  <a:srgbClr val="8b8b8b"/>
                </a:solidFill>
                <a:latin typeface="Calibri"/>
                <a:ea typeface="DejaVu Sans"/>
              </a:rPr>
              <a:t>2</a:t>
            </a:fld>
            <a:endParaRPr b="0" lang="en-US" sz="1200" spc="-1" strike="noStrike">
              <a:latin typeface="Times New Roman"/>
            </a:endParaRPr>
          </a:p>
        </p:txBody>
      </p:sp>
      <p:sp>
        <p:nvSpPr>
          <p:cNvPr id="5" name="PlaceHolder 4"/>
          <p:cNvSpPr>
            <a:spLocks noGrp="1"/>
          </p:cNvSpPr>
          <p:nvPr>
            <p:ph type="dt" idx="6"/>
          </p:nvPr>
        </p:nvSpPr>
        <p:spPr/>
        <p:txBody>
          <a:bodyPr/>
          <a:p>
            <a:fld id="{0218513E-7F28-43F1-BD23-1250B59AD947}" type="datetime1">
              <a:rPr lang="en-US"/>
              <a:t>01/25/2024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0" y="2130480"/>
            <a:ext cx="9121680" cy="1447560"/>
          </a:xfrm>
          <a:prstGeom prst="rect">
            <a:avLst/>
          </a:prstGeom>
          <a:gradFill rotWithShape="0">
            <a:gsLst>
              <a:gs pos="0">
                <a:srgbClr val="00afef"/>
              </a:gs>
              <a:gs pos="100000">
                <a:srgbClr val="00688e"/>
              </a:gs>
            </a:gsLst>
            <a:lin ang="8100000"/>
          </a:gradFill>
          <a:ln w="0">
            <a:noFill/>
          </a:ln>
        </p:spPr>
        <p:txBody>
          <a:bodyPr lIns="0" rIns="0" tIns="0" bIns="0" anchor="ctr">
            <a:normAutofit/>
          </a:bodyPr>
          <a:p>
            <a:pPr algn="ctr">
              <a:lnSpc>
                <a:spcPct val="100000"/>
              </a:lnSpc>
              <a:buNone/>
            </a:pPr>
            <a:r>
              <a:rPr b="1" lang="en-US" sz="6000" spc="-1" strike="noStrike">
                <a:solidFill>
                  <a:srgbClr val="ffff00"/>
                </a:solidFill>
                <a:latin typeface="Calibri"/>
                <a:ea typeface="DejaVu Sans"/>
              </a:rPr>
              <a:t>End</a:t>
            </a:r>
            <a:endParaRPr b="0" lang="en-US" sz="6000" spc="-1" strike="noStrike">
              <a:latin typeface="Arial"/>
            </a:endParaRPr>
          </a:p>
        </p:txBody>
      </p:sp>
      <p:sp>
        <p:nvSpPr>
          <p:cNvPr id="3" name="PlaceHolder 2"/>
          <p:cNvSpPr>
            <a:spLocks noGrp="1"/>
          </p:cNvSpPr>
          <p:nvPr>
            <p:ph type="sldNum" idx="5"/>
          </p:nvPr>
        </p:nvSpPr>
        <p:spPr/>
        <p:txBody>
          <a:bodyPr/>
          <a:p>
            <a:fld id="{4DF5247D-C3A1-4F26-8A30-E782DED8AB6F}" type="slidenum">
              <a:t>3</a:t>
            </a:fld>
          </a:p>
        </p:txBody>
      </p:sp>
      <p:sp>
        <p:nvSpPr>
          <p:cNvPr id="4" name="PlaceHolder 3"/>
          <p:cNvSpPr>
            <a:spLocks noGrp="1"/>
          </p:cNvSpPr>
          <p:nvPr>
            <p:ph type="dt" idx="6"/>
          </p:nvPr>
        </p:nvSpPr>
        <p:spPr/>
        <p:txBody>
          <a:bodyPr/>
          <a:p>
            <a:fld id="{7C408CFF-679A-465A-89C3-1A97DD8AD5F4}" type="datetime1">
              <a:rPr lang="en-US"/>
              <a:t>01/25/2024</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6796</TotalTime>
  <Application>LibreOffice/7.3.7.2$Linux_X86_64 LibreOffice_project/30$Build-2</Application>
  <AppVersion>15.0000</AppVersion>
  <Company>HOME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2018-09-28T16:40:41Z</dcterms:created>
  <dc:creator>USER</dc:creator>
  <dc:description/>
  <dc:language>en-US</dc:language>
  <cp:lastModifiedBy/>
  <dcterms:modified xsi:type="dcterms:W3CDTF">2024-01-25T19:26:33Z</dcterms:modified>
  <cp:revision>2040</cp:revision>
  <dc:subject/>
  <dc:title>Node JS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On-screen Show (4:3)</vt:lpwstr>
  </property>
  <property fmtid="{D5CDD505-2E9C-101B-9397-08002B2CF9AE}" pid="4" name="Slides">
    <vt:r8>3</vt:r8>
  </property>
</Properties>
</file>