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1E47C7AB-C09F-44F0-881C-E2419D90DBF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1143000" y="685800"/>
            <a:ext cx="4550400" cy="3407400"/>
          </a:xfrm>
          <a:prstGeom prst="rect">
            <a:avLst/>
          </a:prstGeom>
          <a:ln w="0">
            <a:noFill/>
          </a:ln>
        </p:spPr>
      </p:sp>
      <p:sp>
        <p:nvSpPr>
          <p:cNvPr id="118" name="PlaceHolder 2"/>
          <p:cNvSpPr>
            <a:spLocks noGrp="1"/>
          </p:cNvSpPr>
          <p:nvPr>
            <p:ph type="body"/>
          </p:nvPr>
        </p:nvSpPr>
        <p:spPr>
          <a:xfrm>
            <a:off x="685800" y="4343400"/>
            <a:ext cx="5464440" cy="4092840"/>
          </a:xfrm>
          <a:prstGeom prst="rect">
            <a:avLst/>
          </a:prstGeom>
          <a:noFill/>
          <a:ln w="0">
            <a:noFill/>
          </a:ln>
        </p:spPr>
        <p:txBody>
          <a:bodyPr lIns="0" rIns="0" tIns="0" bIns="0" anchor="t">
            <a:noAutofit/>
          </a:bodyPr>
          <a:p>
            <a:endParaRPr b="0" lang="en-US" sz="2000" spc="-1" strike="noStrike">
              <a:latin typeface="Arial"/>
            </a:endParaRPr>
          </a:p>
        </p:txBody>
      </p:sp>
      <p:sp>
        <p:nvSpPr>
          <p:cNvPr id="119" name="PlaceHolder 3"/>
          <p:cNvSpPr>
            <a:spLocks noGrp="1"/>
          </p:cNvSpPr>
          <p:nvPr>
            <p:ph type="sldNum" idx="14"/>
          </p:nvPr>
        </p:nvSpPr>
        <p:spPr>
          <a:xfrm>
            <a:off x="3884760" y="8685360"/>
            <a:ext cx="2949840" cy="43524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EAA0F01F-81C5-4164-858F-AE3759F7B54F}"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488088B-15A2-492C-8AE6-E082AF5611F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DD0D811-AAF6-4E01-97B3-4A1E699CEB5B}"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A651E06-ABAF-4FC8-A744-6AAA63DE6895}"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C2FF4B8-E91B-4F78-9BE3-FBD953F760CA}"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D92B9EF-AEF9-44E4-B756-00FC1ADDEED0}"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C3E5E83-68A4-4032-858F-5B3E759CB160}"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76ACC6E-7082-4BB8-848E-7A7E7838466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8FA96EE-0A8E-4206-8909-B9EC7987CEC4}"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E6EF12F-A964-4D81-BEC2-21BDC83D0B7F}"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ACD4F66-5981-4BD9-94BA-DBFF792D3E7D}"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9BC2D54-33C6-46EA-8169-9DAF43BD9476}"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567323A-E84B-47BB-A949-6958BCE686D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63930F9-5191-4DA3-86E0-8F4FF88E62C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79F67BE-9FF8-41C3-86C5-99127E5E7AB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003FE80-F7F5-4CBB-8136-32E8E7FB92E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3D6A06B-23B1-43AE-AB71-FCBE4BBC3B5A}"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273E17E-781A-495D-A06D-6C2DB3F7FB51}"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FD23FFE-952B-43BD-8368-1307EB8E0D5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5A1DA91-AABC-4400-942D-607E74FE57C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CC5299C-0CA6-4EB1-8B85-CEDF7E74C03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A10BCEA-B2E5-472B-92E9-F40C07FB582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1FA3BC5-BD2F-455C-BB43-7631B1621A7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3B541F8-3F16-4247-91C2-CC1541F2553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0357A85-D36F-4636-870B-99D716B212E1}"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73520" cy="34308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 name="PlaceHolder 2"/>
          <p:cNvSpPr>
            <a:spLocks noGrp="1"/>
          </p:cNvSpPr>
          <p:nvPr>
            <p:ph type="sldNum" idx="2"/>
          </p:nvPr>
        </p:nvSpPr>
        <p:spPr>
          <a:xfrm>
            <a:off x="6553080" y="6356520"/>
            <a:ext cx="2111760" cy="34308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06A2CFC6-C552-4EB1-8DC7-32A2C798CABC}"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2" name="PlaceHolder 3"/>
          <p:cNvSpPr>
            <a:spLocks noGrp="1"/>
          </p:cNvSpPr>
          <p:nvPr>
            <p:ph type="dt" idx="3"/>
          </p:nvPr>
        </p:nvSpPr>
        <p:spPr>
          <a:xfrm>
            <a:off x="457200" y="6356520"/>
            <a:ext cx="2111760" cy="34308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6520"/>
            <a:ext cx="2873520" cy="34308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42" name="PlaceHolder 2"/>
          <p:cNvSpPr>
            <a:spLocks noGrp="1"/>
          </p:cNvSpPr>
          <p:nvPr>
            <p:ph type="sldNum" idx="5"/>
          </p:nvPr>
        </p:nvSpPr>
        <p:spPr>
          <a:xfrm>
            <a:off x="6553080" y="6356520"/>
            <a:ext cx="2111760" cy="34308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274C5852-BDC1-4223-BC6F-210673596A01}"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43" name="PlaceHolder 3"/>
          <p:cNvSpPr>
            <a:spLocks noGrp="1"/>
          </p:cNvSpPr>
          <p:nvPr>
            <p:ph type="dt" idx="6"/>
          </p:nvPr>
        </p:nvSpPr>
        <p:spPr>
          <a:xfrm>
            <a:off x="457200" y="6356520"/>
            <a:ext cx="2111760" cy="34308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0" y="2130480"/>
            <a:ext cx="9141840" cy="1447920"/>
          </a:xfrm>
          <a:prstGeom prst="rect">
            <a:avLst/>
          </a:prstGeom>
          <a:solidFill>
            <a:srgbClr val="00b0f0"/>
          </a:solidFill>
          <a:ln w="0">
            <a:noFill/>
          </a:ln>
        </p:spPr>
        <p:txBody>
          <a:bodyPr lIns="0" rIns="0" tIns="0" bIns="0" anchor="ctr">
            <a:normAutofit/>
          </a:bodyPr>
          <a:p>
            <a:pPr algn="ctr">
              <a:lnSpc>
                <a:spcPct val="100000"/>
              </a:lnSpc>
              <a:buNone/>
            </a:pPr>
            <a:r>
              <a:rPr b="1" lang="en-US" sz="4200" spc="-1" strike="noStrike">
                <a:solidFill>
                  <a:srgbClr val="ffff00"/>
                </a:solidFill>
                <a:latin typeface="Calibri"/>
                <a:ea typeface="DejaVu Sans"/>
              </a:rPr>
              <a:t>002 Why Deep Learning?</a:t>
            </a:r>
            <a:endParaRPr b="0" lang="en-US" sz="4200" spc="-1" strike="noStrike">
              <a:latin typeface="Arial"/>
            </a:endParaRPr>
          </a:p>
        </p:txBody>
      </p:sp>
      <p:sp>
        <p:nvSpPr>
          <p:cNvPr id="89" name="PlaceHolder 2"/>
          <p:cNvSpPr>
            <a:spLocks noGrp="1"/>
          </p:cNvSpPr>
          <p:nvPr>
            <p:ph type="subTitle"/>
          </p:nvPr>
        </p:nvSpPr>
        <p:spPr>
          <a:xfrm>
            <a:off x="1371600" y="4563360"/>
            <a:ext cx="6378840" cy="672840"/>
          </a:xfrm>
          <a:prstGeom prst="rect">
            <a:avLst/>
          </a:prstGeom>
          <a:noFill/>
          <a:ln w="0">
            <a:noFill/>
          </a:ln>
        </p:spPr>
        <p:txBody>
          <a:bodyPr lIns="0" rIns="0" tIns="0" bIns="0" anchor="t">
            <a:normAutofit/>
          </a:bodyPr>
          <a:p>
            <a:pPr marL="228600" indent="-228600" algn="ctr">
              <a:lnSpc>
                <a:spcPct val="100000"/>
              </a:lnSpc>
              <a:spcBef>
                <a:spcPts val="641"/>
              </a:spcBef>
              <a:buNone/>
              <a:tabLst>
                <a:tab algn="l" pos="0"/>
              </a:tabLst>
            </a:pPr>
            <a:r>
              <a:rPr b="0" lang="en-US" sz="3200" spc="-1" strike="noStrike">
                <a:solidFill>
                  <a:srgbClr val="8b8b8b"/>
                </a:solidFill>
                <a:latin typeface="Calibri"/>
                <a:ea typeface="DejaVu Sans"/>
              </a:rPr>
              <a:t>Peter H. Chen</a:t>
            </a:r>
            <a:endParaRPr b="0" lang="en-US" sz="3200" spc="-1" strike="noStrike">
              <a:latin typeface="Arial"/>
            </a:endParaRPr>
          </a:p>
        </p:txBody>
      </p:sp>
      <p:pic>
        <p:nvPicPr>
          <p:cNvPr id="90" name="Picture 2" descr="Reinforcement learning - Wikipedia"/>
          <p:cNvPicPr/>
          <p:nvPr/>
        </p:nvPicPr>
        <p:blipFill>
          <a:blip r:embed="rId1"/>
          <a:stretch/>
        </p:blipFill>
        <p:spPr>
          <a:xfrm>
            <a:off x="4212000" y="3645000"/>
            <a:ext cx="919800" cy="891000"/>
          </a:xfrm>
          <a:prstGeom prst="rect">
            <a:avLst/>
          </a:prstGeom>
          <a:ln w="0">
            <a:noFill/>
          </a:ln>
        </p:spPr>
      </p:pic>
      <p:sp>
        <p:nvSpPr>
          <p:cNvPr id="4" name="PlaceHolder 3"/>
          <p:cNvSpPr>
            <a:spLocks noGrp="1"/>
          </p:cNvSpPr>
          <p:nvPr>
            <p:ph type="sldNum" idx="2"/>
          </p:nvPr>
        </p:nvSpPr>
        <p:spPr/>
        <p:txBody>
          <a:bodyPr/>
          <a:p>
            <a:fld id="{BA9E9737-EA16-4BFE-BDAB-EC0C8C5716B2}" type="slidenum">
              <a:t>1</a:t>
            </a:fld>
          </a:p>
        </p:txBody>
      </p:sp>
      <p:sp>
        <p:nvSpPr>
          <p:cNvPr id="5" name="PlaceHolder 4"/>
          <p:cNvSpPr>
            <a:spLocks noGrp="1"/>
          </p:cNvSpPr>
          <p:nvPr>
            <p:ph type="dt" idx="3"/>
          </p:nvPr>
        </p:nvSpPr>
        <p:spPr/>
        <p:txBody>
          <a:bodyPr/>
          <a:p>
            <a:fld id="{647B677B-EA44-4448-B869-A9FC581A45EC}" type="datetime1">
              <a:rPr lang="en-US"/>
              <a:t>01/25/2024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0" y="0"/>
            <a:ext cx="9141120" cy="74268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200" spc="-1" strike="noStrike">
                <a:solidFill>
                  <a:srgbClr val="ffff00"/>
                </a:solidFill>
                <a:latin typeface="Calibri"/>
                <a:ea typeface="DejaVu Sans"/>
              </a:rPr>
              <a:t>002 Why Deep Learning?</a:t>
            </a:r>
            <a:endParaRPr b="0" lang="en-US" sz="4200" spc="-1" strike="noStrike">
              <a:latin typeface="Arial"/>
            </a:endParaRPr>
          </a:p>
        </p:txBody>
      </p:sp>
      <p:sp>
        <p:nvSpPr>
          <p:cNvPr id="92" name="PlaceHolder 2"/>
          <p:cNvSpPr>
            <a:spLocks noGrp="1"/>
          </p:cNvSpPr>
          <p:nvPr>
            <p:ph type="subTitle"/>
          </p:nvPr>
        </p:nvSpPr>
        <p:spPr>
          <a:xfrm>
            <a:off x="232200" y="1302120"/>
            <a:ext cx="8666640" cy="212580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300" spc="-1" strike="noStrike">
                <a:solidFill>
                  <a:srgbClr val="000000"/>
                </a:solidFill>
                <a:latin typeface="Calibri"/>
                <a:ea typeface="DejaVu Sans"/>
              </a:rPr>
              <a:t>Why Deep Learning is so Popular? (0:00-2:00/5:24)</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What the deep learning become so popular now?</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1. Data Grow: Because the Social Media (Facebook, Twitter, etc), Content rating (Reddit Blog, Amazon, etc), Encyclopedia Summarization (Chat GPT, Chat Bot, etc) in medical, law, etc. become so popular, the sentiment analysis for deep learning work better if the volume of data is higher.  </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That is the general principle behind the neural network for statistical application. We need the high volume of statistical data.</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 </a:t>
            </a:r>
            <a:endParaRPr b="0" lang="en-US" sz="1300" spc="-1" strike="noStrike">
              <a:latin typeface="Arial"/>
            </a:endParaRPr>
          </a:p>
        </p:txBody>
      </p:sp>
      <p:sp>
        <p:nvSpPr>
          <p:cNvPr id="93" name="標題 3"/>
          <p:cNvSpPr/>
          <p:nvPr/>
        </p:nvSpPr>
        <p:spPr>
          <a:xfrm>
            <a:off x="2880" y="759600"/>
            <a:ext cx="9138240" cy="33804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200" spc="-1" strike="noStrike">
                <a:solidFill>
                  <a:srgbClr val="000000"/>
                </a:solidFill>
                <a:latin typeface="Calibri"/>
                <a:ea typeface="DejaVu Sans"/>
              </a:rPr>
              <a:t>https://www.youtube.com/watch?v=yfsTZbwgMSE&amp;list=PLeo1K3hjS3uu7CxAacxVndI4bE_o3BDtO&amp;index=2</a:t>
            </a:r>
            <a:endParaRPr b="0" lang="en-US" sz="1200" spc="-1" strike="noStrike">
              <a:latin typeface="Arial"/>
            </a:endParaRPr>
          </a:p>
        </p:txBody>
      </p:sp>
      <p:sp>
        <p:nvSpPr>
          <p:cNvPr id="94" name="PlaceHolder 3"/>
          <p:cNvSpPr>
            <a:spLocks noGrp="1"/>
          </p:cNvSpPr>
          <p:nvPr>
            <p:ph type="sldNum" idx="10"/>
          </p:nvPr>
        </p:nvSpPr>
        <p:spPr>
          <a:xfrm>
            <a:off x="6553080" y="6356520"/>
            <a:ext cx="2111760" cy="34308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72928AAE-A6E7-4ADB-A057-BE6EB78C79FC}" type="slidenum">
              <a:rPr b="0" lang="en-US" sz="1200" spc="-1" strike="noStrike">
                <a:solidFill>
                  <a:srgbClr val="8b8b8b"/>
                </a:solidFill>
                <a:latin typeface="Calibri"/>
                <a:ea typeface="DejaVu Sans"/>
              </a:rPr>
              <a:t>2</a:t>
            </a:fld>
            <a:endParaRPr b="0" lang="en-US" sz="1200" spc="-1" strike="noStrike">
              <a:latin typeface="Times New Roman"/>
            </a:endParaRPr>
          </a:p>
        </p:txBody>
      </p:sp>
      <p:pic>
        <p:nvPicPr>
          <p:cNvPr id="95" name="" descr=""/>
          <p:cNvPicPr/>
          <p:nvPr/>
        </p:nvPicPr>
        <p:blipFill>
          <a:blip r:embed="rId1"/>
          <a:stretch/>
        </p:blipFill>
        <p:spPr>
          <a:xfrm>
            <a:off x="2743200" y="4114800"/>
            <a:ext cx="3494880" cy="666000"/>
          </a:xfrm>
          <a:prstGeom prst="rect">
            <a:avLst/>
          </a:prstGeom>
          <a:ln w="0">
            <a:solidFill>
              <a:srgbClr val="bf0041"/>
            </a:solidFill>
          </a:ln>
        </p:spPr>
      </p:pic>
      <p:sp>
        <p:nvSpPr>
          <p:cNvPr id="5" name="PlaceHolder 4"/>
          <p:cNvSpPr>
            <a:spLocks noGrp="1"/>
          </p:cNvSpPr>
          <p:nvPr>
            <p:ph type="dt" idx="6"/>
          </p:nvPr>
        </p:nvSpPr>
        <p:spPr/>
        <p:txBody>
          <a:bodyPr/>
          <a:p>
            <a:fld id="{5CE6B7E9-39DD-4971-917E-958F891F77A8}" type="datetime1">
              <a:rPr lang="en-US"/>
              <a:t>01/25/2024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0" y="0"/>
            <a:ext cx="9141120" cy="74268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200" spc="-1" strike="noStrike">
                <a:solidFill>
                  <a:srgbClr val="ffff00"/>
                </a:solidFill>
                <a:latin typeface="Calibri"/>
                <a:ea typeface="DejaVu Sans"/>
              </a:rPr>
              <a:t>002 Why Deep Learning?</a:t>
            </a:r>
            <a:endParaRPr b="0" lang="en-US" sz="4200" spc="-1" strike="noStrike">
              <a:latin typeface="Arial"/>
            </a:endParaRPr>
          </a:p>
        </p:txBody>
      </p:sp>
      <p:sp>
        <p:nvSpPr>
          <p:cNvPr id="97" name="PlaceHolder 2"/>
          <p:cNvSpPr>
            <a:spLocks noGrp="1"/>
          </p:cNvSpPr>
          <p:nvPr>
            <p:ph type="subTitle"/>
          </p:nvPr>
        </p:nvSpPr>
        <p:spPr>
          <a:xfrm>
            <a:off x="248400" y="1302120"/>
            <a:ext cx="4323600" cy="144108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300" spc="-1" strike="noStrike">
                <a:solidFill>
                  <a:srgbClr val="000000"/>
                </a:solidFill>
                <a:latin typeface="Calibri"/>
                <a:ea typeface="DejaVu Sans"/>
              </a:rPr>
              <a:t>Why Deep Learning is so Popular? (2:01-2:30/5:24)</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 Hardware Advancement: </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2.1 The computer (North Bridge system) with system speed and memory capacity improvement (e.g, from 500MB to 100-GB).</a:t>
            </a:r>
            <a:endParaRPr b="0" lang="en-US" sz="1300" spc="-1" strike="noStrike">
              <a:latin typeface="Arial"/>
            </a:endParaRPr>
          </a:p>
        </p:txBody>
      </p:sp>
      <p:sp>
        <p:nvSpPr>
          <p:cNvPr id="98" name="標題 1"/>
          <p:cNvSpPr/>
          <p:nvPr/>
        </p:nvSpPr>
        <p:spPr>
          <a:xfrm>
            <a:off x="2880" y="759600"/>
            <a:ext cx="9138240" cy="33804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200" spc="-1" strike="noStrike">
                <a:solidFill>
                  <a:srgbClr val="000000"/>
                </a:solidFill>
                <a:latin typeface="Calibri"/>
                <a:ea typeface="DejaVu Sans"/>
              </a:rPr>
              <a:t>https://www.youtube.com/watch?v=yfsTZbwgMSE&amp;list=PLeo1K3hjS3uu7CxAacxVndI4bE_o3BDtO&amp;index=2</a:t>
            </a:r>
            <a:endParaRPr b="0" lang="en-US" sz="1200" spc="-1" strike="noStrike">
              <a:latin typeface="Arial"/>
            </a:endParaRPr>
          </a:p>
        </p:txBody>
      </p:sp>
      <p:sp>
        <p:nvSpPr>
          <p:cNvPr id="99" name="PlaceHolder 3"/>
          <p:cNvSpPr>
            <a:spLocks noGrp="1"/>
          </p:cNvSpPr>
          <p:nvPr>
            <p:ph type="sldNum" idx="11"/>
          </p:nvPr>
        </p:nvSpPr>
        <p:spPr>
          <a:xfrm>
            <a:off x="6553080" y="6356520"/>
            <a:ext cx="2111760" cy="34308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AB65D16B-C079-4444-80A1-47E2633A2274}" type="slidenum">
              <a:rPr b="0" lang="en-US" sz="1200" spc="-1" strike="noStrike">
                <a:solidFill>
                  <a:srgbClr val="8b8b8b"/>
                </a:solidFill>
                <a:latin typeface="Calibri"/>
                <a:ea typeface="DejaVu Sans"/>
              </a:rPr>
              <a:t>3</a:t>
            </a:fld>
            <a:endParaRPr b="0" lang="en-US" sz="1200" spc="-1" strike="noStrike">
              <a:latin typeface="Times New Roman"/>
            </a:endParaRPr>
          </a:p>
        </p:txBody>
      </p:sp>
      <p:pic>
        <p:nvPicPr>
          <p:cNvPr id="100" name="" descr=""/>
          <p:cNvPicPr/>
          <p:nvPr/>
        </p:nvPicPr>
        <p:blipFill>
          <a:blip r:embed="rId1"/>
          <a:stretch/>
        </p:blipFill>
        <p:spPr>
          <a:xfrm>
            <a:off x="685800" y="2786760"/>
            <a:ext cx="2742840" cy="870480"/>
          </a:xfrm>
          <a:prstGeom prst="rect">
            <a:avLst/>
          </a:prstGeom>
          <a:ln w="0">
            <a:solidFill>
              <a:srgbClr val="bf0041"/>
            </a:solidFill>
          </a:ln>
        </p:spPr>
      </p:pic>
      <p:pic>
        <p:nvPicPr>
          <p:cNvPr id="101" name="" descr=""/>
          <p:cNvPicPr/>
          <p:nvPr/>
        </p:nvPicPr>
        <p:blipFill>
          <a:blip r:embed="rId2"/>
          <a:stretch/>
        </p:blipFill>
        <p:spPr>
          <a:xfrm>
            <a:off x="5029200" y="1226520"/>
            <a:ext cx="3657240" cy="5631480"/>
          </a:xfrm>
          <a:prstGeom prst="rect">
            <a:avLst/>
          </a:prstGeom>
          <a:ln w="0">
            <a:solidFill>
              <a:srgbClr val="bf0041"/>
            </a:solidFill>
          </a:ln>
        </p:spPr>
      </p:pic>
      <p:sp>
        <p:nvSpPr>
          <p:cNvPr id="102" name=""/>
          <p:cNvSpPr/>
          <p:nvPr/>
        </p:nvSpPr>
        <p:spPr>
          <a:xfrm>
            <a:off x="457200" y="4114800"/>
            <a:ext cx="3428640" cy="458640"/>
          </a:xfrm>
          <a:prstGeom prst="rect">
            <a:avLst/>
          </a:prstGeom>
          <a:noFill/>
          <a:ln w="0">
            <a:solidFill>
              <a:srgbClr val="bf0041"/>
            </a:solidFill>
          </a:ln>
        </p:spPr>
        <p:style>
          <a:lnRef idx="0"/>
          <a:fillRef idx="0"/>
          <a:effectRef idx="0"/>
          <a:fontRef idx="minor"/>
        </p:style>
        <p:txBody>
          <a:bodyPr lIns="90000" rIns="90000" tIns="45000" bIns="45000" anchor="t">
            <a:noAutofit/>
          </a:bodyPr>
          <a:p>
            <a:pPr>
              <a:lnSpc>
                <a:spcPct val="100000"/>
              </a:lnSpc>
              <a:buNone/>
            </a:pPr>
            <a:r>
              <a:rPr b="0" lang="en-US" sz="1300" spc="-1" strike="noStrike">
                <a:latin typeface="Arial"/>
              </a:rPr>
              <a:t>North Bridge and South Bridge Speed up</a:t>
            </a:r>
            <a:endParaRPr b="0" lang="en-US" sz="1300" spc="-1" strike="noStrike">
              <a:latin typeface="Arial"/>
            </a:endParaRPr>
          </a:p>
        </p:txBody>
      </p:sp>
      <p:sp>
        <p:nvSpPr>
          <p:cNvPr id="5" name="PlaceHolder 4"/>
          <p:cNvSpPr>
            <a:spLocks noGrp="1"/>
          </p:cNvSpPr>
          <p:nvPr>
            <p:ph type="dt" idx="6"/>
          </p:nvPr>
        </p:nvSpPr>
        <p:spPr/>
        <p:txBody>
          <a:bodyPr/>
          <a:p>
            <a:fld id="{C2D8257F-B813-49C9-B65B-24C220DFA0F9}" type="datetime1">
              <a:rPr lang="en-US"/>
              <a:t>01/25/2024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0"/>
            <a:ext cx="9141120" cy="74268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200" spc="-1" strike="noStrike">
                <a:solidFill>
                  <a:srgbClr val="ffff00"/>
                </a:solidFill>
                <a:latin typeface="Calibri"/>
                <a:ea typeface="DejaVu Sans"/>
              </a:rPr>
              <a:t>002 Why Deep Learning?</a:t>
            </a:r>
            <a:endParaRPr b="0" lang="en-US" sz="4200" spc="-1" strike="noStrike">
              <a:latin typeface="Arial"/>
            </a:endParaRPr>
          </a:p>
        </p:txBody>
      </p:sp>
      <p:sp>
        <p:nvSpPr>
          <p:cNvPr id="104" name="PlaceHolder 2"/>
          <p:cNvSpPr>
            <a:spLocks noGrp="1"/>
          </p:cNvSpPr>
          <p:nvPr>
            <p:ph type="subTitle"/>
          </p:nvPr>
        </p:nvSpPr>
        <p:spPr>
          <a:xfrm>
            <a:off x="248400" y="1302120"/>
            <a:ext cx="8438040" cy="166932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300" spc="-1" strike="noStrike">
                <a:solidFill>
                  <a:srgbClr val="000000"/>
                </a:solidFill>
                <a:latin typeface="Calibri"/>
                <a:ea typeface="DejaVu Sans"/>
              </a:rPr>
              <a:t>Why Deep Learning is so Popular? (2:31-3:00/5:24)</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 Hardware Advancement: </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2.1 The computer (North Bridge system) with system speed and memory capacity improvement (e.g, from 500MB to 100-GB).</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2.2 NVIDIA (South Bridge ASICs) 8-GPUs with 100GB VRAM.</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2.3 Google TPU (Tensor/Tensorflow Processing Unit): ASICs based GPU. We can run jobs on local computer or in Cloud.</a:t>
            </a:r>
            <a:endParaRPr b="0" lang="en-US" sz="1300" spc="-1" strike="noStrike">
              <a:latin typeface="Arial"/>
            </a:endParaRPr>
          </a:p>
        </p:txBody>
      </p:sp>
      <p:sp>
        <p:nvSpPr>
          <p:cNvPr id="105" name="標題 2"/>
          <p:cNvSpPr/>
          <p:nvPr/>
        </p:nvSpPr>
        <p:spPr>
          <a:xfrm>
            <a:off x="2880" y="759600"/>
            <a:ext cx="9138240" cy="33804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200" spc="-1" strike="noStrike">
                <a:solidFill>
                  <a:srgbClr val="000000"/>
                </a:solidFill>
                <a:latin typeface="Calibri"/>
                <a:ea typeface="DejaVu Sans"/>
              </a:rPr>
              <a:t>https://www.youtube.com/watch?v=yfsTZbwgMSE&amp;list=PLeo1K3hjS3uu7CxAacxVndI4bE_o3BDtO&amp;index=2</a:t>
            </a:r>
            <a:endParaRPr b="0" lang="en-US" sz="1200" spc="-1" strike="noStrike">
              <a:latin typeface="Arial"/>
            </a:endParaRPr>
          </a:p>
        </p:txBody>
      </p:sp>
      <p:sp>
        <p:nvSpPr>
          <p:cNvPr id="106" name="PlaceHolder 3"/>
          <p:cNvSpPr>
            <a:spLocks noGrp="1"/>
          </p:cNvSpPr>
          <p:nvPr>
            <p:ph type="sldNum" idx="12"/>
          </p:nvPr>
        </p:nvSpPr>
        <p:spPr>
          <a:xfrm>
            <a:off x="6553080" y="6356520"/>
            <a:ext cx="2111760" cy="34308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EF39F2A9-7D8D-4B7E-B6E6-EC9B549B04EA}" type="slidenum">
              <a:rPr b="0" lang="en-US" sz="1200" spc="-1" strike="noStrike">
                <a:solidFill>
                  <a:srgbClr val="8b8b8b"/>
                </a:solidFill>
                <a:latin typeface="Calibri"/>
                <a:ea typeface="DejaVu Sans"/>
              </a:rPr>
              <a:t>4</a:t>
            </a:fld>
            <a:endParaRPr b="0" lang="en-US" sz="1200" spc="-1" strike="noStrike">
              <a:latin typeface="Times New Roman"/>
            </a:endParaRPr>
          </a:p>
        </p:txBody>
      </p:sp>
      <p:pic>
        <p:nvPicPr>
          <p:cNvPr id="107" name="" descr=""/>
          <p:cNvPicPr/>
          <p:nvPr/>
        </p:nvPicPr>
        <p:blipFill>
          <a:blip r:embed="rId1"/>
          <a:stretch/>
        </p:blipFill>
        <p:spPr>
          <a:xfrm>
            <a:off x="687600" y="4343400"/>
            <a:ext cx="2283840" cy="2161440"/>
          </a:xfrm>
          <a:prstGeom prst="rect">
            <a:avLst/>
          </a:prstGeom>
          <a:ln w="0">
            <a:solidFill>
              <a:srgbClr val="bf0041"/>
            </a:solidFill>
          </a:ln>
        </p:spPr>
      </p:pic>
      <p:pic>
        <p:nvPicPr>
          <p:cNvPr id="108" name="" descr=""/>
          <p:cNvPicPr/>
          <p:nvPr/>
        </p:nvPicPr>
        <p:blipFill>
          <a:blip r:embed="rId2"/>
          <a:stretch/>
        </p:blipFill>
        <p:spPr>
          <a:xfrm>
            <a:off x="5257800" y="4343400"/>
            <a:ext cx="3610800" cy="1932840"/>
          </a:xfrm>
          <a:prstGeom prst="rect">
            <a:avLst/>
          </a:prstGeom>
          <a:ln w="0">
            <a:solidFill>
              <a:srgbClr val="bf0041"/>
            </a:solidFill>
          </a:ln>
        </p:spPr>
      </p:pic>
      <p:sp>
        <p:nvSpPr>
          <p:cNvPr id="109" name=""/>
          <p:cNvSpPr/>
          <p:nvPr/>
        </p:nvSpPr>
        <p:spPr>
          <a:xfrm>
            <a:off x="5257800" y="3840120"/>
            <a:ext cx="1599840" cy="274320"/>
          </a:xfrm>
          <a:prstGeom prst="rect">
            <a:avLst/>
          </a:prstGeom>
          <a:noFill/>
          <a:ln w="0">
            <a:solidFill>
              <a:srgbClr val="bf0041"/>
            </a:solidFill>
          </a:ln>
        </p:spPr>
        <p:style>
          <a:lnRef idx="0"/>
          <a:fillRef idx="0"/>
          <a:effectRef idx="0"/>
          <a:fontRef idx="minor"/>
        </p:style>
        <p:txBody>
          <a:bodyPr lIns="90000" rIns="90000" tIns="45000" bIns="45000" anchor="t">
            <a:noAutofit/>
          </a:bodyPr>
          <a:p>
            <a:pPr>
              <a:lnSpc>
                <a:spcPct val="100000"/>
              </a:lnSpc>
              <a:buNone/>
            </a:pPr>
            <a:r>
              <a:rPr b="0" lang="en-US" sz="1300" spc="-1" strike="noStrike">
                <a:latin typeface="Arial"/>
              </a:rPr>
              <a:t>Google ASICs TPU</a:t>
            </a:r>
            <a:endParaRPr b="0" lang="en-US" sz="1300" spc="-1" strike="noStrike">
              <a:latin typeface="Arial"/>
            </a:endParaRPr>
          </a:p>
        </p:txBody>
      </p:sp>
      <p:sp>
        <p:nvSpPr>
          <p:cNvPr id="110" name=""/>
          <p:cNvSpPr/>
          <p:nvPr/>
        </p:nvSpPr>
        <p:spPr>
          <a:xfrm>
            <a:off x="685800" y="3657600"/>
            <a:ext cx="2285640" cy="345960"/>
          </a:xfrm>
          <a:prstGeom prst="rect">
            <a:avLst/>
          </a:prstGeom>
          <a:noFill/>
          <a:ln w="0">
            <a:solidFill>
              <a:srgbClr val="bf0041"/>
            </a:solidFill>
          </a:ln>
        </p:spPr>
        <p:style>
          <a:lnRef idx="0"/>
          <a:fillRef idx="0"/>
          <a:effectRef idx="0"/>
          <a:fontRef idx="minor"/>
        </p:style>
        <p:txBody>
          <a:bodyPr lIns="90000" rIns="90000" tIns="45000" bIns="45000" anchor="t">
            <a:noAutofit/>
          </a:bodyPr>
          <a:p>
            <a:pPr>
              <a:lnSpc>
                <a:spcPct val="100000"/>
              </a:lnSpc>
              <a:buNone/>
            </a:pPr>
            <a:r>
              <a:rPr b="0" lang="en-US" sz="1300" spc="-1" strike="noStrike">
                <a:latin typeface="Arial"/>
              </a:rPr>
              <a:t>NVIDIA South Bridge GPU</a:t>
            </a:r>
            <a:endParaRPr b="0" lang="en-US" sz="1300" spc="-1" strike="noStrike">
              <a:latin typeface="Arial"/>
            </a:endParaRPr>
          </a:p>
        </p:txBody>
      </p:sp>
      <p:sp>
        <p:nvSpPr>
          <p:cNvPr id="5" name="PlaceHolder 4"/>
          <p:cNvSpPr>
            <a:spLocks noGrp="1"/>
          </p:cNvSpPr>
          <p:nvPr>
            <p:ph type="dt" idx="6"/>
          </p:nvPr>
        </p:nvSpPr>
        <p:spPr/>
        <p:txBody>
          <a:bodyPr/>
          <a:p>
            <a:fld id="{2ECBC607-5C5B-43D5-A9EE-505C904F9B43}" type="datetime1">
              <a:rPr lang="en-US"/>
              <a:t>01/25/2024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0"/>
            <a:ext cx="9141120" cy="74268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200" spc="-1" strike="noStrike">
                <a:solidFill>
                  <a:srgbClr val="ffff00"/>
                </a:solidFill>
                <a:latin typeface="Calibri"/>
                <a:ea typeface="DejaVu Sans"/>
              </a:rPr>
              <a:t>002 Why Deep Learning?</a:t>
            </a:r>
            <a:endParaRPr b="0" lang="en-US" sz="4200" spc="-1" strike="noStrike">
              <a:latin typeface="Arial"/>
            </a:endParaRPr>
          </a:p>
        </p:txBody>
      </p:sp>
      <p:sp>
        <p:nvSpPr>
          <p:cNvPr id="112" name="PlaceHolder 2"/>
          <p:cNvSpPr>
            <a:spLocks noGrp="1"/>
          </p:cNvSpPr>
          <p:nvPr>
            <p:ph type="subTitle"/>
          </p:nvPr>
        </p:nvSpPr>
        <p:spPr>
          <a:xfrm>
            <a:off x="248400" y="1302120"/>
            <a:ext cx="8438040" cy="304092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300" spc="-1" strike="noStrike">
                <a:solidFill>
                  <a:srgbClr val="000000"/>
                </a:solidFill>
                <a:latin typeface="Calibri"/>
                <a:ea typeface="DejaVu Sans"/>
              </a:rPr>
              <a:t>Why Deep Learning is so Popular? (2:31-3:00/5:24)</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3. Python and Open-source Ecosystem: </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This is the most important reason.</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Previously, I used C++ for neural network. It is hard to implement.</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You need very strong foundation in computer science.</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But Python is very easy to learn cross all the disciplines and all grades of elementary school.</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Python is very easy for mathematical and statistics background, they can learn and write deep learning in a week. C++ is too hard to learn.</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Meta PyTorch library and Google Tensorflow framework: framework are collections of libraries (folder), packages (files), classes (object-based), methods (functions inside the class). These are all free.</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We can use cloud to save hardware cost. </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If you are not in AI, ML, DL, DRL, LLM, Full Stack, etc, you are far behind the market.</a:t>
            </a:r>
            <a:endParaRPr b="0" lang="en-US" sz="1300" spc="-1" strike="noStrike">
              <a:latin typeface="Arial"/>
            </a:endParaRPr>
          </a:p>
        </p:txBody>
      </p:sp>
      <p:sp>
        <p:nvSpPr>
          <p:cNvPr id="113" name="標題 4"/>
          <p:cNvSpPr/>
          <p:nvPr/>
        </p:nvSpPr>
        <p:spPr>
          <a:xfrm>
            <a:off x="2880" y="759600"/>
            <a:ext cx="9138240" cy="33804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200" spc="-1" strike="noStrike">
                <a:solidFill>
                  <a:srgbClr val="000000"/>
                </a:solidFill>
                <a:latin typeface="Calibri"/>
                <a:ea typeface="DejaVu Sans"/>
              </a:rPr>
              <a:t>https://www.youtube.com/watch?v=yfsTZbwgMSE&amp;list=PLeo1K3hjS3uu7CxAacxVndI4bE_o3BDtO&amp;index=2</a:t>
            </a:r>
            <a:endParaRPr b="0" lang="en-US" sz="1200" spc="-1" strike="noStrike">
              <a:latin typeface="Arial"/>
            </a:endParaRPr>
          </a:p>
        </p:txBody>
      </p:sp>
      <p:sp>
        <p:nvSpPr>
          <p:cNvPr id="114" name="PlaceHolder 3"/>
          <p:cNvSpPr>
            <a:spLocks noGrp="1"/>
          </p:cNvSpPr>
          <p:nvPr>
            <p:ph type="sldNum" idx="13"/>
          </p:nvPr>
        </p:nvSpPr>
        <p:spPr>
          <a:xfrm>
            <a:off x="6553080" y="6356520"/>
            <a:ext cx="2111760" cy="34308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58A66C53-2A22-4A1A-BC09-3EE508FEE215}" type="slidenum">
              <a:rPr b="0" lang="en-US" sz="1200" spc="-1" strike="noStrike">
                <a:solidFill>
                  <a:srgbClr val="8b8b8b"/>
                </a:solidFill>
                <a:latin typeface="Calibri"/>
                <a:ea typeface="DejaVu Sans"/>
              </a:rPr>
              <a:t>5</a:t>
            </a:fld>
            <a:endParaRPr b="0" lang="en-US" sz="1200" spc="-1" strike="noStrike">
              <a:latin typeface="Times New Roman"/>
            </a:endParaRPr>
          </a:p>
        </p:txBody>
      </p:sp>
      <p:pic>
        <p:nvPicPr>
          <p:cNvPr id="115" name="" descr=""/>
          <p:cNvPicPr/>
          <p:nvPr/>
        </p:nvPicPr>
        <p:blipFill>
          <a:blip r:embed="rId1"/>
          <a:stretch/>
        </p:blipFill>
        <p:spPr>
          <a:xfrm>
            <a:off x="914400" y="4800960"/>
            <a:ext cx="4266360" cy="913680"/>
          </a:xfrm>
          <a:prstGeom prst="rect">
            <a:avLst/>
          </a:prstGeom>
          <a:ln w="0">
            <a:solidFill>
              <a:srgbClr val="bf0041"/>
            </a:solidFill>
          </a:ln>
        </p:spPr>
      </p:pic>
      <p:sp>
        <p:nvSpPr>
          <p:cNvPr id="5" name="PlaceHolder 4"/>
          <p:cNvSpPr>
            <a:spLocks noGrp="1"/>
          </p:cNvSpPr>
          <p:nvPr>
            <p:ph type="dt" idx="6"/>
          </p:nvPr>
        </p:nvSpPr>
        <p:spPr/>
        <p:txBody>
          <a:bodyPr/>
          <a:p>
            <a:fld id="{1C7A89DA-101D-4C39-A240-1C5544A6E166}" type="datetime1">
              <a:rPr lang="en-US"/>
              <a:t>01/25/2024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0" y="2130480"/>
            <a:ext cx="9122040" cy="1447920"/>
          </a:xfrm>
          <a:prstGeom prst="rect">
            <a:avLst/>
          </a:prstGeom>
          <a:gradFill rotWithShape="0">
            <a:gsLst>
              <a:gs pos="0">
                <a:srgbClr val="00afef"/>
              </a:gs>
              <a:gs pos="100000">
                <a:srgbClr val="00688e"/>
              </a:gs>
            </a:gsLst>
            <a:lin ang="8100000"/>
          </a:gradFill>
          <a:ln w="0">
            <a:noFill/>
          </a:ln>
        </p:spPr>
        <p:txBody>
          <a:bodyPr lIns="0" rIns="0" tIns="0" bIns="0" anchor="ctr">
            <a:normAutofit/>
          </a:bodyPr>
          <a:p>
            <a:pPr algn="ctr">
              <a:lnSpc>
                <a:spcPct val="100000"/>
              </a:lnSpc>
              <a:buNone/>
            </a:pPr>
            <a:r>
              <a:rPr b="1" lang="en-US" sz="6000" spc="-1" strike="noStrike">
                <a:solidFill>
                  <a:srgbClr val="ffff00"/>
                </a:solidFill>
                <a:latin typeface="Calibri"/>
                <a:ea typeface="DejaVu Sans"/>
              </a:rPr>
              <a:t>End</a:t>
            </a:r>
            <a:endParaRPr b="0" lang="en-US" sz="6000" spc="-1" strike="noStrike">
              <a:latin typeface="Arial"/>
            </a:endParaRPr>
          </a:p>
        </p:txBody>
      </p:sp>
      <p:sp>
        <p:nvSpPr>
          <p:cNvPr id="3" name="PlaceHolder 2"/>
          <p:cNvSpPr>
            <a:spLocks noGrp="1"/>
          </p:cNvSpPr>
          <p:nvPr>
            <p:ph type="sldNum" idx="5"/>
          </p:nvPr>
        </p:nvSpPr>
        <p:spPr/>
        <p:txBody>
          <a:bodyPr/>
          <a:p>
            <a:fld id="{72EB7E31-11B0-4983-BE26-55B3C6DA60CB}" type="slidenum">
              <a:t>6</a:t>
            </a:fld>
          </a:p>
        </p:txBody>
      </p:sp>
      <p:sp>
        <p:nvSpPr>
          <p:cNvPr id="4" name="PlaceHolder 3"/>
          <p:cNvSpPr>
            <a:spLocks noGrp="1"/>
          </p:cNvSpPr>
          <p:nvPr>
            <p:ph type="dt" idx="6"/>
          </p:nvPr>
        </p:nvSpPr>
        <p:spPr/>
        <p:txBody>
          <a:bodyPr/>
          <a:p>
            <a:fld id="{B5E22796-42E9-4BF8-B906-6757DE90947F}" type="datetime1">
              <a:rPr lang="en-US"/>
              <a:t>01/25/2024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6812</TotalTime>
  <Application>LibreOffice/7.3.7.2$Linux_X86_64 LibreOffice_project/30$Build-2</Application>
  <AppVersion>15.0000</AppVersion>
  <Company>HOME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2018-09-28T16:40:41Z</dcterms:created>
  <dc:creator>USER</dc:creator>
  <dc:description/>
  <dc:language>en-US</dc:language>
  <cp:lastModifiedBy/>
  <dcterms:modified xsi:type="dcterms:W3CDTF">2024-01-25T19:49:06Z</dcterms:modified>
  <cp:revision>2065</cp:revision>
  <dc:subject/>
  <dc:title>Node JS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On-screen Show (4:3)</vt:lpwstr>
  </property>
  <property fmtid="{D5CDD505-2E9C-101B-9397-08002B2CF9AE}" pid="4" name="Slides">
    <vt:r8>3</vt:r8>
  </property>
</Properties>
</file>