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.xml.rels" ContentType="application/vnd.openxmlformats-package.relationships+xml"/>
  <Override PartName="/ppt/notesSlides/notesSlide4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D359D2A-5556-4C27-AEC2-CFFF43194FD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000" cy="340200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040" cy="408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44440" cy="42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B5607D-0080-4AAC-BA26-C24CE71F3A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000" cy="340200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040" cy="408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44440" cy="42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D44051-F9CD-41CC-8E58-7EB7B24D7D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000" cy="340200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040" cy="408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44440" cy="42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3F31B8-0C71-43F5-AEF9-31494FE7EE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000" cy="34020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040" cy="408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44440" cy="42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0379A-8666-4589-AD98-45FC6C676C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000" cy="34020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040" cy="408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44440" cy="42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3E6679-4E58-4CC9-BAB6-1E5BE79FE0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000" cy="340200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040" cy="408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44440" cy="42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8E88D3-0A3C-4F12-A90B-8C3DD90056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000" cy="340200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040" cy="408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44440" cy="42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ED5E9C-922C-4CBD-9B51-E917F49CE1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000" cy="340200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040" cy="408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44440" cy="42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CDA17E-0E91-416A-AFC3-A17F9C6252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5000" cy="340200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040" cy="408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44440" cy="42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49A8EE-AE69-4DEF-B2C8-96DF358370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C4FA1A-057E-41C3-AC0F-7BD37752F4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74C728-D768-4338-8FE7-4E7E991095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8871CB-EF5F-49E3-97CE-5C09C7D612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67BA14-7031-482C-9861-519F6054A7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052C40-C4ED-4A5A-A597-A15D16F076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C8A5A3-071B-4015-90C9-607E458907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EE60B7-97BD-41E9-9F7A-359CE297D6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93E5CE-62BB-44E1-A6DF-9445B59B6D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07DD1A-9748-44BC-8FB6-5A31752D28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2C45A4-FB22-4A4E-9F47-CE340145DF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F034BE-2B29-4EBA-9BA4-179722AE6F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B871B8-7A62-43A5-86E8-0576EFC8D4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8F04FC-53D3-46C9-9366-76EB1F0C32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5CE2E6-D493-4247-8A92-6BE05931C6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E7A308-09A7-40D8-9FE4-DFADA9CD2F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88EBC2-4817-4E8B-9F11-4B94BF599D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74889B-AAF4-45A9-A7E7-07BD7CD826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DF74B8-640B-48BC-BC05-B8309D6211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CD1696-D47B-4892-B94A-8D9FB8E745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A1C79F-5C8D-4DAA-9F63-E41C6B1AC3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A103BE-77E1-4317-90B6-A28CD96A12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F164B6-CB75-41C9-B5AC-E2D2ACF220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0A3AF1-07CC-46B7-B259-A785435D07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39F4AC-0DBE-43AB-AA43-FE845733A0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681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E5362C-C8B9-438C-B0E2-BD880DA3DF0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681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56826A-2BFF-49ED-8475-FE266B13132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440" cy="1442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73440" cy="6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400" cy="885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366DD1-5EA8-46E1-B55D-2E4230AB7ADC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BBA77E4-2CCA-488D-A8D3-ECDC9D719B26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560" cy="7545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(4:31-5:34/36:38)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input any hand-written image and output the probability of digit prediction.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case, 82% looks like digit “4”.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3" name="標題 9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FB7A19-8160-4A15-837A-57A4607E25B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914400" y="2205000"/>
            <a:ext cx="6512400" cy="3736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6677514-966B-4E5B-99B8-DBB80EACC8DB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560" cy="524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(5:55-6:00/36:38)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Similarly, 92% looks like digit “2”.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8" name="標題 10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744363-9355-4852-B3C6-A7D1008D9FE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685800" y="2362680"/>
            <a:ext cx="7150320" cy="33498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16AC5FE-E25A-44A8-B43C-0A62768A0B51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560" cy="524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(6:01-6:22/36:38)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two dimensional image with pixel 0 (black) to 255 (white).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3" name="標題 11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6B0AA9-A21E-41B6-80FE-F929824DCAA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457640" y="2286000"/>
            <a:ext cx="5169240" cy="40262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65304F6-FAA4-440A-8C9E-006743DDB332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560" cy="524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(6:25-6:50/36:38)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Each pixel is represented between 0 (black) to 255 (white).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8" name="標題 12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EE4853-FC67-4EBE-9438-7B2EB9D6FF7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914400" y="2134080"/>
            <a:ext cx="6721920" cy="40356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04B7097-4F20-4083-B47A-9217ABE2D70E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560" cy="7527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(6:55-7:00/36:38)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convert the two-dimensional array into a one-dimensional array, i.e., flatten array.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Below, we convert 7 x 7 matrix into 49 array.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3" name="標題 13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22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C5C55A-6752-40A0-84A7-978DD19A353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44240" y="2333880"/>
            <a:ext cx="7554240" cy="40644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9C47CF8-A989-41A5-B6BB-5CC4B6EA4CD9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449560" cy="7527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(7:01-7:50/36:38)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Below, we convert 28 x 28 (=784) matrix into 784 array.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8" name="標題 14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ECC30B-9D59-4295-9B46-95A879C0528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32200" y="2057400"/>
            <a:ext cx="8521920" cy="43214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24C4600-6473-4363-AA73-76FA330ACB1B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440" cy="1442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007.1 Jupyter Notebook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62" name="Picture 1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400" cy="885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8704BA-000F-4262-BAC0-E79DBD0B8372}" type="slidenum">
              <a:t>16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3AD93C8-5D4C-46BF-8635-897F31606355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228600" y="1143000"/>
            <a:ext cx="8686440" cy="29714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(8:01-8:38/36:38)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Now, we look at the code: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At the first time, we maybe need to setup once: select the kernel first before you start the Jupyter notebook. Select the “Jupyter Lab” or “(Jupyter) Notebook”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Note 1: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The “Jupyter Lab” is the newer version of “Jupyter Notebook”.  Their functionalities are the same, only dependencies are different. We will need to “Purge” and re-install the newest versions if there are dependencies problem in between the frameworks.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Google Colab use the name “Notebook” instead of “Jupyter Lab” or “Jupyter Notebook”.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Note 3: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difference between “!” and “%”?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! pip install tensorflow     # install tensorflow in your OS (Ubuntu Linux)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% pip install tensorflow   # Install tensorflow in “Jupyter notebook” environment only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007.1 Jupyter Notebook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65" name="標題 15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19514B-B9AD-4FA6-AFC6-CC522B84E3E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28600" y="4337280"/>
            <a:ext cx="8915040" cy="17193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68" name=""/>
          <p:cNvSpPr/>
          <p:nvPr/>
        </p:nvSpPr>
        <p:spPr>
          <a:xfrm>
            <a:off x="5715000" y="1828800"/>
            <a:ext cx="2286000" cy="2743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0B23720-AEC8-464B-912E-B8322A71F10F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007.1 Jupyter Notebook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9813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(9:01-9:20/36:38)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Print the tensorflow version.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71" name="標題 16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25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E554E9-3476-4867-8C54-8F8E17FAE72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28600" y="3080880"/>
            <a:ext cx="8915040" cy="17193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74" name=""/>
          <p:cNvSpPr/>
          <p:nvPr/>
        </p:nvSpPr>
        <p:spPr>
          <a:xfrm flipH="1">
            <a:off x="1828800" y="1828800"/>
            <a:ext cx="457200" cy="2971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597EE90-CD9C-406B-A42F-758D7C1D331F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007.1 Jupyter Notebook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754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(9:01-9:20/36:38)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load the digit data.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see the X_train is 60,000 rows and X_test is 10,000 rows.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77" name="標題 28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3BC067-4B8B-4F2E-A7F3-C8E0BD23B69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883080" y="2403720"/>
            <a:ext cx="5495040" cy="20757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D9EBE42-DB56-4E08-B147-167059653EEB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560" cy="983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(0:00-1:00/36:38)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Now, we move to hand-write digit with Neural Network.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First, we look at simple binary classification of insurance example: Buy Insurance or not Buy Insurance.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標題 3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ED55D4-68E7-4C13-A811-7ABF65719E3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554840" y="2743200"/>
            <a:ext cx="6216840" cy="3826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3985E44-2AFC-4E83-9F46-5595059EACEA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007.1 Jupyter Notebook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754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(9:01-9:20/36:38)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load the digit data.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print 28 x 28 pixels.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82" name="標題 29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F89AE0-7ADD-4BED-A054-B6CCE4F597A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134000" y="2410200"/>
            <a:ext cx="5952240" cy="33044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B3DA7D1-F3A5-4DD8-AFC6-1FE580C7536E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007.1 Jupyter Notebook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5248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(9:01-9:20/36:38)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Display Image 0.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87" name="標題 27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28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10B1E5-193C-4CC8-871A-B0F8DED96D6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219760" y="2286000"/>
            <a:ext cx="3494880" cy="39139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74C5671-E79C-4108-9EEE-1A86AED42909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007.2 Jupyter Notebook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983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(09:31-10:10/36:38)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X_train[0]: 28 x 28.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First, we need to scale the image into [0, 1]. The scale 255 is very important.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the accuracy is very poor and prediction is very poor.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2" name="標題 26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1DFF28-D353-427B-A530-635965DA9B0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209960" y="2514600"/>
            <a:ext cx="5190480" cy="38854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1E9D874-6692-41D8-A7BA-416187651797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440" cy="1442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007.3 Train Model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196" name="Picture 5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400" cy="885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F23938-FA53-4C01-A18C-03521FBF8A8C}" type="slidenum">
              <a:t>23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B50071C-6701-4541-8A89-62A56B6CC36D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007.3 Train Model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686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Train Model (13:30-15:28/36:38)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flatten the X_train and X_test from 2-D matrix into 1-D array.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9" name="標題 22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997865-F7E4-4958-B190-D508EF0D29F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228600" y="2451240"/>
            <a:ext cx="4182480" cy="21204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4114800" y="2534040"/>
            <a:ext cx="5266440" cy="38664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203" name=""/>
          <p:cNvSpPr/>
          <p:nvPr/>
        </p:nvSpPr>
        <p:spPr>
          <a:xfrm flipH="1">
            <a:off x="1600200" y="1600200"/>
            <a:ext cx="6858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2674F75-A842-425F-8460-97962CAD61EF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007.3 Train Model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1896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Train Model (15:30-23:50/36:38)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Our output = 10 categories, input_shape = (28 * 28 = 784, ), activation function = ‘sigmoid’.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Optimizer = ‘adam’, loss function is “categorical_crossentropy”, metrics is “accuracy” measurement.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Model fit X_train flattened data and y_train. The run epochs = 5.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difference between Epoch (</a:t>
            </a:r>
            <a:r>
              <a:rPr b="0" lang="zh-CN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时代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)and Episode (</a:t>
            </a:r>
            <a:r>
              <a:rPr b="0" lang="zh-CN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一集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)?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machine learning or deep learning, we use epoch for training a single task.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reinforcement learning or game, we use episode  when game is over.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6" name="標題 23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31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108BF2-7AB9-4777-8CAC-DAE4BFFD406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28600" y="3363840"/>
            <a:ext cx="4182480" cy="21204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3039840" y="3886200"/>
            <a:ext cx="6561000" cy="37386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CC291B4-6104-496B-B722-64E230C78CA3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440" cy="1442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007.4 Evaluate Model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211" name="Picture 3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400" cy="885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2E3CAE-7F90-4A14-A4DD-6776C75AB14B}" type="slidenum">
              <a:t>26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2140EE7-2C97-4D03-99DE-F4F38D019C02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007.4 Evaluate Model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982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Evaluate Model (23:51-24:00/36:38)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Evaluate X_test_flattened with y_test data.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Error = 0.27, we have initial accuracy = 92%.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improve the accuracy later on by adding extra hidden layer.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4" name="標題 24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BCF558-54AB-49A2-B50D-4BE57698FC3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914400" y="2514600"/>
            <a:ext cx="6752520" cy="9136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914400" y="3657600"/>
            <a:ext cx="5085720" cy="12470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BF18DE6-D4E6-4849-A1BA-CBD0B39BF441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440" cy="1442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007.5 Test for first Image 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219" name="Picture 8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400" cy="885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E39CBB-B0FE-4E43-9FC1-A9440D1D2054}" type="slidenum">
              <a:t>28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C6FCFBD-F7B6-47E6-9FBC-693D783DCB24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007.5 Test for First Image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14407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Test for First Image (24:01-24:30/36:38)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y_test labels and predicted labels. They both should be the same (Because the accuracy is 92%).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Display the First Digit image ‘7’.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We use “argmax” to find the biggest probability in the prediction which is ‘7’.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3. We print 0 to labels: [7, 2, 1, 0, 4].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22" name="標題 25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5D09A0-C723-40FD-BA25-B739F8BE788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486000" y="2857680"/>
            <a:ext cx="3857040" cy="37713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4505760" y="2971800"/>
            <a:ext cx="4409280" cy="19234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41E32ED-4BBF-4C64-9784-4A061D19267F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560" cy="9813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(1:10-1:20/36:38)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a single neuron for logistic regression.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The first part is the regression.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The second part is the sigmoid function.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8" name="標題 1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51FC1F-7CE2-4DA6-91EA-B243B08ABB5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057400" y="2819880"/>
            <a:ext cx="4673880" cy="24354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51C2343-A005-431C-8C5A-8B56DF9ECD5A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440" cy="1442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007.6 Seaborn Plot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227" name="Picture 6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400" cy="885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270097-0E43-4ECC-AAB0-D2C9D46DFEE9}" type="slidenum">
              <a:t>30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2F2E849-3BB6-41B7-A9BB-C59CAB28547F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007.6 Seaborn Plot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526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Seaborn plot (24:50-25:00/36:38)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machine learning, we know have the confusion matrix as below.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0" name="標題 17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34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481E2D-2553-49BD-991B-C1D80E63D9E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667160" y="2286000"/>
            <a:ext cx="5647680" cy="25711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D53D915-1793-4019-A8CF-B56948127729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007.6 Seaborn Plot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796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Seaborn plot (25:01-25:30/36:38)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Now, we use seaborn to plot the correlation.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use “% pip install seaborn” to install in the Jupyter notebook environment.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5" name="標題 21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29A2E6-C06F-4602-86B5-BCD1694309C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228600" y="2252880"/>
            <a:ext cx="7578360" cy="32331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3657600" y="3200400"/>
            <a:ext cx="5112000" cy="38858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1F8EDFA-6345-45E0-AD21-1BBAF4C8E84C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440" cy="1442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007.7 Use Hidden Layer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240" name="Picture 4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400" cy="885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7B6703-D2C1-4916-BC08-EED9775BA130}" type="slidenum">
              <a:t>33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3880D87-89D6-4B06-8098-79DC5579D4C8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007.7 Use Hidden Layer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754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Use Hidden Layer (26:00-28:30/36:38)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Previously, we have 92%. We add hidden layer (relu) to improve accuracy to 97.64%.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Note the output layer, we use the ‘sigmoid’.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43" name="標題 18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36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7FA99F-B9FA-41E4-9650-76E4C1818EE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657720" y="2251440"/>
            <a:ext cx="6885720" cy="41047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739DDFC-6260-46F6-8275-63C9331ADF49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007.7 Use Hidden Layer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5248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Use Hidden Layer (28:31-30:30/36:38)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Seaborn plot.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48" name="標題 20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37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8966AC-FA79-41C1-9117-C742770A1C6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81440" y="1857600"/>
            <a:ext cx="5761800" cy="20282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3850200" y="2743200"/>
            <a:ext cx="5064840" cy="37141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EE76F52-E1A5-4CA7-B3A8-FBB5F9B8932E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007.7 Use Hidden Layer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983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Use Hidden Layer (28:31-30:30/36:38)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Without the hidden layer, the accuracy is 92%.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When we add the hidden layer, the accuracy become 97%.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improve the accuracy from 92% to 97%.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54" name="標題 30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90ADE4-CE49-4A69-B843-1B21C7562B6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6743160" cy="8755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64B8048D-D55E-4F76-A50B-A96A9A8FFEF0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440" cy="1442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007.8 Use Keras Flatten Layer 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258" name="Picture 7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400" cy="885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476834-AF03-45C5-9535-F85D33E9DFE7}" type="slidenum">
              <a:t>37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DE7CFF2-6220-480F-8F49-494EAC32AADC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007.8 Use Keras Flatten Layer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5248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Use Keras Flatten Layer (31:00-36:30/36:38)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Keras let us add the flatten layer by Keras so that we don’t need to flatten by ourself.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61" name="標題 19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39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BAF70F-2F25-4682-9429-A6192EA20FB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38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295560" y="2057400"/>
            <a:ext cx="6790680" cy="23900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3657600" y="4017600"/>
            <a:ext cx="5238000" cy="26114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8430560-D7D4-4B43-B7CB-F182373A4A4F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007.8 Use Keras Flatten Layer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5248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Use Keras Flatten Layer (31:00-36:30/36:38)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Use Keras Flatten layer, we get the accuracy 97%.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67" name="標題 31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40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550952-677C-49DD-AD24-E58330E9B57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685800" y="2057400"/>
            <a:ext cx="6819120" cy="8852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C494D54-6131-499F-B67D-0D0B3A7D8683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560" cy="9813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(1:20-1:40/36:38)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give the age to neuron and will the answer of person who will buy the insurance or not.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If the value &gt; 0.5, then the person will buy. Otherwise, he will not buy.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3" name="標題 2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88C786-7829-4F5D-9E7A-0F8B186E5D3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66920" y="2572200"/>
            <a:ext cx="7988760" cy="33688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A70708B-A088-4E9A-B7F9-43EB59C26AC5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6440" cy="14425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007.9 Exercise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271" name="Picture 9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4400" cy="885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07F3EC-E7C5-464B-B050-3C0D03F82CEC}" type="slidenum">
              <a:t>40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1E57C2A-8493-45D8-A4F7-6661D8709549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007.9 Exercise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080" cy="1212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(36:01-</a:t>
            </a: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36:38/36:38)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Use Colab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Add one more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hidden layer.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3. Try different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number (Try and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error): This the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data scientist job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to trial and error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with any </a:t>
            </a: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74" name="標題 32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41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888963-F13E-419D-85F5-2C25D4B9847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82A64F7-696E-4B3A-B5F5-E33D0C34FAB2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16640" cy="14425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870541-5C02-4496-8F22-78DBCF12BE6B}" type="slidenum">
              <a:t>42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B6AB6EB-8B6C-4026-8AA9-7DC3B9E89A26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560" cy="524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(1:41-1:47/36:38)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give more features for the linear regression.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8" name="標題 4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B86DFD-0696-49BE-99C2-856AF8FCCC0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600200" y="2057400"/>
            <a:ext cx="5712480" cy="40842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BE4B037-C683-4170-95E4-F0E76CB4FCD8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560" cy="524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(1:41-2:20/36:38)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give more features for the neural network for single neuron.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Since we have multiple features, our dataset will be more complicated.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3" name="標題 5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36648A-92ED-4FED-9A66-4EAA1DAA98E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600200" y="2811240"/>
            <a:ext cx="6169680" cy="33584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DAB3658-29DE-47B2-B2D9-4F7556027874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560" cy="524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(2:30-3:52/36:38)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The hidden layers of neuron can be awareness or affordability.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8" name="標題 6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0D7127-F8FC-450E-90AD-26A0F3E7B71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371600" y="2384280"/>
            <a:ext cx="6207480" cy="33307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6178CC9-56D7-477C-B73A-155E4F62CEDE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560" cy="524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(4:00-4:18/36:38)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Now, we move on the hand written digit.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3" name="標題 7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16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0BB23A-ADDA-4030-9127-0FC46321F36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828800" y="1895760"/>
            <a:ext cx="4121280" cy="42739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93051C4-A5A7-40C3-98F3-104D7AA98660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5720" cy="7372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007 Write Digit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49560" cy="524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Hand Write Digit (4:20-4:30/36:38)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The neural network can be as below: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8" name="標題 8"/>
          <p:cNvSpPr/>
          <p:nvPr/>
        </p:nvSpPr>
        <p:spPr>
          <a:xfrm>
            <a:off x="2880" y="723600"/>
            <a:ext cx="9132840" cy="332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https://www.youtube.com/watch?v=iqQgED9vV7k&amp;list=PLeo1K3hjS3uu7CxAacxVndI4bE_o3BDtO&amp;index=7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0636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4B6B8D-DC49-4171-A0C3-859A20CE999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048400" y="2257920"/>
            <a:ext cx="4807080" cy="41403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4338F0A-9DA1-4D61-902D-82DA16D36083}" type="datetime1">
              <a:rPr lang="en-US"/>
              <a:t>01/25/2024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8007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2024-01-25T21:27:17Z</dcterms:modified>
  <cp:revision>2269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