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9CF67F0-0403-4EF2-AFB9-9723D985097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143000" y="685800"/>
            <a:ext cx="4550760" cy="3407760"/>
          </a:xfrm>
          <a:prstGeom prst="rect">
            <a:avLst/>
          </a:prstGeom>
          <a:ln w="0">
            <a:noFill/>
          </a:ln>
        </p:spPr>
      </p:sp>
      <p:sp>
        <p:nvSpPr>
          <p:cNvPr id="118" name="PlaceHolder 2"/>
          <p:cNvSpPr>
            <a:spLocks noGrp="1"/>
          </p:cNvSpPr>
          <p:nvPr>
            <p:ph type="body"/>
          </p:nvPr>
        </p:nvSpPr>
        <p:spPr>
          <a:xfrm>
            <a:off x="685800" y="4343400"/>
            <a:ext cx="5464800" cy="4093200"/>
          </a:xfrm>
          <a:prstGeom prst="rect">
            <a:avLst/>
          </a:prstGeom>
          <a:noFill/>
          <a:ln w="0">
            <a:noFill/>
          </a:ln>
        </p:spPr>
        <p:txBody>
          <a:bodyPr lIns="0" rIns="0" tIns="0" bIns="0" anchor="t">
            <a:noAutofit/>
          </a:bodyPr>
          <a:p>
            <a:endParaRPr b="0" lang="en-US" sz="2000" spc="-1" strike="noStrike">
              <a:latin typeface="Arial"/>
            </a:endParaRPr>
          </a:p>
        </p:txBody>
      </p:sp>
      <p:sp>
        <p:nvSpPr>
          <p:cNvPr id="119" name="PlaceHolder 3"/>
          <p:cNvSpPr>
            <a:spLocks noGrp="1"/>
          </p:cNvSpPr>
          <p:nvPr>
            <p:ph type="sldNum" idx="14"/>
          </p:nvPr>
        </p:nvSpPr>
        <p:spPr>
          <a:xfrm>
            <a:off x="3884760" y="8685360"/>
            <a:ext cx="2950200" cy="4356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B84EB951-3FF1-4C53-B1C6-81120ABEF4E1}"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0064BD7-55C8-4558-9791-A7553091570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1F54A9B-6E9A-4352-B3BA-25FA523F361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5274F30-8F6B-4595-B1F0-58A5C45BF89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F95555A-2E27-43BC-96B4-A02BA9208D4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EF50F41-598B-477C-98F4-3669E2E989B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F724F46-5B08-4D5B-BD1B-D19B1C3769F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839AE67-58EB-4587-B235-8E597E5D8B2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8DBC40A-DD04-4201-9C32-30B0D3C3542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C5D8A99-F09E-42F1-BDF1-7D6A92B63EE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49D4FA-4E18-494F-A179-4C4B06A262A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0A50428-7FFB-41B4-8E7C-84730A90748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2A9C04B-856F-4CF1-ABC8-E1A8788B24A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D00967A-2B33-4E81-8659-1876B55B370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5B165F5-FB5A-481B-9390-CB5BB1EFB1E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2C84088-59D0-4154-B428-F751680941B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1517454-849F-41BA-99BC-3FD2AAF4A33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B91FFFD-D352-4057-BDF6-03F0AF4F701D}"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6FB746C-96B0-4DE7-AD4D-B3B70338D83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3146BE-5F2E-4859-A77A-908AE3C328D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12CAE5-7616-4562-92B0-CA4CA025D82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E1086D7-FD4D-4F2C-BE1D-42048AF93AC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9E7C6D-E9A0-4FFA-A5DD-9C62E186FF7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D6E97D-2082-4DCF-B3B9-9AD03739D9F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7226073-E66D-46F2-839B-65224BCCAAD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3880" cy="3434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 name="PlaceHolder 2"/>
          <p:cNvSpPr>
            <a:spLocks noGrp="1"/>
          </p:cNvSpPr>
          <p:nvPr>
            <p:ph type="sldNum" idx="2"/>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B73551C8-C873-42AE-A77A-5CE0D8CBC03A}"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457200" y="6356520"/>
            <a:ext cx="2112120" cy="343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3880" cy="34344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276F9BB-FE96-4082-B696-0C4D015C9DF3}"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2120" cy="343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42200" cy="144828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89" name="PlaceHolder 2"/>
          <p:cNvSpPr>
            <a:spLocks noGrp="1"/>
          </p:cNvSpPr>
          <p:nvPr>
            <p:ph type="subTitle"/>
          </p:nvPr>
        </p:nvSpPr>
        <p:spPr>
          <a:xfrm>
            <a:off x="1371600" y="4563360"/>
            <a:ext cx="6379200" cy="67320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90" name="Picture 2" descr="Reinforcement learning - Wikipedia"/>
          <p:cNvPicPr/>
          <p:nvPr/>
        </p:nvPicPr>
        <p:blipFill>
          <a:blip r:embed="rId1"/>
          <a:stretch/>
        </p:blipFill>
        <p:spPr>
          <a:xfrm>
            <a:off x="4212000" y="3645000"/>
            <a:ext cx="920160" cy="891360"/>
          </a:xfrm>
          <a:prstGeom prst="rect">
            <a:avLst/>
          </a:prstGeom>
          <a:ln w="0">
            <a:noFill/>
          </a:ln>
        </p:spPr>
      </p:pic>
      <p:sp>
        <p:nvSpPr>
          <p:cNvPr id="4" name="PlaceHolder 3"/>
          <p:cNvSpPr>
            <a:spLocks noGrp="1"/>
          </p:cNvSpPr>
          <p:nvPr>
            <p:ph type="sldNum" idx="2"/>
          </p:nvPr>
        </p:nvSpPr>
        <p:spPr/>
        <p:txBody>
          <a:bodyPr/>
          <a:p>
            <a:fld id="{47499489-EE84-4DB9-A70E-1CBF3BFDF88A}" type="slidenum">
              <a:t>1</a:t>
            </a:fld>
          </a:p>
        </p:txBody>
      </p:sp>
      <p:sp>
        <p:nvSpPr>
          <p:cNvPr id="5" name="PlaceHolder 4"/>
          <p:cNvSpPr>
            <a:spLocks noGrp="1"/>
          </p:cNvSpPr>
          <p:nvPr>
            <p:ph type="dt" idx="3"/>
          </p:nvPr>
        </p:nvSpPr>
        <p:spPr/>
        <p:txBody>
          <a:bodyPr/>
          <a:p>
            <a:fld id="{6E7DDCC6-E840-4747-B643-72949A612E78}" type="datetime1">
              <a:rPr lang="en-US"/>
              <a:t>01/18/2024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1480" cy="743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92" name="PlaceHolder 2"/>
          <p:cNvSpPr>
            <a:spLocks noGrp="1"/>
          </p:cNvSpPr>
          <p:nvPr>
            <p:ph type="subTitle"/>
          </p:nvPr>
        </p:nvSpPr>
        <p:spPr>
          <a:xfrm>
            <a:off x="232200" y="1302120"/>
            <a:ext cx="8667000" cy="212616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(0:00-2:00/5:24)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What the deep learning become so popular now?</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Data Grow: Because the Social Media (Facebook, Twitter, etc), Content rating (Reddit Blog, Amazon, etc), Encyclopedia Summarization (Chat GPT, Chat Bot, etc) in medical, law, etc. become so popular, the sentiment analysis for deep learning work better if the volume of data is higher.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That is the general principle behind the neural network for statistical application. We need the high volume of statistical data.</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 </a:t>
            </a:r>
            <a:endParaRPr b="0" lang="en-US" sz="1300" spc="-1" strike="noStrike">
              <a:latin typeface="Arial"/>
            </a:endParaRPr>
          </a:p>
        </p:txBody>
      </p:sp>
      <p:sp>
        <p:nvSpPr>
          <p:cNvPr id="93" name="標題 3"/>
          <p:cNvSpPr/>
          <p:nvPr/>
        </p:nvSpPr>
        <p:spPr>
          <a:xfrm>
            <a:off x="2880" y="759600"/>
            <a:ext cx="9138600" cy="338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94" name="PlaceHolder 3"/>
          <p:cNvSpPr>
            <a:spLocks noGrp="1"/>
          </p:cNvSpPr>
          <p:nvPr>
            <p:ph type="sldNum" idx="10"/>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74F6D042-D68B-43AC-9F11-785420634ED6}" type="slidenum">
              <a:rPr b="0" lang="en-US" sz="1200" spc="-1" strike="noStrike">
                <a:solidFill>
                  <a:srgbClr val="8b8b8b"/>
                </a:solidFill>
                <a:latin typeface="Calibri"/>
                <a:ea typeface="DejaVu Sans"/>
              </a:rPr>
              <a:t>2</a:t>
            </a:fld>
            <a:endParaRPr b="0" lang="en-US" sz="1200" spc="-1" strike="noStrike">
              <a:latin typeface="Times New Roman"/>
            </a:endParaRPr>
          </a:p>
        </p:txBody>
      </p:sp>
      <p:pic>
        <p:nvPicPr>
          <p:cNvPr id="95" name="" descr=""/>
          <p:cNvPicPr/>
          <p:nvPr/>
        </p:nvPicPr>
        <p:blipFill>
          <a:blip r:embed="rId1"/>
          <a:stretch/>
        </p:blipFill>
        <p:spPr>
          <a:xfrm>
            <a:off x="2743200" y="4114800"/>
            <a:ext cx="3495240" cy="666360"/>
          </a:xfrm>
          <a:prstGeom prst="rect">
            <a:avLst/>
          </a:prstGeom>
          <a:ln w="0">
            <a:solidFill>
              <a:srgbClr val="bf0041"/>
            </a:solidFill>
          </a:ln>
        </p:spPr>
      </p:pic>
      <p:sp>
        <p:nvSpPr>
          <p:cNvPr id="5" name="PlaceHolder 4"/>
          <p:cNvSpPr>
            <a:spLocks noGrp="1"/>
          </p:cNvSpPr>
          <p:nvPr>
            <p:ph type="dt" idx="6"/>
          </p:nvPr>
        </p:nvSpPr>
        <p:spPr/>
        <p:txBody>
          <a:bodyPr/>
          <a:p>
            <a:fld id="{CC19632B-4505-4BC6-8691-510F64EF9FB4}" type="datetime1">
              <a:rPr lang="en-US"/>
              <a:t>01/18/2024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0" y="0"/>
            <a:ext cx="9141480" cy="743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97" name="PlaceHolder 2"/>
          <p:cNvSpPr>
            <a:spLocks noGrp="1"/>
          </p:cNvSpPr>
          <p:nvPr>
            <p:ph type="subTitle"/>
          </p:nvPr>
        </p:nvSpPr>
        <p:spPr>
          <a:xfrm>
            <a:off x="248400" y="1302120"/>
            <a:ext cx="8667000" cy="9838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a:t>
            </a:r>
            <a:r>
              <a:rPr b="1" lang="en-US" sz="1300" spc="-1" strike="noStrike">
                <a:solidFill>
                  <a:srgbClr val="000000"/>
                </a:solidFill>
                <a:latin typeface="Calibri"/>
                <a:ea typeface="DejaVu Sans"/>
              </a:rPr>
              <a:t>h</a:t>
            </a:r>
            <a:r>
              <a:rPr b="1" lang="en-US" sz="1300" spc="-1" strike="noStrike">
                <a:solidFill>
                  <a:srgbClr val="000000"/>
                </a:solidFill>
                <a:latin typeface="Calibri"/>
                <a:ea typeface="DejaVu Sans"/>
              </a:rPr>
              <a:t>y</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D</a:t>
            </a:r>
            <a:r>
              <a:rPr b="1" lang="en-US" sz="1300" spc="-1" strike="noStrike">
                <a:solidFill>
                  <a:srgbClr val="000000"/>
                </a:solidFill>
                <a:latin typeface="Calibri"/>
                <a:ea typeface="DejaVu Sans"/>
              </a:rPr>
              <a:t>e</a:t>
            </a:r>
            <a:r>
              <a:rPr b="1" lang="en-US" sz="1300" spc="-1" strike="noStrike">
                <a:solidFill>
                  <a:srgbClr val="000000"/>
                </a:solidFill>
                <a:latin typeface="Calibri"/>
                <a:ea typeface="DejaVu Sans"/>
              </a:rPr>
              <a:t>e</a:t>
            </a:r>
            <a:r>
              <a:rPr b="1" lang="en-US" sz="1300" spc="-1" strike="noStrike">
                <a:solidFill>
                  <a:srgbClr val="000000"/>
                </a:solidFill>
                <a:latin typeface="Calibri"/>
                <a:ea typeface="DejaVu Sans"/>
              </a:rPr>
              <a:t>p</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L</a:t>
            </a:r>
            <a:r>
              <a:rPr b="1" lang="en-US" sz="1300" spc="-1" strike="noStrike">
                <a:solidFill>
                  <a:srgbClr val="000000"/>
                </a:solidFill>
                <a:latin typeface="Calibri"/>
                <a:ea typeface="DejaVu Sans"/>
              </a:rPr>
              <a:t>e</a:t>
            </a:r>
            <a:r>
              <a:rPr b="1" lang="en-US" sz="1300" spc="-1" strike="noStrike">
                <a:solidFill>
                  <a:srgbClr val="000000"/>
                </a:solidFill>
                <a:latin typeface="Calibri"/>
                <a:ea typeface="DejaVu Sans"/>
              </a:rPr>
              <a:t>a</a:t>
            </a:r>
            <a:r>
              <a:rPr b="1" lang="en-US" sz="1300" spc="-1" strike="noStrike">
                <a:solidFill>
                  <a:srgbClr val="000000"/>
                </a:solidFill>
                <a:latin typeface="Calibri"/>
                <a:ea typeface="DejaVu Sans"/>
              </a:rPr>
              <a:t>r</a:t>
            </a:r>
            <a:r>
              <a:rPr b="1" lang="en-US" sz="1300" spc="-1" strike="noStrike">
                <a:solidFill>
                  <a:srgbClr val="000000"/>
                </a:solidFill>
                <a:latin typeface="Calibri"/>
                <a:ea typeface="DejaVu Sans"/>
              </a:rPr>
              <a:t>n</a:t>
            </a:r>
            <a:r>
              <a:rPr b="1" lang="en-US" sz="1300" spc="-1" strike="noStrike">
                <a:solidFill>
                  <a:srgbClr val="000000"/>
                </a:solidFill>
                <a:latin typeface="Calibri"/>
                <a:ea typeface="DejaVu Sans"/>
              </a:rPr>
              <a:t>i</a:t>
            </a:r>
            <a:r>
              <a:rPr b="1" lang="en-US" sz="1300" spc="-1" strike="noStrike">
                <a:solidFill>
                  <a:srgbClr val="000000"/>
                </a:solidFill>
                <a:latin typeface="Calibri"/>
                <a:ea typeface="DejaVu Sans"/>
              </a:rPr>
              <a:t>n</a:t>
            </a:r>
            <a:r>
              <a:rPr b="1" lang="en-US" sz="1300" spc="-1" strike="noStrike">
                <a:solidFill>
                  <a:srgbClr val="000000"/>
                </a:solidFill>
                <a:latin typeface="Calibri"/>
                <a:ea typeface="DejaVu Sans"/>
              </a:rPr>
              <a:t>g</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i</a:t>
            </a:r>
            <a:r>
              <a:rPr b="1" lang="en-US" sz="1300" spc="-1" strike="noStrike">
                <a:solidFill>
                  <a:srgbClr val="000000"/>
                </a:solidFill>
                <a:latin typeface="Calibri"/>
                <a:ea typeface="DejaVu Sans"/>
              </a:rPr>
              <a:t>s</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s</a:t>
            </a:r>
            <a:r>
              <a:rPr b="1" lang="en-US" sz="1300" spc="-1" strike="noStrike">
                <a:solidFill>
                  <a:srgbClr val="000000"/>
                </a:solidFill>
                <a:latin typeface="Calibri"/>
                <a:ea typeface="DejaVu Sans"/>
              </a:rPr>
              <a:t>o</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P</a:t>
            </a:r>
            <a:r>
              <a:rPr b="1" lang="en-US" sz="1300" spc="-1" strike="noStrike">
                <a:solidFill>
                  <a:srgbClr val="000000"/>
                </a:solidFill>
                <a:latin typeface="Calibri"/>
                <a:ea typeface="DejaVu Sans"/>
              </a:rPr>
              <a:t>o</a:t>
            </a:r>
            <a:r>
              <a:rPr b="1" lang="en-US" sz="1300" spc="-1" strike="noStrike">
                <a:solidFill>
                  <a:srgbClr val="000000"/>
                </a:solidFill>
                <a:latin typeface="Calibri"/>
                <a:ea typeface="DejaVu Sans"/>
              </a:rPr>
              <a:t>p</a:t>
            </a:r>
            <a:r>
              <a:rPr b="1" lang="en-US" sz="1300" spc="-1" strike="noStrike">
                <a:solidFill>
                  <a:srgbClr val="000000"/>
                </a:solidFill>
                <a:latin typeface="Calibri"/>
                <a:ea typeface="DejaVu Sans"/>
              </a:rPr>
              <a:t>u</a:t>
            </a:r>
            <a:r>
              <a:rPr b="1" lang="en-US" sz="1300" spc="-1" strike="noStrike">
                <a:solidFill>
                  <a:srgbClr val="000000"/>
                </a:solidFill>
                <a:latin typeface="Calibri"/>
                <a:ea typeface="DejaVu Sans"/>
              </a:rPr>
              <a:t>l</a:t>
            </a:r>
            <a:r>
              <a:rPr b="1" lang="en-US" sz="1300" spc="-1" strike="noStrike">
                <a:solidFill>
                  <a:srgbClr val="000000"/>
                </a:solidFill>
                <a:latin typeface="Calibri"/>
                <a:ea typeface="DejaVu Sans"/>
              </a:rPr>
              <a:t>a</a:t>
            </a:r>
            <a:r>
              <a:rPr b="1" lang="en-US" sz="1300" spc="-1" strike="noStrike">
                <a:solidFill>
                  <a:srgbClr val="000000"/>
                </a:solidFill>
                <a:latin typeface="Calibri"/>
                <a:ea typeface="DejaVu Sans"/>
              </a:rPr>
              <a:t>r</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 </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2</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0</a:t>
            </a:r>
            <a:r>
              <a:rPr b="1" lang="en-US" sz="1300" spc="-1" strike="noStrike">
                <a:solidFill>
                  <a:srgbClr val="000000"/>
                </a:solidFill>
                <a:latin typeface="Calibri"/>
                <a:ea typeface="DejaVu Sans"/>
              </a:rPr>
              <a:t>1</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2</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3</a:t>
            </a:r>
            <a:r>
              <a:rPr b="1" lang="en-US" sz="1300" spc="-1" strike="noStrike">
                <a:solidFill>
                  <a:srgbClr val="000000"/>
                </a:solidFill>
                <a:latin typeface="Calibri"/>
                <a:ea typeface="DejaVu Sans"/>
              </a:rPr>
              <a:t>0</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5</a:t>
            </a:r>
            <a:r>
              <a:rPr b="1" lang="en-US" sz="1300" spc="-1" strike="noStrike">
                <a:solidFill>
                  <a:srgbClr val="000000"/>
                </a:solidFill>
                <a:latin typeface="Calibri"/>
                <a:ea typeface="DejaVu Sans"/>
              </a:rPr>
              <a:t>:</a:t>
            </a:r>
            <a:r>
              <a:rPr b="1" lang="en-US" sz="1300" spc="-1" strike="noStrike">
                <a:solidFill>
                  <a:srgbClr val="000000"/>
                </a:solidFill>
                <a:latin typeface="Calibri"/>
                <a:ea typeface="DejaVu Sans"/>
              </a:rPr>
              <a:t>2</a:t>
            </a:r>
            <a:r>
              <a:rPr b="1" lang="en-US" sz="1300" spc="-1" strike="noStrike">
                <a:solidFill>
                  <a:srgbClr val="000000"/>
                </a:solidFill>
                <a:latin typeface="Calibri"/>
                <a:ea typeface="DejaVu Sans"/>
              </a:rPr>
              <a:t>4</a:t>
            </a:r>
            <a:r>
              <a:rPr b="1" lang="en-US" sz="1300" spc="-1" strike="noStrike">
                <a:solidFill>
                  <a:srgbClr val="000000"/>
                </a:solidFill>
                <a:latin typeface="Calibri"/>
                <a:ea typeface="DejaVu Sans"/>
              </a:rPr>
              <a:t>)</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H</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d</a:t>
            </a:r>
            <a:r>
              <a:rPr b="0" lang="en-US" sz="1300" spc="-1" strike="noStrike">
                <a:solidFill>
                  <a:srgbClr val="000000"/>
                </a:solidFill>
                <a:latin typeface="Calibri"/>
                <a:ea typeface="DejaVu Sans"/>
              </a:rPr>
              <a:t>w</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d</a:t>
            </a:r>
            <a:r>
              <a:rPr b="0" lang="en-US" sz="1300" spc="-1" strike="noStrike">
                <a:solidFill>
                  <a:srgbClr val="000000"/>
                </a:solidFill>
                <a:latin typeface="Calibri"/>
                <a:ea typeface="DejaVu Sans"/>
              </a:rPr>
              <a:t>v</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n</a:t>
            </a:r>
            <a:r>
              <a:rPr b="0" lang="en-US" sz="1300" spc="-1" strike="noStrike">
                <a:solidFill>
                  <a:srgbClr val="000000"/>
                </a:solidFill>
                <a:latin typeface="Calibri"/>
                <a:ea typeface="DejaVu Sans"/>
              </a:rPr>
              <a:t>c</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n</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1</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h</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c</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p</a:t>
            </a:r>
            <a:r>
              <a:rPr b="0" lang="en-US" sz="1300" spc="-1" strike="noStrike">
                <a:solidFill>
                  <a:srgbClr val="000000"/>
                </a:solidFill>
                <a:latin typeface="Calibri"/>
                <a:ea typeface="DejaVu Sans"/>
              </a:rPr>
              <a:t>u</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N</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h</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B</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i</a:t>
            </a:r>
            <a:r>
              <a:rPr b="0" lang="en-US" sz="1300" spc="-1" strike="noStrike">
                <a:solidFill>
                  <a:srgbClr val="000000"/>
                </a:solidFill>
                <a:latin typeface="Calibri"/>
                <a:ea typeface="DejaVu Sans"/>
              </a:rPr>
              <a:t>d</a:t>
            </a:r>
            <a:r>
              <a:rPr b="0" lang="en-US" sz="1300" spc="-1" strike="noStrike">
                <a:solidFill>
                  <a:srgbClr val="000000"/>
                </a:solidFill>
                <a:latin typeface="Calibri"/>
                <a:ea typeface="DejaVu Sans"/>
              </a:rPr>
              <a:t>g</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s</a:t>
            </a:r>
            <a:r>
              <a:rPr b="0" lang="en-US" sz="1300" spc="-1" strike="noStrike">
                <a:solidFill>
                  <a:srgbClr val="000000"/>
                </a:solidFill>
                <a:latin typeface="Calibri"/>
                <a:ea typeface="DejaVu Sans"/>
              </a:rPr>
              <a:t>y</a:t>
            </a:r>
            <a:r>
              <a:rPr b="0" lang="en-US" sz="1300" spc="-1" strike="noStrike">
                <a:solidFill>
                  <a:srgbClr val="000000"/>
                </a:solidFill>
                <a:latin typeface="Calibri"/>
                <a:ea typeface="DejaVu Sans"/>
              </a:rPr>
              <a:t>s</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w</a:t>
            </a:r>
            <a:r>
              <a:rPr b="0" lang="en-US" sz="1300" spc="-1" strike="noStrike">
                <a:solidFill>
                  <a:srgbClr val="000000"/>
                </a:solidFill>
                <a:latin typeface="Calibri"/>
                <a:ea typeface="DejaVu Sans"/>
              </a:rPr>
              <a:t>i</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h</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s</a:t>
            </a:r>
            <a:r>
              <a:rPr b="0" lang="en-US" sz="1300" spc="-1" strike="noStrike">
                <a:solidFill>
                  <a:srgbClr val="000000"/>
                </a:solidFill>
                <a:latin typeface="Calibri"/>
                <a:ea typeface="DejaVu Sans"/>
              </a:rPr>
              <a:t>y</a:t>
            </a:r>
            <a:r>
              <a:rPr b="0" lang="en-US" sz="1300" spc="-1" strike="noStrike">
                <a:solidFill>
                  <a:srgbClr val="000000"/>
                </a:solidFill>
                <a:latin typeface="Calibri"/>
                <a:ea typeface="DejaVu Sans"/>
              </a:rPr>
              <a:t>s</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s</a:t>
            </a:r>
            <a:r>
              <a:rPr b="0" lang="en-US" sz="1300" spc="-1" strike="noStrike">
                <a:solidFill>
                  <a:srgbClr val="000000"/>
                </a:solidFill>
                <a:latin typeface="Calibri"/>
                <a:ea typeface="DejaVu Sans"/>
              </a:rPr>
              <a:t>p</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d</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n</a:t>
            </a:r>
            <a:r>
              <a:rPr b="0" lang="en-US" sz="1300" spc="-1" strike="noStrike">
                <a:solidFill>
                  <a:srgbClr val="000000"/>
                </a:solidFill>
                <a:latin typeface="Calibri"/>
                <a:ea typeface="DejaVu Sans"/>
              </a:rPr>
              <a:t>d</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y</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c</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p</a:t>
            </a:r>
            <a:r>
              <a:rPr b="0" lang="en-US" sz="1300" spc="-1" strike="noStrike">
                <a:solidFill>
                  <a:srgbClr val="000000"/>
                </a:solidFill>
                <a:latin typeface="Calibri"/>
                <a:ea typeface="DejaVu Sans"/>
              </a:rPr>
              <a:t>a</a:t>
            </a:r>
            <a:r>
              <a:rPr b="0" lang="en-US" sz="1300" spc="-1" strike="noStrike">
                <a:solidFill>
                  <a:srgbClr val="000000"/>
                </a:solidFill>
                <a:latin typeface="Calibri"/>
                <a:ea typeface="DejaVu Sans"/>
              </a:rPr>
              <a:t>c</a:t>
            </a:r>
            <a:r>
              <a:rPr b="0" lang="en-US" sz="1300" spc="-1" strike="noStrike">
                <a:solidFill>
                  <a:srgbClr val="000000"/>
                </a:solidFill>
                <a:latin typeface="Calibri"/>
                <a:ea typeface="DejaVu Sans"/>
              </a:rPr>
              <a:t>i</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y</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i</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p</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v</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n</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e</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g</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f</a:t>
            </a:r>
            <a:r>
              <a:rPr b="0" lang="en-US" sz="1300" spc="-1" strike="noStrike">
                <a:solidFill>
                  <a:srgbClr val="000000"/>
                </a:solidFill>
                <a:latin typeface="Calibri"/>
                <a:ea typeface="DejaVu Sans"/>
              </a:rPr>
              <a:t>r</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5</a:t>
            </a:r>
            <a:r>
              <a:rPr b="0" lang="en-US" sz="1300" spc="-1" strike="noStrike">
                <a:solidFill>
                  <a:srgbClr val="000000"/>
                </a:solidFill>
                <a:latin typeface="Calibri"/>
                <a:ea typeface="DejaVu Sans"/>
              </a:rPr>
              <a:t>0</a:t>
            </a:r>
            <a:r>
              <a:rPr b="0" lang="en-US" sz="1300" spc="-1" strike="noStrike">
                <a:solidFill>
                  <a:srgbClr val="000000"/>
                </a:solidFill>
                <a:latin typeface="Calibri"/>
                <a:ea typeface="DejaVu Sans"/>
              </a:rPr>
              <a:t>0</a:t>
            </a:r>
            <a:r>
              <a:rPr b="0" lang="en-US" sz="1300" spc="-1" strike="noStrike">
                <a:solidFill>
                  <a:srgbClr val="000000"/>
                </a:solidFill>
                <a:latin typeface="Calibri"/>
                <a:ea typeface="DejaVu Sans"/>
              </a:rPr>
              <a:t>M</a:t>
            </a:r>
            <a:r>
              <a:rPr b="0" lang="en-US" sz="1300" spc="-1" strike="noStrike">
                <a:solidFill>
                  <a:srgbClr val="000000"/>
                </a:solidFill>
                <a:latin typeface="Calibri"/>
                <a:ea typeface="DejaVu Sans"/>
              </a:rPr>
              <a:t>B</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t</a:t>
            </a:r>
            <a:r>
              <a:rPr b="0" lang="en-US" sz="1300" spc="-1" strike="noStrike">
                <a:solidFill>
                  <a:srgbClr val="000000"/>
                </a:solidFill>
                <a:latin typeface="Calibri"/>
                <a:ea typeface="DejaVu Sans"/>
              </a:rPr>
              <a:t>o</a:t>
            </a:r>
            <a:r>
              <a:rPr b="0" lang="en-US" sz="1300" spc="-1" strike="noStrike">
                <a:solidFill>
                  <a:srgbClr val="000000"/>
                </a:solidFill>
                <a:latin typeface="Calibri"/>
                <a:ea typeface="DejaVu Sans"/>
              </a:rPr>
              <a:t> </a:t>
            </a:r>
            <a:r>
              <a:rPr b="0" lang="en-US" sz="1300" spc="-1" strike="noStrike">
                <a:solidFill>
                  <a:srgbClr val="000000"/>
                </a:solidFill>
                <a:latin typeface="Calibri"/>
                <a:ea typeface="DejaVu Sans"/>
              </a:rPr>
              <a:t>1</a:t>
            </a:r>
            <a:r>
              <a:rPr b="0" lang="en-US" sz="1300" spc="-1" strike="noStrike">
                <a:solidFill>
                  <a:srgbClr val="000000"/>
                </a:solidFill>
                <a:latin typeface="Calibri"/>
                <a:ea typeface="DejaVu Sans"/>
              </a:rPr>
              <a:t>0</a:t>
            </a:r>
            <a:r>
              <a:rPr b="0" lang="en-US" sz="1300" spc="-1" strike="noStrike">
                <a:solidFill>
                  <a:srgbClr val="000000"/>
                </a:solidFill>
                <a:latin typeface="Calibri"/>
                <a:ea typeface="DejaVu Sans"/>
              </a:rPr>
              <a:t>0</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G</a:t>
            </a:r>
            <a:r>
              <a:rPr b="0" lang="en-US" sz="1300" spc="-1" strike="noStrike">
                <a:solidFill>
                  <a:srgbClr val="000000"/>
                </a:solidFill>
                <a:latin typeface="Calibri"/>
                <a:ea typeface="DejaVu Sans"/>
              </a:rPr>
              <a:t>B</a:t>
            </a:r>
            <a:r>
              <a:rPr b="0" lang="en-US" sz="1300" spc="-1" strike="noStrike">
                <a:solidFill>
                  <a:srgbClr val="000000"/>
                </a:solidFill>
                <a:latin typeface="Calibri"/>
                <a:ea typeface="DejaVu Sans"/>
              </a:rPr>
              <a:t>)</a:t>
            </a:r>
            <a:r>
              <a:rPr b="0" lang="en-US" sz="1300" spc="-1" strike="noStrike">
                <a:solidFill>
                  <a:srgbClr val="000000"/>
                </a:solidFill>
                <a:latin typeface="Calibri"/>
                <a:ea typeface="DejaVu Sans"/>
              </a:rPr>
              <a:t>.</a:t>
            </a:r>
            <a:endParaRPr b="0" lang="en-US" sz="1300" spc="-1" strike="noStrike">
              <a:latin typeface="Arial"/>
            </a:endParaRPr>
          </a:p>
        </p:txBody>
      </p:sp>
      <p:sp>
        <p:nvSpPr>
          <p:cNvPr id="98" name="標題 1"/>
          <p:cNvSpPr/>
          <p:nvPr/>
        </p:nvSpPr>
        <p:spPr>
          <a:xfrm>
            <a:off x="2880" y="759600"/>
            <a:ext cx="9138600" cy="338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99" name="PlaceHolder 3"/>
          <p:cNvSpPr>
            <a:spLocks noGrp="1"/>
          </p:cNvSpPr>
          <p:nvPr>
            <p:ph type="sldNum" idx="11"/>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E9A2372-4D6A-49E9-8918-1C2C5E384EBE}" type="slidenum">
              <a:rPr b="0" lang="en-US" sz="1200" spc="-1" strike="noStrike">
                <a:solidFill>
                  <a:srgbClr val="8b8b8b"/>
                </a:solidFill>
                <a:latin typeface="Calibri"/>
                <a:ea typeface="DejaVu Sans"/>
              </a:rPr>
              <a:t>3</a:t>
            </a:fld>
            <a:endParaRPr b="0" lang="en-US" sz="1200" spc="-1" strike="noStrike">
              <a:latin typeface="Times New Roman"/>
            </a:endParaRPr>
          </a:p>
        </p:txBody>
      </p:sp>
      <p:pic>
        <p:nvPicPr>
          <p:cNvPr id="100" name="" descr=""/>
          <p:cNvPicPr/>
          <p:nvPr/>
        </p:nvPicPr>
        <p:blipFill>
          <a:blip r:embed="rId1"/>
          <a:stretch/>
        </p:blipFill>
        <p:spPr>
          <a:xfrm>
            <a:off x="685800" y="2786760"/>
            <a:ext cx="2743200" cy="870840"/>
          </a:xfrm>
          <a:prstGeom prst="rect">
            <a:avLst/>
          </a:prstGeom>
          <a:ln w="0">
            <a:solidFill>
              <a:srgbClr val="bf0041"/>
            </a:solidFill>
          </a:ln>
        </p:spPr>
      </p:pic>
      <p:pic>
        <p:nvPicPr>
          <p:cNvPr id="101" name="" descr=""/>
          <p:cNvPicPr/>
          <p:nvPr/>
        </p:nvPicPr>
        <p:blipFill>
          <a:blip r:embed="rId2"/>
          <a:stretch/>
        </p:blipFill>
        <p:spPr>
          <a:xfrm>
            <a:off x="6231240" y="2514600"/>
            <a:ext cx="2226960" cy="3429000"/>
          </a:xfrm>
          <a:prstGeom prst="rect">
            <a:avLst/>
          </a:prstGeom>
          <a:ln w="0">
            <a:solidFill>
              <a:srgbClr val="bf0041"/>
            </a:solidFill>
          </a:ln>
        </p:spPr>
      </p:pic>
      <p:sp>
        <p:nvSpPr>
          <p:cNvPr id="102" name=""/>
          <p:cNvSpPr txBox="1"/>
          <p:nvPr/>
        </p:nvSpPr>
        <p:spPr>
          <a:xfrm>
            <a:off x="457200" y="4114800"/>
            <a:ext cx="3429000" cy="459000"/>
          </a:xfrm>
          <a:prstGeom prst="rect">
            <a:avLst/>
          </a:prstGeom>
          <a:noFill/>
          <a:ln w="0">
            <a:solidFill>
              <a:srgbClr val="bf0041"/>
            </a:solidFill>
          </a:ln>
        </p:spPr>
        <p:txBody>
          <a:bodyPr lIns="90000" rIns="90000" tIns="45000" bIns="45000" anchor="t">
            <a:noAutofit/>
          </a:bodyPr>
          <a:p>
            <a:r>
              <a:rPr b="0" lang="en-US" sz="1300" spc="-1" strike="noStrike">
                <a:latin typeface="Arial"/>
              </a:rPr>
              <a:t>North Bridge and South Bridge Speed up</a:t>
            </a:r>
            <a:endParaRPr b="0" lang="en-US" sz="1300" spc="-1" strike="noStrike">
              <a:latin typeface="Arial"/>
            </a:endParaRPr>
          </a:p>
        </p:txBody>
      </p:sp>
      <p:sp>
        <p:nvSpPr>
          <p:cNvPr id="5" name="PlaceHolder 4"/>
          <p:cNvSpPr>
            <a:spLocks noGrp="1"/>
          </p:cNvSpPr>
          <p:nvPr>
            <p:ph type="dt" idx="6"/>
          </p:nvPr>
        </p:nvSpPr>
        <p:spPr/>
        <p:txBody>
          <a:bodyPr/>
          <a:p>
            <a:fld id="{5631F40D-0938-432B-AB48-B9C5329013B0}" type="datetime1">
              <a:rPr lang="en-US"/>
              <a:t>01/18/2024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0"/>
            <a:ext cx="9141480" cy="743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104" name="PlaceHolder 2"/>
          <p:cNvSpPr>
            <a:spLocks noGrp="1"/>
          </p:cNvSpPr>
          <p:nvPr>
            <p:ph type="subTitle"/>
          </p:nvPr>
        </p:nvSpPr>
        <p:spPr>
          <a:xfrm>
            <a:off x="248400" y="1302120"/>
            <a:ext cx="8438400" cy="16696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Learning is so Popular? (2:31-3:00/5:24)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Hardware Advancement: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2.1 The computer (North Bridge system) with system speed and memory capacity improvement (e.g, from 500MB to 100-GB).</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2.2 NVIDIA (South Bridge ASICs) 8-GPUs with 100GB VRAM.</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2.3 Google TPU (Tensor/Tensorflow Processing Unit): ASICs based GPU. We can run jobs on local computer or in Cloud.</a:t>
            </a:r>
            <a:endParaRPr b="0" lang="en-US" sz="1300" spc="-1" strike="noStrike">
              <a:latin typeface="Arial"/>
            </a:endParaRPr>
          </a:p>
        </p:txBody>
      </p:sp>
      <p:sp>
        <p:nvSpPr>
          <p:cNvPr id="105" name="標題 2"/>
          <p:cNvSpPr/>
          <p:nvPr/>
        </p:nvSpPr>
        <p:spPr>
          <a:xfrm>
            <a:off x="2880" y="759600"/>
            <a:ext cx="9138600" cy="338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106" name="PlaceHolder 3"/>
          <p:cNvSpPr>
            <a:spLocks noGrp="1"/>
          </p:cNvSpPr>
          <p:nvPr>
            <p:ph type="sldNum" idx="12"/>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4E385739-6E1F-449C-8AAA-2699C9A9C718}" type="slidenum">
              <a:rPr b="0" lang="en-US" sz="1200" spc="-1" strike="noStrike">
                <a:solidFill>
                  <a:srgbClr val="8b8b8b"/>
                </a:solidFill>
                <a:latin typeface="Calibri"/>
                <a:ea typeface="DejaVu Sans"/>
              </a:rPr>
              <a:t>4</a:t>
            </a:fld>
            <a:endParaRPr b="0" lang="en-US" sz="1200" spc="-1" strike="noStrike">
              <a:latin typeface="Times New Roman"/>
            </a:endParaRPr>
          </a:p>
        </p:txBody>
      </p:sp>
      <p:pic>
        <p:nvPicPr>
          <p:cNvPr id="107" name="" descr=""/>
          <p:cNvPicPr/>
          <p:nvPr/>
        </p:nvPicPr>
        <p:blipFill>
          <a:blip r:embed="rId1"/>
          <a:stretch/>
        </p:blipFill>
        <p:spPr>
          <a:xfrm>
            <a:off x="687600" y="4343400"/>
            <a:ext cx="2284200" cy="2161800"/>
          </a:xfrm>
          <a:prstGeom prst="rect">
            <a:avLst/>
          </a:prstGeom>
          <a:ln w="0">
            <a:solidFill>
              <a:srgbClr val="bf0041"/>
            </a:solidFill>
          </a:ln>
        </p:spPr>
      </p:pic>
      <p:pic>
        <p:nvPicPr>
          <p:cNvPr id="108" name="" descr=""/>
          <p:cNvPicPr/>
          <p:nvPr/>
        </p:nvPicPr>
        <p:blipFill>
          <a:blip r:embed="rId2"/>
          <a:stretch/>
        </p:blipFill>
        <p:spPr>
          <a:xfrm>
            <a:off x="5257800" y="4343400"/>
            <a:ext cx="3611160" cy="1933200"/>
          </a:xfrm>
          <a:prstGeom prst="rect">
            <a:avLst/>
          </a:prstGeom>
          <a:ln w="0">
            <a:solidFill>
              <a:srgbClr val="bf0041"/>
            </a:solidFill>
          </a:ln>
        </p:spPr>
      </p:pic>
      <p:sp>
        <p:nvSpPr>
          <p:cNvPr id="109" name=""/>
          <p:cNvSpPr txBox="1"/>
          <p:nvPr/>
        </p:nvSpPr>
        <p:spPr>
          <a:xfrm>
            <a:off x="5257800" y="3840120"/>
            <a:ext cx="1600200" cy="274680"/>
          </a:xfrm>
          <a:prstGeom prst="rect">
            <a:avLst/>
          </a:prstGeom>
          <a:noFill/>
          <a:ln w="0">
            <a:solidFill>
              <a:srgbClr val="bf0041"/>
            </a:solidFill>
          </a:ln>
        </p:spPr>
        <p:txBody>
          <a:bodyPr lIns="90000" rIns="90000" tIns="45000" bIns="45000" anchor="t">
            <a:noAutofit/>
          </a:bodyPr>
          <a:p>
            <a:r>
              <a:rPr b="0" lang="en-US" sz="1300" spc="-1" strike="noStrike">
                <a:latin typeface="Arial"/>
              </a:rPr>
              <a:t>Google ASICs TPU</a:t>
            </a:r>
            <a:endParaRPr b="0" lang="en-US" sz="1300" spc="-1" strike="noStrike">
              <a:latin typeface="Arial"/>
            </a:endParaRPr>
          </a:p>
        </p:txBody>
      </p:sp>
      <p:sp>
        <p:nvSpPr>
          <p:cNvPr id="110" name=""/>
          <p:cNvSpPr txBox="1"/>
          <p:nvPr/>
        </p:nvSpPr>
        <p:spPr>
          <a:xfrm>
            <a:off x="685800" y="3657600"/>
            <a:ext cx="2286000" cy="346320"/>
          </a:xfrm>
          <a:prstGeom prst="rect">
            <a:avLst/>
          </a:prstGeom>
          <a:noFill/>
          <a:ln w="0">
            <a:solidFill>
              <a:srgbClr val="bf0041"/>
            </a:solidFill>
          </a:ln>
        </p:spPr>
        <p:txBody>
          <a:bodyPr lIns="90000" rIns="90000" tIns="45000" bIns="45000" anchor="t">
            <a:noAutofit/>
          </a:bodyPr>
          <a:p>
            <a:r>
              <a:rPr b="0" lang="en-US" sz="1300" spc="-1" strike="noStrike">
                <a:latin typeface="Arial"/>
              </a:rPr>
              <a:t>NVIDIA South Bridge GPU</a:t>
            </a:r>
            <a:endParaRPr b="0" lang="en-US" sz="1300" spc="-1" strike="noStrike">
              <a:latin typeface="Arial"/>
            </a:endParaRPr>
          </a:p>
        </p:txBody>
      </p:sp>
      <p:sp>
        <p:nvSpPr>
          <p:cNvPr id="5" name="PlaceHolder 4"/>
          <p:cNvSpPr>
            <a:spLocks noGrp="1"/>
          </p:cNvSpPr>
          <p:nvPr>
            <p:ph type="dt" idx="6"/>
          </p:nvPr>
        </p:nvSpPr>
        <p:spPr/>
        <p:txBody>
          <a:bodyPr/>
          <a:p>
            <a:fld id="{A34185FB-FDE4-4CA1-A340-FDFC54236FFC}" type="datetime1">
              <a:rPr lang="en-US"/>
              <a:t>01/18/2024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0"/>
            <a:ext cx="9141480" cy="74304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002 Why Deep Learning?</a:t>
            </a:r>
            <a:endParaRPr b="0" lang="en-US" sz="4200" spc="-1" strike="noStrike">
              <a:latin typeface="Arial"/>
            </a:endParaRPr>
          </a:p>
        </p:txBody>
      </p:sp>
      <p:sp>
        <p:nvSpPr>
          <p:cNvPr id="112" name="PlaceHolder 2"/>
          <p:cNvSpPr>
            <a:spLocks noGrp="1"/>
          </p:cNvSpPr>
          <p:nvPr>
            <p:ph type="subTitle"/>
          </p:nvPr>
        </p:nvSpPr>
        <p:spPr>
          <a:xfrm>
            <a:off x="248400" y="1302120"/>
            <a:ext cx="8438400" cy="30412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Why Deep </a:t>
            </a:r>
            <a:r>
              <a:rPr b="1" lang="en-US" sz="1300" spc="-1" strike="noStrike">
                <a:solidFill>
                  <a:srgbClr val="000000"/>
                </a:solidFill>
                <a:latin typeface="Calibri"/>
                <a:ea typeface="DejaVu Sans"/>
              </a:rPr>
              <a:t>Learning is so </a:t>
            </a:r>
            <a:r>
              <a:rPr b="1" lang="en-US" sz="1300" spc="-1" strike="noStrike">
                <a:solidFill>
                  <a:srgbClr val="000000"/>
                </a:solidFill>
                <a:latin typeface="Calibri"/>
                <a:ea typeface="DejaVu Sans"/>
              </a:rPr>
              <a:t>Popular? (2:31-</a:t>
            </a:r>
            <a:r>
              <a:rPr b="1" lang="en-US" sz="1300" spc="-1" strike="noStrike">
                <a:solidFill>
                  <a:srgbClr val="000000"/>
                </a:solidFill>
                <a:latin typeface="Calibri"/>
                <a:ea typeface="DejaVu Sans"/>
              </a:rPr>
              <a:t>3:00/5:24)</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3. Python and </a:t>
            </a:r>
            <a:r>
              <a:rPr b="0" lang="en-US" sz="1300" spc="-1" strike="noStrike">
                <a:solidFill>
                  <a:srgbClr val="000000"/>
                </a:solidFill>
                <a:latin typeface="Calibri"/>
                <a:ea typeface="DejaVu Sans"/>
              </a:rPr>
              <a:t>Open-source </a:t>
            </a:r>
            <a:r>
              <a:rPr b="0" lang="en-US" sz="1300" spc="-1" strike="noStrike">
                <a:solidFill>
                  <a:srgbClr val="000000"/>
                </a:solidFill>
                <a:latin typeface="Calibri"/>
                <a:ea typeface="DejaVu Sans"/>
              </a:rPr>
              <a:t>Ecosystem: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This is the most </a:t>
            </a:r>
            <a:r>
              <a:rPr b="0" lang="en-US" sz="1300" spc="-1" strike="noStrike">
                <a:solidFill>
                  <a:srgbClr val="000000"/>
                </a:solidFill>
                <a:latin typeface="Calibri"/>
                <a:ea typeface="DejaVu Sans"/>
              </a:rPr>
              <a:t>important reason.</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Previously, I used </a:t>
            </a:r>
            <a:r>
              <a:rPr b="0" lang="en-US" sz="1300" spc="-1" strike="noStrike">
                <a:solidFill>
                  <a:srgbClr val="000000"/>
                </a:solidFill>
                <a:latin typeface="Calibri"/>
                <a:ea typeface="DejaVu Sans"/>
              </a:rPr>
              <a:t>C++ for neural </a:t>
            </a:r>
            <a:r>
              <a:rPr b="0" lang="en-US" sz="1300" spc="-1" strike="noStrike">
                <a:solidFill>
                  <a:srgbClr val="000000"/>
                </a:solidFill>
                <a:latin typeface="Calibri"/>
                <a:ea typeface="DejaVu Sans"/>
              </a:rPr>
              <a:t>network. It is hard </a:t>
            </a:r>
            <a:r>
              <a:rPr b="0" lang="en-US" sz="1300" spc="-1" strike="noStrike">
                <a:solidFill>
                  <a:srgbClr val="000000"/>
                </a:solidFill>
                <a:latin typeface="Calibri"/>
                <a:ea typeface="DejaVu Sans"/>
              </a:rPr>
              <a:t>to implement.</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You need very </a:t>
            </a:r>
            <a:r>
              <a:rPr b="0" lang="en-US" sz="1300" spc="-1" strike="noStrike">
                <a:solidFill>
                  <a:srgbClr val="000000"/>
                </a:solidFill>
                <a:latin typeface="Calibri"/>
                <a:ea typeface="DejaVu Sans"/>
              </a:rPr>
              <a:t>strong foundation </a:t>
            </a:r>
            <a:r>
              <a:rPr b="0" lang="en-US" sz="1300" spc="-1" strike="noStrike">
                <a:solidFill>
                  <a:srgbClr val="000000"/>
                </a:solidFill>
                <a:latin typeface="Calibri"/>
                <a:ea typeface="DejaVu Sans"/>
              </a:rPr>
              <a:t>in computer </a:t>
            </a:r>
            <a:r>
              <a:rPr b="0" lang="en-US" sz="1300" spc="-1" strike="noStrike">
                <a:solidFill>
                  <a:srgbClr val="000000"/>
                </a:solidFill>
                <a:latin typeface="Calibri"/>
                <a:ea typeface="DejaVu Sans"/>
              </a:rPr>
              <a:t>science.</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But Python is very </a:t>
            </a:r>
            <a:r>
              <a:rPr b="0" lang="en-US" sz="1300" spc="-1" strike="noStrike">
                <a:solidFill>
                  <a:srgbClr val="000000"/>
                </a:solidFill>
                <a:latin typeface="Calibri"/>
                <a:ea typeface="DejaVu Sans"/>
              </a:rPr>
              <a:t>easy to learn cross </a:t>
            </a:r>
            <a:r>
              <a:rPr b="0" lang="en-US" sz="1300" spc="-1" strike="noStrike">
                <a:solidFill>
                  <a:srgbClr val="000000"/>
                </a:solidFill>
                <a:latin typeface="Calibri"/>
                <a:ea typeface="DejaVu Sans"/>
              </a:rPr>
              <a:t>all the disciplines </a:t>
            </a:r>
            <a:r>
              <a:rPr b="0" lang="en-US" sz="1300" spc="-1" strike="noStrike">
                <a:solidFill>
                  <a:srgbClr val="000000"/>
                </a:solidFill>
                <a:latin typeface="Calibri"/>
                <a:ea typeface="DejaVu Sans"/>
              </a:rPr>
              <a:t>and all grades of </a:t>
            </a:r>
            <a:r>
              <a:rPr b="0" lang="en-US" sz="1300" spc="-1" strike="noStrike">
                <a:solidFill>
                  <a:srgbClr val="000000"/>
                </a:solidFill>
                <a:latin typeface="Calibri"/>
                <a:ea typeface="DejaVu Sans"/>
              </a:rPr>
              <a:t>elementary school.</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Python is very easy </a:t>
            </a:r>
            <a:r>
              <a:rPr b="0" lang="en-US" sz="1300" spc="-1" strike="noStrike">
                <a:solidFill>
                  <a:srgbClr val="000000"/>
                </a:solidFill>
                <a:latin typeface="Calibri"/>
                <a:ea typeface="DejaVu Sans"/>
              </a:rPr>
              <a:t>for mathematical </a:t>
            </a:r>
            <a:r>
              <a:rPr b="0" lang="en-US" sz="1300" spc="-1" strike="noStrike">
                <a:solidFill>
                  <a:srgbClr val="000000"/>
                </a:solidFill>
                <a:latin typeface="Calibri"/>
                <a:ea typeface="DejaVu Sans"/>
              </a:rPr>
              <a:t>and statistics </a:t>
            </a:r>
            <a:r>
              <a:rPr b="0" lang="en-US" sz="1300" spc="-1" strike="noStrike">
                <a:solidFill>
                  <a:srgbClr val="000000"/>
                </a:solidFill>
                <a:latin typeface="Calibri"/>
                <a:ea typeface="DejaVu Sans"/>
              </a:rPr>
              <a:t>background, they </a:t>
            </a:r>
            <a:r>
              <a:rPr b="0" lang="en-US" sz="1300" spc="-1" strike="noStrike">
                <a:solidFill>
                  <a:srgbClr val="000000"/>
                </a:solidFill>
                <a:latin typeface="Calibri"/>
                <a:ea typeface="DejaVu Sans"/>
              </a:rPr>
              <a:t>can learn and write </a:t>
            </a:r>
            <a:r>
              <a:rPr b="0" lang="en-US" sz="1300" spc="-1" strike="noStrike">
                <a:solidFill>
                  <a:srgbClr val="000000"/>
                </a:solidFill>
                <a:latin typeface="Calibri"/>
                <a:ea typeface="DejaVu Sans"/>
              </a:rPr>
              <a:t>deep learning in a </a:t>
            </a:r>
            <a:r>
              <a:rPr b="0" lang="en-US" sz="1300" spc="-1" strike="noStrike">
                <a:solidFill>
                  <a:srgbClr val="000000"/>
                </a:solidFill>
                <a:latin typeface="Calibri"/>
                <a:ea typeface="DejaVu Sans"/>
              </a:rPr>
              <a:t>week. C++ is too </a:t>
            </a:r>
            <a:r>
              <a:rPr b="0" lang="en-US" sz="1300" spc="-1" strike="noStrike">
                <a:solidFill>
                  <a:srgbClr val="000000"/>
                </a:solidFill>
                <a:latin typeface="Calibri"/>
                <a:ea typeface="DejaVu Sans"/>
              </a:rPr>
              <a:t>hard to learn.</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Meta PyTorch </a:t>
            </a:r>
            <a:r>
              <a:rPr b="0" lang="en-US" sz="1300" spc="-1" strike="noStrike">
                <a:solidFill>
                  <a:srgbClr val="000000"/>
                </a:solidFill>
                <a:latin typeface="Calibri"/>
                <a:ea typeface="DejaVu Sans"/>
              </a:rPr>
              <a:t>libraries and Google </a:t>
            </a:r>
            <a:r>
              <a:rPr b="0" lang="en-US" sz="1300" spc="-1" strike="noStrike">
                <a:solidFill>
                  <a:srgbClr val="000000"/>
                </a:solidFill>
                <a:latin typeface="Calibri"/>
                <a:ea typeface="DejaVu Sans"/>
              </a:rPr>
              <a:t>Tensorflow are </a:t>
            </a:r>
            <a:r>
              <a:rPr b="0" lang="en-US" sz="1300" spc="-1" strike="noStrike">
                <a:solidFill>
                  <a:srgbClr val="000000"/>
                </a:solidFill>
                <a:latin typeface="Calibri"/>
                <a:ea typeface="DejaVu Sans"/>
              </a:rPr>
              <a:t>framework: </a:t>
            </a:r>
            <a:r>
              <a:rPr b="0" lang="en-US" sz="1300" spc="-1" strike="noStrike">
                <a:solidFill>
                  <a:srgbClr val="000000"/>
                </a:solidFill>
                <a:latin typeface="Calibri"/>
                <a:ea typeface="DejaVu Sans"/>
              </a:rPr>
              <a:t>framework are </a:t>
            </a:r>
            <a:r>
              <a:rPr b="0" lang="en-US" sz="1300" spc="-1" strike="noStrike">
                <a:solidFill>
                  <a:srgbClr val="000000"/>
                </a:solidFill>
                <a:latin typeface="Calibri"/>
                <a:ea typeface="DejaVu Sans"/>
              </a:rPr>
              <a:t>collections of </a:t>
            </a:r>
            <a:r>
              <a:rPr b="0" lang="en-US" sz="1300" spc="-1" strike="noStrike">
                <a:solidFill>
                  <a:srgbClr val="000000"/>
                </a:solidFill>
                <a:latin typeface="Calibri"/>
                <a:ea typeface="DejaVu Sans"/>
              </a:rPr>
              <a:t>libraries (folder), </a:t>
            </a:r>
            <a:r>
              <a:rPr b="0" lang="en-US" sz="1300" spc="-1" strike="noStrike">
                <a:solidFill>
                  <a:srgbClr val="000000"/>
                </a:solidFill>
                <a:latin typeface="Calibri"/>
                <a:ea typeface="DejaVu Sans"/>
              </a:rPr>
              <a:t>packages (files), </a:t>
            </a:r>
            <a:r>
              <a:rPr b="0" lang="en-US" sz="1300" spc="-1" strike="noStrike">
                <a:solidFill>
                  <a:srgbClr val="000000"/>
                </a:solidFill>
                <a:latin typeface="Calibri"/>
                <a:ea typeface="DejaVu Sans"/>
              </a:rPr>
              <a:t>classes (object-</a:t>
            </a:r>
            <a:r>
              <a:rPr b="0" lang="en-US" sz="1300" spc="-1" strike="noStrike">
                <a:solidFill>
                  <a:srgbClr val="000000"/>
                </a:solidFill>
                <a:latin typeface="Calibri"/>
                <a:ea typeface="DejaVu Sans"/>
              </a:rPr>
              <a:t>based), methods </a:t>
            </a:r>
            <a:r>
              <a:rPr b="0" lang="en-US" sz="1300" spc="-1" strike="noStrike">
                <a:solidFill>
                  <a:srgbClr val="000000"/>
                </a:solidFill>
                <a:latin typeface="Calibri"/>
                <a:ea typeface="DejaVu Sans"/>
              </a:rPr>
              <a:t>(functions inside </a:t>
            </a:r>
            <a:r>
              <a:rPr b="0" lang="en-US" sz="1300" spc="-1" strike="noStrike">
                <a:solidFill>
                  <a:srgbClr val="000000"/>
                </a:solidFill>
                <a:latin typeface="Calibri"/>
                <a:ea typeface="DejaVu Sans"/>
              </a:rPr>
              <a:t>the class). These </a:t>
            </a:r>
            <a:r>
              <a:rPr b="0" lang="en-US" sz="1300" spc="-1" strike="noStrike">
                <a:solidFill>
                  <a:srgbClr val="000000"/>
                </a:solidFill>
                <a:latin typeface="Calibri"/>
                <a:ea typeface="DejaVu Sans"/>
              </a:rPr>
              <a:t>are all free.</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can cloud to </a:t>
            </a:r>
            <a:r>
              <a:rPr b="0" lang="en-US" sz="1300" spc="-1" strike="noStrike">
                <a:solidFill>
                  <a:srgbClr val="000000"/>
                </a:solidFill>
                <a:latin typeface="Calibri"/>
                <a:ea typeface="DejaVu Sans"/>
              </a:rPr>
              <a:t>save hardware cost.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If you are not in AI, </a:t>
            </a:r>
            <a:r>
              <a:rPr b="0" lang="en-US" sz="1300" spc="-1" strike="noStrike">
                <a:solidFill>
                  <a:srgbClr val="000000"/>
                </a:solidFill>
                <a:latin typeface="Calibri"/>
                <a:ea typeface="DejaVu Sans"/>
              </a:rPr>
              <a:t>ML, DL, DRL, LLM, </a:t>
            </a:r>
            <a:r>
              <a:rPr b="0" lang="en-US" sz="1300" spc="-1" strike="noStrike">
                <a:solidFill>
                  <a:srgbClr val="000000"/>
                </a:solidFill>
                <a:latin typeface="Calibri"/>
                <a:ea typeface="DejaVu Sans"/>
              </a:rPr>
              <a:t>Full Stack, etc, you </a:t>
            </a:r>
            <a:r>
              <a:rPr b="0" lang="en-US" sz="1300" spc="-1" strike="noStrike">
                <a:solidFill>
                  <a:srgbClr val="000000"/>
                </a:solidFill>
                <a:latin typeface="Calibri"/>
                <a:ea typeface="DejaVu Sans"/>
              </a:rPr>
              <a:t>are far behind the </a:t>
            </a:r>
            <a:r>
              <a:rPr b="0" lang="en-US" sz="1300" spc="-1" strike="noStrike">
                <a:solidFill>
                  <a:srgbClr val="000000"/>
                </a:solidFill>
                <a:latin typeface="Calibri"/>
                <a:ea typeface="DejaVu Sans"/>
              </a:rPr>
              <a:t>market.</a:t>
            </a:r>
            <a:endParaRPr b="0" lang="en-US" sz="1300" spc="-1" strike="noStrike">
              <a:latin typeface="Arial"/>
            </a:endParaRPr>
          </a:p>
        </p:txBody>
      </p:sp>
      <p:sp>
        <p:nvSpPr>
          <p:cNvPr id="113" name="標題 4"/>
          <p:cNvSpPr/>
          <p:nvPr/>
        </p:nvSpPr>
        <p:spPr>
          <a:xfrm>
            <a:off x="2880" y="759600"/>
            <a:ext cx="9138600" cy="33840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https://www.youtube.com/watch?v=yfsTZbwgMSE&amp;list=PLeo1K3hjS3uu7CxAacxVndI4bE_o3BDtO&amp;index=2</a:t>
            </a:r>
            <a:endParaRPr b="0" lang="en-US" sz="1200" spc="-1" strike="noStrike">
              <a:latin typeface="Arial"/>
            </a:endParaRPr>
          </a:p>
        </p:txBody>
      </p:sp>
      <p:sp>
        <p:nvSpPr>
          <p:cNvPr id="114" name="PlaceHolder 3"/>
          <p:cNvSpPr>
            <a:spLocks noGrp="1"/>
          </p:cNvSpPr>
          <p:nvPr>
            <p:ph type="sldNum" idx="13"/>
          </p:nvPr>
        </p:nvSpPr>
        <p:spPr>
          <a:xfrm>
            <a:off x="6553080" y="6356520"/>
            <a:ext cx="2112120" cy="3434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DA169C4E-A913-419C-A51D-EE371F71FFBF}" type="slidenum">
              <a:rPr b="0" lang="en-US" sz="1200" spc="-1" strike="noStrike">
                <a:solidFill>
                  <a:srgbClr val="8b8b8b"/>
                </a:solidFill>
                <a:latin typeface="Calibri"/>
                <a:ea typeface="DejaVu Sans"/>
              </a:rPr>
              <a:t>5</a:t>
            </a:fld>
            <a:endParaRPr b="0" lang="en-US" sz="1200" spc="-1" strike="noStrike">
              <a:latin typeface="Times New Roman"/>
            </a:endParaRPr>
          </a:p>
        </p:txBody>
      </p:sp>
      <p:pic>
        <p:nvPicPr>
          <p:cNvPr id="115" name="" descr=""/>
          <p:cNvPicPr/>
          <p:nvPr/>
        </p:nvPicPr>
        <p:blipFill>
          <a:blip r:embed="rId1"/>
          <a:stretch/>
        </p:blipFill>
        <p:spPr>
          <a:xfrm>
            <a:off x="914400" y="4800960"/>
            <a:ext cx="4266720" cy="914040"/>
          </a:xfrm>
          <a:prstGeom prst="rect">
            <a:avLst/>
          </a:prstGeom>
          <a:ln w="0">
            <a:solidFill>
              <a:srgbClr val="bf0041"/>
            </a:solidFill>
          </a:ln>
        </p:spPr>
      </p:pic>
      <p:sp>
        <p:nvSpPr>
          <p:cNvPr id="5" name="PlaceHolder 4"/>
          <p:cNvSpPr>
            <a:spLocks noGrp="1"/>
          </p:cNvSpPr>
          <p:nvPr>
            <p:ph type="dt" idx="6"/>
          </p:nvPr>
        </p:nvSpPr>
        <p:spPr/>
        <p:txBody>
          <a:bodyPr/>
          <a:p>
            <a:fld id="{02365B82-FAA8-464B-B1E6-B78B300F2ACF}" type="datetime1">
              <a:rPr lang="en-US"/>
              <a:t>01/18/2024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0" y="2130480"/>
            <a:ext cx="9122400" cy="144828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a:t>
            </a:r>
            <a:r>
              <a:rPr b="1" lang="en-US" sz="6000" spc="-1" strike="noStrike">
                <a:solidFill>
                  <a:srgbClr val="ffff00"/>
                </a:solidFill>
                <a:latin typeface="Calibri"/>
                <a:ea typeface="DejaVu Sans"/>
              </a:rPr>
              <a:t>d</a:t>
            </a:r>
            <a:endParaRPr b="0" lang="en-US" sz="6000" spc="-1" strike="noStrike">
              <a:latin typeface="Arial"/>
            </a:endParaRPr>
          </a:p>
        </p:txBody>
      </p:sp>
      <p:sp>
        <p:nvSpPr>
          <p:cNvPr id="3" name="PlaceHolder 2"/>
          <p:cNvSpPr>
            <a:spLocks noGrp="1"/>
          </p:cNvSpPr>
          <p:nvPr>
            <p:ph type="sldNum" idx="5"/>
          </p:nvPr>
        </p:nvSpPr>
        <p:spPr/>
        <p:txBody>
          <a:bodyPr/>
          <a:p>
            <a:fld id="{6CCE2FF6-077E-47CD-8BA6-F8CD87EC2238}" type="slidenum">
              <a:t>6</a:t>
            </a:fld>
          </a:p>
        </p:txBody>
      </p:sp>
      <p:sp>
        <p:nvSpPr>
          <p:cNvPr id="4" name="PlaceHolder 3"/>
          <p:cNvSpPr>
            <a:spLocks noGrp="1"/>
          </p:cNvSpPr>
          <p:nvPr>
            <p:ph type="dt" idx="6"/>
          </p:nvPr>
        </p:nvSpPr>
        <p:spPr/>
        <p:txBody>
          <a:bodyPr/>
          <a:p>
            <a:fld id="{3ABA0406-6381-4315-9230-26F5E954DEBF}" type="datetime1">
              <a:rPr lang="en-US"/>
              <a:t>01/18/2024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6800</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2024-01-18T11:37:10Z</dcterms:modified>
  <cp:revision>2060</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