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.xml.rels" ContentType="application/vnd.openxmlformats-package.relationships+xml"/>
  <Override PartName="/ppt/notesSlides/notesSlide4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04B8DDB-1CC0-4793-A90D-BC1856D025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360" cy="340236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400" cy="40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44800" cy="4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ACCA61-561F-4FB3-9152-2B4A6B63D8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360" cy="340236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400" cy="40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44800" cy="4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B701F5-DD2A-4E49-8138-928FA9F4BF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360" cy="340236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400" cy="40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44800" cy="4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EB5568-8ABE-496E-B848-78504AB8EC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360" cy="340236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400" cy="40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44800" cy="4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BC1A74-91E1-4072-A179-3F69A1BBDF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360" cy="340236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400" cy="40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44800" cy="4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BFE1B7-DE69-4CDF-9B04-468D4B8ADD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360" cy="340236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400" cy="40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44800" cy="4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9A3D7D-D1AE-445C-90F6-7D809279BD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360" cy="340236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400" cy="40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44800" cy="4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DC1337-01FE-4A2E-BA10-8175547E2F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360" cy="340236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400" cy="40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44800" cy="4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2B95F8-2D8F-4B5D-A2B7-9C38B729E4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360" cy="340236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400" cy="40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44800" cy="43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6B0BC3-BA49-4B32-A54E-7C05FB453F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54D2B6-998D-4118-BFCD-C83E20A36A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E39FC2-8FD8-4B20-BE1C-67E15361AD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13F876-88A1-4AF4-91CE-0846AD51C8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CBF4B2-BBB1-41E9-8F38-D9D77E2E85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515457-334D-4AA2-AC90-2B6221C369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78432A-A134-4564-9378-470C42F0E5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40582B-F6BA-4B6E-8C58-5959E19C20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B82DA8-BA74-4965-A49B-2D3E5F50D1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76FA83-6260-45AC-AB30-33241377A2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5BAD5F-0ADD-412A-B3DB-793D3315AC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A174A7-7CFC-4ECD-A390-3FD66E2DCC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C74909-800B-4E0D-A2D1-3D06C44CC9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8E013C-04BA-4BB7-BFEA-B976DD1D66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A9E5E9-916C-4850-8610-18C83AE09B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9C5B7C-5BA3-4617-BC59-21D4D2591B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35F15D-4447-4A52-A152-001250B7E7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E5317A-1535-42F3-BA91-5666F5A32D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8081D7-4175-481A-A5E3-7127A6A71A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5CA8CA-7A96-49E3-873D-E7AAB56A8E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00EDDA-99AC-4CB5-8CC0-A5EFD9740F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4F507F-21D3-4ABF-85C9-1D05CF0167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0D86E2-55C8-4675-822E-1C63D17934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456EE0-D219-4F4B-BC90-E97ABA8CE8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1590EA-CBF3-4F49-8954-5ACDA7E5D7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6848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DECBB7-E984-445C-918C-A1042FC98C0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01/25/2024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6848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5E8250-84AE-470E-B72B-CEEAC7B534D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800" cy="14428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73800" cy="6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760" cy="885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7EE5CF-F6AF-4EDA-B85F-DBA42D543AC0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D6FBD69-F46A-415D-BEF1-5E1388279393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754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(4:31-5:34/36:38)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input any hand-written image and output the probability of digit prediction.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case, 82% looks like digit “4”.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3" name="標題 9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ED83C6-FA1D-48D2-B495-A606FADE78D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914400" y="2205000"/>
            <a:ext cx="6512760" cy="3736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005EB52-DACF-4F78-90E1-B66BAF18FF72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52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(5:55-6:00/36:38)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Similarly, 92% looks like digit “2”.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8" name="標題 10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934CF4-E9E4-494F-8C06-B347D5E7C35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85800" y="2362680"/>
            <a:ext cx="7150680" cy="33501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AF352DE-9100-4DCB-B6AF-F1AFCE4287EB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52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(6:01-6:22/36:38)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two dimensional image with pixel 0 (black) to 255 (white).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3" name="標題 11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BED33E-0536-4678-BD6F-699622F62E4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457640" y="2286000"/>
            <a:ext cx="5169600" cy="40266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9E0440F-A63F-44A7-8050-E5B6C946A22E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Write 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52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Digit (6:25-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6:50/36:38)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Each pixel is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represented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between 0 (black)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to 255 (white).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8" name="標題 12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163404-8119-42BD-9780-F251D9363B1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914400" y="2134080"/>
            <a:ext cx="6722280" cy="40359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51B13B8-4991-479D-8EC7-5813621943B2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753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(6:55-7:00/36:38)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convert the two-dimensional array into a one-dimensional array, i.e., flatten array.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Below, we convert 7 x 7 matrix into 49 array.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3" name="標題 13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0A5012-6E40-4617-8414-6E466B93BC0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44240" y="2333880"/>
            <a:ext cx="7554600" cy="40647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BD79AEA-02D6-4BA8-9E54-3EB5B33C787C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753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(7:01-7:50/36:38)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Below, we convert 28 x 28 (=784) matrix into 784 array.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8" name="標題 14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D63D87-3166-463A-BAB7-CD49F26F4D0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32200" y="2057400"/>
            <a:ext cx="8522280" cy="43218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827A226-7F46-4DB8-AC08-B9F5D46C9D20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800" cy="14428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007.1 Jupyter Notebook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62" name="Picture 1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760" cy="885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7387E8-6274-4418-8E6E-DBD611D5643C}" type="slidenum">
              <a:t>16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4F501EC-EA0A-425D-8EAA-8F436F8C141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228600" y="1143000"/>
            <a:ext cx="8686800" cy="2971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(8:01-8:38/36:38)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Now, we look at the code: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At the first time, we maybe need to setup once: select the kernel first before you start the Jupyter notebook. Select the “Jupyter Lab” or “(Jupyter) Notebook”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Note 1: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The “Jupyter Lab” is the newer version of “Jupyter Notebook”.  Their functionalities are the same, only dependencies are different. We will need to “Purge” and re-install the newest versions if there are dependencies problem in between the frameworks.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Google Colab use the name “Notebook” instead of “Jupyter Lab” or “Jupyter Notebook”.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Note 3: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difference between “!” and “%”?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!pip install tensorflow   # install tensorflow in your OS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%pip install tensorflow   # Install tensorflow in “Jupyter notebook” environment only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007.1 Jupyter Notebook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65" name="標題 15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E6DF17-3BDF-4ADB-B7A3-2E30177D1FD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28600" y="4337280"/>
            <a:ext cx="8915400" cy="17197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68" name=""/>
          <p:cNvSpPr/>
          <p:nvPr/>
        </p:nvSpPr>
        <p:spPr>
          <a:xfrm>
            <a:off x="5715000" y="1828800"/>
            <a:ext cx="2286000" cy="2743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3C92516-51D3-4489-9D37-B0A712316F44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007.1 Jupyter Notebook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9817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Notebook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(9:01-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9:20/36:38)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Print the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tensorflow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version.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1" name="標題 16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35C1DC-00D2-4069-BA07-B8B8889DDA0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28600" y="3080880"/>
            <a:ext cx="8915400" cy="17197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74" name=""/>
          <p:cNvSpPr/>
          <p:nvPr/>
        </p:nvSpPr>
        <p:spPr>
          <a:xfrm flipH="1">
            <a:off x="1828800" y="1828800"/>
            <a:ext cx="457200" cy="2971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D75F0D3-9009-4EB1-8C34-F6867F121AC2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007.1 Jupyter Notebook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755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(9:01-9:20/36:38)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load the digit data.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see the X_train is 60,000 rows and X_test is 10,000 rows.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7" name="標題 28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566430-B6A4-43DD-AAF5-920F586E9D0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883080" y="2403720"/>
            <a:ext cx="5495400" cy="20761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AB9727B-A35C-48E2-B7F1-5EC8B5912B5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983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(0:00-1:00/36:38)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Now, we move to hand-write digit with Neural Network.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First, we look at simple binary classification of insurance example: Buy Insurance or not Buy Insurance.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標題 3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606E82-1452-46BF-B0E7-6A6E1DBD76C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554840" y="2743200"/>
            <a:ext cx="6217200" cy="3826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E0C81E8-C534-454C-88F8-33640AD65116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007.1 Jupyter Notebook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755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(9:01-9:20/36:38)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load the digit data.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print 28 x 28 pixels.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82" name="標題 29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8FDB2A-35EA-4079-AD44-50A3B3CE926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134000" y="2410200"/>
            <a:ext cx="5952600" cy="33048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9055A73-3F21-46C0-908F-66DFE9237F4E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007.1 Jupyter Notebook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525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(9:01-9:20/36:38)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Display Image 0.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87" name="標題 27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28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0449E5-F0F9-4329-AB87-DBE0B6E150B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219760" y="2286000"/>
            <a:ext cx="3495240" cy="39142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E4564E3-C1D6-4DBE-A76F-1FC95EC23225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007.2 Jupyter Notebook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9838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(09:31-10:10/36:38)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X_train[0]: 28 x 28.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First, we need to scale the image into [0, 1]. The scale 255 is very important.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the accuracy is very poor and prediction is very poor.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2" name="標題 26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09F5F5-2598-454C-B175-88E16B0398B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209960" y="2514600"/>
            <a:ext cx="5190840" cy="38858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C73AB2E-E91C-4DEC-B86B-52180E0C28A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800" cy="14428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007.3 Train Model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96" name="Picture 5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760" cy="885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D65689-BC14-442F-B25A-8638EE5A3EF0}" type="slidenum">
              <a:t>23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7248DEB-DB23-4637-B6BB-7C18205D9A0B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007.3 Train Model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6868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Train Model (13:30-15:28/36:38)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flatten the X_train and X_test from 2-D matrix into 1-D array.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9" name="標題 22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A629FA-03E8-4223-8CE0-E9A6CA985E1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228600" y="2451240"/>
            <a:ext cx="4182840" cy="21207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4114800" y="2534040"/>
            <a:ext cx="5266800" cy="38667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203" name=""/>
          <p:cNvSpPr/>
          <p:nvPr/>
        </p:nvSpPr>
        <p:spPr>
          <a:xfrm flipH="1">
            <a:off x="1600200" y="1600200"/>
            <a:ext cx="6858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7967581-7EAF-498D-BD67-AEDC506A8B91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007.3 Train Model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18964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Train Model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(15:30-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23:50/36:38)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Our output = 10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categories,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input_shape =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(28 * 28 = 784, ),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activation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 =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‘sigmoid’.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Optimizer =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‘adam’, loss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 is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“categorical_cros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sentropy”,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metrics is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“accuracy”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measurement.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Model fit X_train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flattened data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and y_train. The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run epochs = 5.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difference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between Epoch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zh-CN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时代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)and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Episode (</a:t>
            </a:r>
            <a:r>
              <a:rPr b="0" lang="zh-CN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一集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)?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machine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or deep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learning, we use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epoch for training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 single task.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reinforcement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learning or game,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use episode 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when game is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over.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6" name="標題 23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31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CDC36E-FC03-4417-822B-8AD7C8C2E38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28600" y="3363840"/>
            <a:ext cx="4182840" cy="21207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3039840" y="3886200"/>
            <a:ext cx="6561360" cy="37389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48379A4-C08A-4C50-8730-181229B2BE3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800" cy="14428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007.4 Evaluate Model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211" name="Picture 3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760" cy="885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F9E9B6-1633-47C0-B75C-92917D3E4AE3}" type="slidenum">
              <a:t>26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4BF1865-5DE3-41C5-8AE7-AD9BFABF4250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007.4 Evaluate Model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983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Evaluate Model (23:51-24:00/36:38)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Evaluate X_test_flattened with y_test data.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Error = 0.27, we have initial accuracy = 92%.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improve the accuracy later on by adding extra hidden layer.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4" name="標題 24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956F9D-71B3-4F02-AF24-E097BF86C58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914400" y="2514600"/>
            <a:ext cx="6752880" cy="914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914400" y="3657600"/>
            <a:ext cx="5086080" cy="12474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FA95A72-F508-4E73-BFA0-D80E874AE8B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800" cy="14428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007.5 Test for first Image 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219" name="Picture 8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760" cy="885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C52E18-3BEA-4B28-AA53-83E380C1DE12}" type="slidenum">
              <a:t>28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57567DA-F200-4F21-9E95-08F0D98BF58E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007.5 Test for First Image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1441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Test for First Image (24:01-24:30/36:38)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y_test labels and predicted labels. They both should be the same (Because the accuracy is 92%).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Display the First Digit image ‘7’.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We use “argmax” to find the biggest probability in the prediction which is ‘7’.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3. We print 0 to labels: [7, 2, 1, 0, 4].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22" name="標題 25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9B0DDF-EB4C-4937-A4C4-46D31DA9D02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486000" y="2857680"/>
            <a:ext cx="3857400" cy="37717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4505760" y="2971800"/>
            <a:ext cx="4409640" cy="19238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3DAEFB7-5EBA-4C77-A5B2-489FF0285B3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9817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(1:10-1:20/36:38)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a single neuron for logistic regression.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The first part is the regression.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The second part is the sigmoid function.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8" name="標題 1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CBD2B0-4733-44C3-B5CC-5B38B2A1A38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057400" y="2819880"/>
            <a:ext cx="4674240" cy="24357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5FF206A-6964-4438-9243-D24F8E6A1EF6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800" cy="14428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007.6 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Seabo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rn </a:t>
            </a: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Plot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227" name="Picture 6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760" cy="885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BE5453-C050-47FE-A1DD-D881068ABCEE}" type="slidenum">
              <a:t>30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28306A4-586B-4750-B36F-7A3DE6164E2C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007.6 Seaborn Plot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5266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Seaborn plot (24:50-25:00/36:38)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machine learning, we know have the confusion matrix as below.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0" name="標題 17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34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1F3E2D-4149-48C3-95EF-AD34F17B811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667160" y="2286000"/>
            <a:ext cx="5648040" cy="25714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53ABCFA-DD2E-46A2-B1C1-516C692E7A1A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007.6 Seaborn Plot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7966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Seaborn plot (25:01-25:30/36:38)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Now, we use seaborn to plot the correlation.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use “% pip install seaborn” to install in the Jupyter notebook environment.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5" name="標題 21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4613C7-9227-420E-BFFC-82710FDE3C8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228600" y="2252880"/>
            <a:ext cx="7578720" cy="32335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3657600" y="3200400"/>
            <a:ext cx="5112360" cy="38862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E796CB0-83C0-416E-842B-6E3277A25FC2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800" cy="14428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007.7 Use Hidden Layer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240" name="Picture 4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760" cy="885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563D6A-3850-4392-9C40-4C83771AD5F2}" type="slidenum">
              <a:t>33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56FD7D9-F623-4A0E-9A1D-E31C1323125F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007.7 Use Hidden Layer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755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Use Hidden Layer (26:00-28:30/36:38)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Previously, we have 92%.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add hidden layer (relu) to improve accuracy to 97.64%.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Note the output layer, we use the ‘sigmoid’.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43" name="標題 18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36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C600E2-A616-440D-AA96-A6AD0242DDF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657720" y="2251440"/>
            <a:ext cx="6886080" cy="4105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DBE185F-3ED1-4D03-8228-801EEBD8CC72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007.7 Use Hidden Layer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525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Use Hidden Layer (28:31-30:30/36:38)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Seaborn plot.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48" name="標題 20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37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B2BA63-4A1A-4724-BFAE-BF6BCD608F4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81440" y="1857600"/>
            <a:ext cx="5762160" cy="20286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3850200" y="2743200"/>
            <a:ext cx="5065200" cy="37144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AAE0220-04C0-4404-88FC-5A7CB6D70A8B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007.7 Use Hidden Layer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9838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Use Hidden Layer (28:31-30:30/36:38)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Without the hidden layer, the accuracy is 92%.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When we add the hidden layer, the accuracy become 97%.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improve the accuracy from 92% to 97%.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54" name="標題 30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877DA7-C63E-493D-8FDC-8D57877013F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6743520" cy="8758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FA2C348-971B-4646-88FC-076DA5385F8A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800" cy="14428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007.8 Use Keras Flatten Layer 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258" name="Picture 7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760" cy="885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F97C9D-7CFA-40F1-A75F-E097FAC53532}" type="slidenum">
              <a:t>37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6732373-0E5D-450E-B4A8-7966DD636EDF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007.8 Use Keras Flatten Layer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525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Use Keras Flatten Layer (31:00-36:30/36:38)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Keras let us add the flatten layer by Keras so that we don’t need to flatten by ourself.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1" name="標題 19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39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A6C9FB-8C62-4D52-986E-B47894CF39D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295560" y="2057400"/>
            <a:ext cx="6791040" cy="23904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3657600" y="4017600"/>
            <a:ext cx="5238360" cy="26118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8FE3653-8DE9-41DE-8547-A6383A48B97C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007.8 Use Keras Flatten Layer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525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Use Keras Flatten Layer (31:00-36:30/36:38)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Use Keras Flatten layer, we get the accuracy 97%.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7" name="標題 31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40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E2CEA5-8703-424F-ABF0-34725BAF497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685800" y="2057400"/>
            <a:ext cx="6819480" cy="8856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37F8AA6-FEA7-4E6D-B0BB-6ADBAEF19D13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9817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(1:20-1:40/36:38)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give the age to neuron and will the answer of person who will buy the insurance or not.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If the value &gt; 0.5, then the person will buy. Otherwise, he will not buy.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3" name="標題 2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EFC478-00A5-4484-8F52-8B76F4F1F67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66920" y="2572200"/>
            <a:ext cx="7989120" cy="3369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0316488-7332-4DB2-9639-038027021B28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800" cy="14428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007.9 Exercise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271" name="Picture 9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760" cy="885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00F911-9906-4FDE-BD40-D38A95169907}" type="slidenum">
              <a:t>40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289B26A-B323-4B0B-8CAB-8CC55E8522F7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007.9 Exercise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440" cy="12124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Exercise (36:01-36:38/36:38)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Use Colab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Add one more hidden layer.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3. Try different parameters number (Try and error): This the data scientist job to trial and error with any parameters.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74" name="標題 32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54928E-0496-4578-84B2-4F4F3D9102C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F4B7A37-B8E8-4ADE-A22E-57A3A80D4F86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17000" cy="1442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AD7EC9-C2C5-47B2-A24C-6A3EA1F4D37E}" type="slidenum">
              <a:t>42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23D138A-2EE1-4BD5-89CA-AE18FC9A530B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52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(1:41-1:47/36:38)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give more features for the linear regression.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8" name="標題 4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BCD9DB-FC16-44E4-9716-27EC2E8B42B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600200" y="2057400"/>
            <a:ext cx="5712840" cy="40845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594FA15-7389-4C75-A7D5-B00521313B9D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52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(1:41-2:20/36:38)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give more features for the neural network for single neuron.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Since we have multiple features, our dataset will be more complicated.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3" name="標題 5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6A8298-36C8-434C-A0FC-E3D6DDA9BB5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600200" y="2811240"/>
            <a:ext cx="6170040" cy="33588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1A449EC-3FB8-45B5-8887-54BB468C13B5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52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(2:30-3:52/36:38)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The hidden layers of neuron can be awareness or affordability.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8" name="標題 6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A85747-E23A-44C6-BC1C-AB4367DC4C7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371600" y="2838960"/>
            <a:ext cx="6207840" cy="3331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00CA3FA-6937-401B-9D04-7EDA70AE78BC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52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(4:00-4:18/36:38)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Now, we move on the hand written digit.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3" name="標題 7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800FFF-6586-4521-BF34-62889408CE6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828800" y="1895760"/>
            <a:ext cx="4121640" cy="42742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09F30F5-1345-49B3-BDA2-0EEE6B6DE25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6080" cy="737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920" cy="52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(4:20-4:30/36:38)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The neural network can be as below: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8" name="標題 8"/>
          <p:cNvSpPr/>
          <p:nvPr/>
        </p:nvSpPr>
        <p:spPr>
          <a:xfrm>
            <a:off x="2880" y="723600"/>
            <a:ext cx="9133200" cy="333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06720" cy="3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36224A-0F5C-4BA3-9DA6-8C51A2669B1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048400" y="2257920"/>
            <a:ext cx="4807440" cy="41407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2174AE9-7A64-4DCF-B601-E8409661ABB5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7986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2024-01-25T17:40:49Z</dcterms:modified>
  <cp:revision>2265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