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F9F1061-6A27-4728-BE13-67908CCFAF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520" cy="342252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59DEDD-3E64-48C1-BB38-E09EAD632E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E32561-4F36-43FD-B397-E0EDD2E2C4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BD0A25-2D6C-4B6A-B54A-3780C72636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38609-5E99-4611-B81E-8BF5BF4FC4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0E7215-FDDD-4935-9DC3-2080B37C29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3D2104-2378-46A7-A40E-7C12DC742B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4E7517-E209-46AF-87A8-0CA6A02466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6EDA54-1E5D-4023-B600-760735AE65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C3A202-F1B7-4E21-A647-E81590B126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8A8251-55B5-4007-BD37-19A6A104F2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9CEEBA-94FC-4AA8-8ACE-2E6828031C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0E9151-8D13-446B-839F-D95764DF38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19539C-12BD-445C-8CAF-01881DACCD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FCC09D-88E7-4A10-B5AD-C2DB652932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F40FC0-63A5-4BAE-AD37-3A4F449AF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7811DF-F153-4B63-A104-E5EBD659B9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5788A3-D40D-4749-81CA-2D40129375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536E60-0FF0-4027-A47F-D047572B48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DA449A-E9FB-44D0-89D4-AF93862F21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F0F709-0D34-4BFA-92E5-A46BF26C63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951DC-7A87-4271-8D29-B29B319739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B3541-C7AE-4A20-B356-ECF6DBBB64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C0986-6D04-4268-8DE1-D3153DAC8F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CC96BC-3694-44C5-95DE-28BF06C408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F84A8-86F9-4A9E-BD22-9B49ABA86C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864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0935BC-9EA8-48A9-9C53-1316EFA4F68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6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8864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A34FAC-4667-4006-897D-17E3C596B42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26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160" cy="14630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CV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9396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34920" cy="906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48144B-CA40-4231-BFE7-0EDE85A1CDAB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7423AC3-6DF7-40C1-9BEB-7F5611261AED}" type="datetime1">
              <a:rPr lang="en-US"/>
              <a:t>11/01/2023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7160" cy="757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CV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6240" cy="2359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Topics: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use the Python OpenCV, OpenCL, and OpenGL.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37160" cy="353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https://ml-berkeley.notion.site/CS-198-126-Fall-2022-0e28ffea0c4140f28399dd823c527bec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8D754F-A27F-4EA3-9020-F018DCDBD52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DCFE7A0-B124-44A4-B324-0542DEB5AF87}" type="datetime1">
              <a:rPr lang="en-US"/>
              <a:t>11/01/2023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7160" cy="757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CV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6240" cy="296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標題 3"/>
          <p:cNvSpPr/>
          <p:nvPr/>
        </p:nvSpPr>
        <p:spPr>
          <a:xfrm>
            <a:off x="-8640" y="759600"/>
            <a:ext cx="9137160" cy="353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https://ml-berkeley.notion.site/CS-198-126-Fall-2022-0e28ffea0c4140f28399dd823c527bec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6E4FD3-CD0F-494F-9C75-43A995559D2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339480" y="1752840"/>
          <a:ext cx="8464680" cy="2819160"/>
        </p:xfrm>
        <a:graphic>
          <a:graphicData uri="http://schemas.openxmlformats.org/drawingml/2006/table">
            <a:tbl>
              <a:tblPr/>
              <a:tblGrid>
                <a:gridCol w="366120"/>
                <a:gridCol w="5372640"/>
                <a:gridCol w="1793520"/>
                <a:gridCol w="932760"/>
              </a:tblGrid>
              <a:tr h="378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Description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7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1. Introduction to Machine Learning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2. Introduction to Deep Learning, Part 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7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3. Introduction to Deep Learning, Part 2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4. Introduction to Pretraining and Augmentations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HW2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7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5. Introduction to Computer Vision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6. Advanced Computer Vision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5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7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7. Object Detection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8. Semantic Segmentation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7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7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9. Autoencoder, VAE (Variational Auto-Encoder), Generative Model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10. GAN (Generative Adversarial Network)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9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HW5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5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11. Advanced GAN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12. Diffusion Models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1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7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Midterm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6-6.1.2, 6.1.3, 6.2, 6.2.1, ESL: 3.4-3.4.3, Note 13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Ch 8-8.1, Note 14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51656CB-18B8-42F4-9B7F-C966040E78FB}" type="datetime1">
              <a:rPr lang="en-US"/>
              <a:t>11/01/2023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7160" cy="757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CV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6240" cy="296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標題 2"/>
          <p:cNvSpPr/>
          <p:nvPr/>
        </p:nvSpPr>
        <p:spPr>
          <a:xfrm>
            <a:off x="-8640" y="759600"/>
            <a:ext cx="9137160" cy="353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8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https://ml-berkeley.notion.site/CS-198-126-Fall-2022-0e28ffea0c4140f28399dd823c527bec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97F4F7-F43D-49CC-B121-635125E5134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339480" y="1752840"/>
          <a:ext cx="8464680" cy="4717440"/>
        </p:xfrm>
        <a:graphic>
          <a:graphicData uri="http://schemas.openxmlformats.org/drawingml/2006/table">
            <a:tbl>
              <a:tblPr/>
              <a:tblGrid>
                <a:gridCol w="366120"/>
                <a:gridCol w="5372640"/>
                <a:gridCol w="2107440"/>
                <a:gridCol w="618840"/>
              </a:tblGrid>
              <a:tr h="239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Description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30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13. Introduction to Sequence Modeling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14. Transformer and Attention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7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9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15. Vision Transformation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16. Advanced Object Detection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15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4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17. </a:t>
                      </a:r>
                      <a:r>
                        <a:rPr b="0" lang="en-US" sz="1050" spc="-1" strike="noStrike">
                          <a:latin typeface="Arial"/>
                          <a:ea typeface="Noto Sans CJK SC"/>
                        </a:rPr>
                        <a:t>Vision Survey, Part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  <a:ea typeface="Noto Sans CJK SC"/>
                        </a:rPr>
                        <a:t>18. Vision Survey, Part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17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HW 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19. Advanced Vision Pretraining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19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10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50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20. Stylizing Images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11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8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21. Generative Audio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12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7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22. Multi-modal Learning.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25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13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9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Final and Final Project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B93F4C0-4893-444C-AC74-CCF5A9810376}" type="datetime1">
              <a:rPr lang="en-US"/>
              <a:t>11/01/2023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160" cy="1463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5713C4-A0DF-4997-A71A-8C1B2C218910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F261F6E-018F-4520-A8A3-18C10E3BA2FD}" type="datetime1">
              <a:rPr lang="en-US"/>
              <a:t>11/01/2023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2023-11-01T20:38:38Z</dcterms:modified>
  <cp:revision>1000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