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6ACF1C3-B958-44B5-B73D-4117C1DE05A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400" cy="342540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F575B4-E214-4413-86E6-B43FD982BE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0D35F5-1B89-4CCF-B319-AF6934F6B5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AB5746-B094-4F66-90EC-2B86B91A1B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477FC2-AA95-4AA9-91AF-3234B261C2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CFA016-77CD-48F7-A043-6C7C01931D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7EEDD5-A56A-4AF9-B53C-A8B3DCFF7F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F775ED-F475-4542-B5DB-E7109A59B1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91F8B9-5583-4BED-80BC-FD987846EB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D0A5BD-503B-4247-ABBC-A7C4DBB3ED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B0DB6D-68F0-49BD-A38A-74819C50DB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2E72B9-38F4-4E6F-B907-279F725EA3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9FAA8A-96F3-40EA-A111-95ED1D5E68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3FBD76-34CC-4A44-AD45-D2F90B1AB4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91669B-12EA-4BC7-AECE-9AB0B9B642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75D5AB-D431-4CA7-8797-AEA9192514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B2E017-92AA-4932-8E0F-3221533DF4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3715B9-D788-4B46-ACFA-8B490CEDE8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EA8F6F-5B48-4E9D-879A-DD00F964FC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8FD6D0-7B25-4A2F-9310-D779B9DA67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748FF5-0865-4A1F-BC53-D12DB2BE42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B05295-A59D-4A46-BBB7-C22949B453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693ED2-69EB-4C32-B339-C1B9E950A4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1BBC6E-CE2F-4EE6-BF77-C52EE1599F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44F0D6-9F87-4710-89CF-3630A35EF7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E0C932-CE3A-4D57-BCFD-DAD5A54F6F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920C10-BDB4-41C0-B85B-FD0049FA09C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403AF5-7D2C-4C9F-832A-D8CFC99B9CE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040" cy="14659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DRL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96840" cy="69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37800" cy="909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EA7460-7AE7-4FC7-A9D9-D7E3A51DA4FB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267CCFB-0DA1-40E8-91BF-CA9A17F644E5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DRL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9120" cy="299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標題 1"/>
          <p:cNvSpPr/>
          <p:nvPr/>
        </p:nvSpPr>
        <p:spPr>
          <a:xfrm>
            <a:off x="-8640" y="75960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https://rail.eecs.berkeley.edu/deeprlcourse/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8AF41A-DE56-4E2F-9144-E9950BD5A43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95" name=""/>
          <p:cNvGraphicFramePr/>
          <p:nvPr/>
        </p:nvGraphicFramePr>
        <p:xfrm>
          <a:off x="413640" y="1645560"/>
          <a:ext cx="8394840" cy="3848040"/>
        </p:xfrm>
        <a:graphic>
          <a:graphicData uri="http://schemas.openxmlformats.org/drawingml/2006/table">
            <a:tbl>
              <a:tblPr/>
              <a:tblGrid>
                <a:gridCol w="371520"/>
                <a:gridCol w="2857320"/>
                <a:gridCol w="1371240"/>
                <a:gridCol w="1119960"/>
                <a:gridCol w="1057320"/>
                <a:gridCol w="1617840"/>
              </a:tblGrid>
              <a:tr h="360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wk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Description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Reading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Discussion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Homework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97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1. Introduction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2. Supervised Learning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latin typeface="Arial"/>
                        </a:rPr>
                        <a:t>N/A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latin typeface="Arial"/>
                        </a:rPr>
                        <a:t>N/A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0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5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3. Tensorflow and Neural Nets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4. Introduction to Reinforcement Learning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Ch3.5-3.6, Note 3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Ch4.1-4.2, Note 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1. Uniformed search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0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5. Policy Gradient\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6. Actor-Critic Algorithm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Ch7.1-7.4, Note 5 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Ch8.1-8.2, Note 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2. Informed Search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2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7. Value Function Methods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8. Deep RL with Q-Functions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6.1, Note 7 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6.2-6.5, CSP Demo, Note 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3. Logic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2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5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5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9. Advance Policy Gradients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10. Model-Based Planning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5.1-5.3 Note 9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5.4-5.5 Note 10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4. CSP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3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3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11. Model-Based Reinforcement Learning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12. Model-Based Policy Learning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17.1, Note 11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17.2, Note 12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5. Games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4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Part 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83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7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Midterm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22.1-22.6, Note 13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Ch 22.1-22.6, Note 14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6. Midterm Review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Practice Midterm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Project 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99CE1B7-FB93-47E1-B2AA-8A0E96DCB57E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DRL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9120" cy="29916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標題 2"/>
          <p:cNvSpPr/>
          <p:nvPr/>
        </p:nvSpPr>
        <p:spPr>
          <a:xfrm>
            <a:off x="-8640" y="75960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https://rail.eecs.berkeley.edu/deeprlcourse/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EC6534-12C1-4C50-96E0-829C18ED48D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00" name=""/>
          <p:cNvGraphicFramePr/>
          <p:nvPr/>
        </p:nvGraphicFramePr>
        <p:xfrm>
          <a:off x="413640" y="1645560"/>
          <a:ext cx="8388720" cy="4501800"/>
        </p:xfrm>
        <a:graphic>
          <a:graphicData uri="http://schemas.openxmlformats.org/drawingml/2006/table">
            <a:tbl>
              <a:tblPr/>
              <a:tblGrid>
                <a:gridCol w="447840"/>
                <a:gridCol w="2299680"/>
                <a:gridCol w="2053800"/>
                <a:gridCol w="1309680"/>
                <a:gridCol w="1053720"/>
                <a:gridCol w="1224360"/>
              </a:tblGrid>
              <a:tr h="360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wk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Description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Reading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Discussion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Homework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Project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35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rial"/>
                        </a:rPr>
                        <a:t>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13. Variational Inference and Generative Model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14. Control as Inference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7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15. Inverse Reinforcement Learning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16. Transfer and Multi-Task Learning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13.3, Note 17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14.4, Note 18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7. MDP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HW 5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1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Project 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7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17. Distributed RL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18. Exploration (Part 1)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14.1-14.4, Note 19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16.1-16.3, Note 20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8. RL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HW6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1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Project 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9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19. Exploration (Part 2)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20. Meta-Learning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16.1-16.3, Note 21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16.1-16.3, Note 22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9. Bayes17 Nets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HW 7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1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Project 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7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21. Information Theory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22. Open Problems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16.5-16.7, Note 23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19.1-19.3, Note 24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10. HMM, Particle Filtering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HW 8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1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Project 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7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23. Guest Lecture: Tengyu Ma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24. Guest Lecture: Zico Kolter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20.1-20.6, Note 25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Ch 21.1-21.5, Note 26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11. Decision Network, VPI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HW 9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1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Project 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7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25.Guest Lecture: Karol Hausman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26 Guest Lecture: Natasha Jaques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N/A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12. Machine Learning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HW 10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1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Part 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Project 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0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15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Final Exam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N/A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Final Review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Practice Final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00" spc="-1" strike="noStrike">
                          <a:latin typeface="Arial"/>
                        </a:rPr>
                        <a:t>Project 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C51E860-44CA-4E09-BE24-6103655BDBDC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040" cy="1465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506C3B-AEA7-4273-9000-40EDB2018520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D682DEF-E8B4-4BE8-AC57-F213E6982FF6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2549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2023-09-12T13:03:58Z</dcterms:modified>
  <cp:revision>935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