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2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0.png" ContentType="image/png"/>
  <Override PartName="/ppt/media/image29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9.png" ContentType="image/png"/>
  <Override PartName="/ppt/media/image30.png" ContentType="image/png"/>
  <Override PartName="/ppt/media/image28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37303C4-4ADB-4322-8778-83A89420B5B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0120" cy="3417120"/>
          </a:xfrm>
          <a:prstGeom prst="rect">
            <a:avLst/>
          </a:prstGeom>
          <a:ln w="0">
            <a:noFill/>
          </a:ln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6CDAF2D-F779-4F94-8937-2E7EC0D638E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0480" cy="3417480"/>
          </a:xfrm>
          <a:prstGeom prst="rect">
            <a:avLst/>
          </a:prstGeom>
          <a:ln w="0">
            <a:noFill/>
          </a:ln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5992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4FB10D-E61B-44E5-8715-719C6B7D4C2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0840" cy="3417840"/>
          </a:xfrm>
          <a:prstGeom prst="rect">
            <a:avLst/>
          </a:prstGeom>
          <a:ln w="0">
            <a:noFill/>
          </a:ln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880" cy="41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028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77EBE11-06D3-454D-AB7C-A3B2A2B7C07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0120" cy="3417120"/>
          </a:xfrm>
          <a:prstGeom prst="rect">
            <a:avLst/>
          </a:prstGeom>
          <a:ln w="0">
            <a:noFill/>
          </a:ln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158FD0-D288-4D69-BA4D-132825F3903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E24BEA-59DB-429C-B6CC-B911EE0C9E6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BD2FBC-1BC3-469E-B2EB-01D390855E0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3287B0-4FB3-4A4F-A796-AC64C94FCBE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C306D2-5A2B-4151-BA14-E65033AF1BD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070FF4-8E51-403D-8285-79216796AA9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3453A2-392D-4A38-AED9-069F038684E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6B08B1-827B-41FD-B6CF-0BEDE7B64D6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19D411-C258-4F9D-943C-1DB295093D9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F64478-F4A1-46F4-A880-3DEEDEF5753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B2B66A-26C9-44BE-BA97-AE860D62A5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AC5285D-E60A-472D-A2E6-F048FCBBD5C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2183D7-70E7-4BF4-A328-DDCD3416E0C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83240" cy="352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21480" cy="352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6F1790-2955-4576-BF82-CB5889AA15D1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21480" cy="352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06/02/2024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1760" cy="145764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5.00 RAG/SQL Introduction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1371600" y="4563360"/>
            <a:ext cx="6388560" cy="6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Peter H. Chen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9" name="Picture 2" descr="Reinforcement learning - Wikipedia"/>
          <p:cNvPicPr/>
          <p:nvPr/>
        </p:nvPicPr>
        <p:blipFill>
          <a:blip r:embed="rId1"/>
          <a:stretch/>
        </p:blipFill>
        <p:spPr>
          <a:xfrm>
            <a:off x="4212000" y="3645000"/>
            <a:ext cx="929520" cy="9007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07758B-A625-494B-A14B-A7E4FF67327C}" type="slidenum">
              <a:t>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BE38F08B-B9A5-432C-AF59-32714F280295}" type="datetime1">
              <a:rPr lang="en-US"/>
              <a:t>06/02/2024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1760" cy="7524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5.1 RAG/SQL Introduction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228600" y="1302120"/>
            <a:ext cx="8684280" cy="5245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RAG/SQL Introduction (02:01-03:00/50:59)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How many white color Nike T-shirts left?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07" name="標題 4"/>
          <p:cNvSpPr/>
          <p:nvPr/>
        </p:nvSpPr>
        <p:spPr>
          <a:xfrm>
            <a:off x="-8640" y="759600"/>
            <a:ext cx="9150480" cy="3477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https://www.youtube.com/watch?v=nAmC7SoVLd8&amp;list=PLeo1K3hjS3uu0N_0W6giDXzZIcB07Ng_F&amp;index=1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sldNum" idx="14"/>
          </p:nvPr>
        </p:nvSpPr>
        <p:spPr>
          <a:xfrm>
            <a:off x="6553080" y="6356520"/>
            <a:ext cx="2121480" cy="352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6D12C32-1695-497C-BA5F-B7975BA06D1A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10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1076760" y="2057400"/>
            <a:ext cx="6464880" cy="374076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14029EB4-3FC3-4A80-9200-64BB90B97D38}" type="datetime1">
              <a:rPr lang="en-US"/>
              <a:t>06/02/2024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1760" cy="7524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5.1 RAG/SQL Introduction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228600" y="1302120"/>
            <a:ext cx="8684280" cy="9817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RAG/SQL Introduction (03:11-03:22/50:59)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How much sales amount will be if we sell all small size Adidas t-shirts today after discounts?” 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This question need to convert into SQL and get data from database. The answer is “3165”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12" name="標題 7"/>
          <p:cNvSpPr/>
          <p:nvPr/>
        </p:nvSpPr>
        <p:spPr>
          <a:xfrm>
            <a:off x="-8640" y="759600"/>
            <a:ext cx="9150480" cy="3477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https://www.youtube.com/watch?v=nAmC7SoVLd8&amp;list=PLeo1K3hjS3uu0N_0W6giDXzZIcB07Ng_F&amp;index=1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21480" cy="352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1C78A0E-C2DA-4374-BBC0-C83E37A98431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11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114" name=""/>
          <p:cNvGrpSpPr/>
          <p:nvPr/>
        </p:nvGrpSpPr>
        <p:grpSpPr>
          <a:xfrm>
            <a:off x="-7200" y="2743200"/>
            <a:ext cx="9150840" cy="1674720"/>
            <a:chOff x="-7200" y="2743200"/>
            <a:chExt cx="9150840" cy="1674720"/>
          </a:xfrm>
        </p:grpSpPr>
        <p:pic>
          <p:nvPicPr>
            <p:cNvPr id="115" name="" descr=""/>
            <p:cNvPicPr/>
            <p:nvPr/>
          </p:nvPicPr>
          <p:blipFill>
            <a:blip r:embed="rId1"/>
            <a:stretch/>
          </p:blipFill>
          <p:spPr>
            <a:xfrm>
              <a:off x="-7200" y="2743200"/>
              <a:ext cx="9150840" cy="1674720"/>
            </a:xfrm>
            <a:prstGeom prst="rect">
              <a:avLst/>
            </a:prstGeom>
            <a:ln w="0">
              <a:solidFill>
                <a:srgbClr val="bf0041"/>
              </a:solidFill>
            </a:ln>
          </p:spPr>
        </p:pic>
        <p:sp>
          <p:nvSpPr>
            <p:cNvPr id="116" name=""/>
            <p:cNvSpPr/>
            <p:nvPr/>
          </p:nvSpPr>
          <p:spPr>
            <a:xfrm>
              <a:off x="0" y="2743200"/>
              <a:ext cx="3428640" cy="167472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bf0041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T-Shirt Database Q&amp;A 👕</a:t>
              </a:r>
              <a:endParaRPr b="0" lang="en-US" sz="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Question:</a:t>
              </a:r>
              <a:endParaRPr b="0" lang="en-US" sz="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360"/>
                </a:spcBef>
                <a:buNone/>
              </a:pPr>
              <a:r>
                <a:rPr b="0" lang="en-US" sz="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How much sales amount will be if we sell all small size Adidas T-Shirts after discounts</a:t>
              </a:r>
              <a:endParaRPr b="0" lang="en-US" sz="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360"/>
                </a:spcBef>
                <a:buNone/>
              </a:pP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360"/>
                </a:spcBef>
                <a:buNone/>
              </a:pPr>
              <a:r>
                <a:rPr b="1" lang="en-US" sz="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Answer:</a:t>
              </a:r>
              <a:endParaRPr b="0" lang="en-US" sz="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360"/>
                </a:spcBef>
                <a:buNone/>
              </a:pPr>
              <a:r>
                <a:rPr b="0" lang="en-US" sz="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3100</a:t>
              </a:r>
              <a:endParaRPr b="0" lang="en-US" sz="800" spc="-1" strike="noStrike">
                <a:latin typeface="Arial"/>
              </a:endParaRPr>
            </a:p>
          </p:txBody>
        </p:sp>
      </p:grp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16F97844-7B0B-483A-ACA6-327877E254D9}" type="datetime1">
              <a:rPr lang="en-US"/>
              <a:t>06/02/2024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2120" cy="145800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5.2 RAG/SQL Architecture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18" name="Picture 3" descr="Reinforcement learning - Wikipedia"/>
          <p:cNvPicPr/>
          <p:nvPr/>
        </p:nvPicPr>
        <p:blipFill>
          <a:blip r:embed="rId1"/>
          <a:stretch/>
        </p:blipFill>
        <p:spPr>
          <a:xfrm>
            <a:off x="4212000" y="3645000"/>
            <a:ext cx="929880" cy="9010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81E853-148F-44AF-82FD-E82DD34CB6B1}" type="slidenum">
              <a:t>12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CD4F33BC-D725-4AB7-8DFF-75BB7259034C}" type="datetime1">
              <a:rPr lang="en-US"/>
              <a:t>06/02/2024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2120" cy="7527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5.2 RAG/SQL Architecture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228600" y="1302120"/>
            <a:ext cx="8684640" cy="258228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RAG/SQL Architecture (03:23-03:40/50:59)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Tony ask question ”Can you figure out how many white color Nike T-shirts we have left in the stock?”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Convert the quesiton into SQL query. 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Google Gemini 2 convert the Natural language into SQL.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We use google Gemini from LangChain framework.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Within the LangChain framework, we can use Google Gemini 2 and other types of LLM, such as Llama. 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We will use SQL database chain class within the LangChain framework.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This work fine in simple query.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21" name="標題 6"/>
          <p:cNvSpPr/>
          <p:nvPr/>
        </p:nvSpPr>
        <p:spPr>
          <a:xfrm>
            <a:off x="-8640" y="759600"/>
            <a:ext cx="9150840" cy="3481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https://www.youtube.com/watch?v=nAmC7SoVLd8&amp;list=PLeo1K3hjS3uu0N_0W6giDXzZIcB07Ng_F&amp;index=1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6"/>
          </p:nvPr>
        </p:nvSpPr>
        <p:spPr>
          <a:xfrm>
            <a:off x="6553080" y="6356520"/>
            <a:ext cx="2121840" cy="353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BAF274-8727-4502-81CC-44CF8568083A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13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123" name=""/>
          <p:cNvGrpSpPr/>
          <p:nvPr/>
        </p:nvGrpSpPr>
        <p:grpSpPr>
          <a:xfrm>
            <a:off x="1828800" y="3886200"/>
            <a:ext cx="5798520" cy="2518920"/>
            <a:chOff x="1828800" y="3886200"/>
            <a:chExt cx="5798520" cy="2518920"/>
          </a:xfrm>
        </p:grpSpPr>
        <p:pic>
          <p:nvPicPr>
            <p:cNvPr id="124" name="" descr=""/>
            <p:cNvPicPr/>
            <p:nvPr/>
          </p:nvPicPr>
          <p:blipFill>
            <a:blip r:embed="rId1"/>
            <a:stretch/>
          </p:blipFill>
          <p:spPr>
            <a:xfrm>
              <a:off x="1828800" y="3886200"/>
              <a:ext cx="5798520" cy="2518920"/>
            </a:xfrm>
            <a:prstGeom prst="rect">
              <a:avLst/>
            </a:prstGeom>
            <a:ln w="0">
              <a:solidFill>
                <a:srgbClr val="bf0041"/>
              </a:solidFill>
            </a:ln>
          </p:spPr>
        </p:pic>
        <p:pic>
          <p:nvPicPr>
            <p:cNvPr id="125" name="" descr=""/>
            <p:cNvPicPr/>
            <p:nvPr/>
          </p:nvPicPr>
          <p:blipFill>
            <a:blip r:embed="rId2"/>
            <a:stretch/>
          </p:blipFill>
          <p:spPr>
            <a:xfrm>
              <a:off x="4186800" y="4836600"/>
              <a:ext cx="685440" cy="685440"/>
            </a:xfrm>
            <a:prstGeom prst="rect">
              <a:avLst/>
            </a:prstGeom>
            <a:ln w="0">
              <a:solidFill>
                <a:srgbClr val="000000"/>
              </a:solidFill>
            </a:ln>
          </p:spPr>
        </p:pic>
      </p:grp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DD2668AE-BA4A-423D-8337-5F24773B7519}" type="datetime1">
              <a:rPr lang="en-US"/>
              <a:t>06/02/2024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2120" cy="7527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5.2 RAG/SQL Architecture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228600" y="1302120"/>
            <a:ext cx="8684640" cy="52488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RAG/SQL Architecture (03:47-03:50/50:59)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For complicated query, the Google Gemini model sometimes will fail.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28" name="標題 8"/>
          <p:cNvSpPr/>
          <p:nvPr/>
        </p:nvSpPr>
        <p:spPr>
          <a:xfrm>
            <a:off x="-8640" y="759600"/>
            <a:ext cx="9150840" cy="3481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https://www.youtube.com/watch?v=nAmC7SoVLd8&amp;list=PLeo1K3hjS3uu0N_0W6giDXzZIcB07Ng_F&amp;index=1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sldNum" idx="17"/>
          </p:nvPr>
        </p:nvSpPr>
        <p:spPr>
          <a:xfrm>
            <a:off x="6553080" y="6356520"/>
            <a:ext cx="2121840" cy="353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FF40CF2-3D31-46F3-A189-30C5A072F363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130" name=""/>
          <p:cNvGrpSpPr/>
          <p:nvPr/>
        </p:nvGrpSpPr>
        <p:grpSpPr>
          <a:xfrm>
            <a:off x="1371600" y="2934000"/>
            <a:ext cx="6093720" cy="2322000"/>
            <a:chOff x="1371600" y="2934000"/>
            <a:chExt cx="6093720" cy="2322000"/>
          </a:xfrm>
        </p:grpSpPr>
        <p:pic>
          <p:nvPicPr>
            <p:cNvPr id="131" name="" descr=""/>
            <p:cNvPicPr/>
            <p:nvPr/>
          </p:nvPicPr>
          <p:blipFill>
            <a:blip r:embed="rId1"/>
            <a:stretch/>
          </p:blipFill>
          <p:spPr>
            <a:xfrm>
              <a:off x="1371600" y="2934000"/>
              <a:ext cx="6093720" cy="2322000"/>
            </a:xfrm>
            <a:prstGeom prst="rect">
              <a:avLst/>
            </a:prstGeom>
            <a:ln w="0">
              <a:solidFill>
                <a:srgbClr val="bf0041"/>
              </a:solidFill>
            </a:ln>
          </p:spPr>
        </p:pic>
        <p:pic>
          <p:nvPicPr>
            <p:cNvPr id="132" name="" descr=""/>
            <p:cNvPicPr/>
            <p:nvPr/>
          </p:nvPicPr>
          <p:blipFill>
            <a:blip r:embed="rId2"/>
            <a:stretch/>
          </p:blipFill>
          <p:spPr>
            <a:xfrm>
              <a:off x="4644000" y="3657600"/>
              <a:ext cx="914040" cy="914040"/>
            </a:xfrm>
            <a:prstGeom prst="rect">
              <a:avLst/>
            </a:prstGeom>
            <a:ln w="0">
              <a:solidFill>
                <a:srgbClr val="000000"/>
              </a:solidFill>
            </a:ln>
          </p:spPr>
        </p:pic>
      </p:grp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01625846-9F02-4DCD-A659-55496090C93B}" type="datetime1">
              <a:rPr lang="en-US"/>
              <a:t>06/02/2024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2120" cy="7527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5.2 RAG/SQL Architecture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228600" y="1302120"/>
            <a:ext cx="8684640" cy="258228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RAG/SQL Architecture (04:03-04:30/50:59)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For complicated query, the Google Gemini model sometimes will fail.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We prepare the few-shot learning. 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We prepare the sample quesiton and a corresponding SQL query.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We list out all the Google Model fail and prepare the dataset for few-shot learning.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Question: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What is Few-Shot Learning?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What is Few-Shot Learning? Few-Shot Learning is an example of meta-learning, where a learner is trained on several related tasks, during the meta-training phase, so that it can generalize well to unseen (but related) tasks with just a few examples in meta phase.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35" name="標題 9"/>
          <p:cNvSpPr/>
          <p:nvPr/>
        </p:nvSpPr>
        <p:spPr>
          <a:xfrm>
            <a:off x="-8640" y="759600"/>
            <a:ext cx="9150840" cy="3481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https://www.youtube.com/watch?v=nAmC7SoVLd8&amp;list=PLeo1K3hjS3uu0N_0W6giDXzZIcB07Ng_F&amp;index=1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21840" cy="353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BF5B8E-6F9F-4F49-B253-74EC9CBC9CE7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685800" y="4114800"/>
            <a:ext cx="7455960" cy="221148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D492316E-8702-44ED-AA36-980F4A1CAAC5}" type="datetime1">
              <a:rPr lang="en-US"/>
              <a:t>06/02/2024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2120" cy="7527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5.2 RAG/SQL Architecture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228600" y="1302120"/>
            <a:ext cx="8684640" cy="23652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RAG/SQL Architecture (04:31-04:50/50:59)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We can have few samples here to convert this training dataset into embedding vector.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Here, we use Hugging Face embeddings. 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What is word embedding?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Word embedding (word vector) is defined as a numeric vector input that allows words with similar meanings to have the same representation. Tools, such as, word2vec, etc.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Sentence embedding refers to a numeric representation of a sentence in the form of a vector of real numbers, which encodes meaningful semantic information. It enables comparisons of sentence similarity by measuring the distance or similarity between these vectors.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0" name="標題 10"/>
          <p:cNvSpPr/>
          <p:nvPr/>
        </p:nvSpPr>
        <p:spPr>
          <a:xfrm>
            <a:off x="-8640" y="759600"/>
            <a:ext cx="9150840" cy="3481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https://www.youtube.com/watch?v=nAmC7SoVLd8&amp;list=PLeo1K3hjS3uu0N_0W6giDXzZIcB07Ng_F&amp;index=1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sldNum" idx="19"/>
          </p:nvPr>
        </p:nvSpPr>
        <p:spPr>
          <a:xfrm>
            <a:off x="6553080" y="6356520"/>
            <a:ext cx="2121840" cy="353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07F40F5-E2C7-43A3-A6B3-297A1770DE3E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1914120" y="3669120"/>
            <a:ext cx="5856480" cy="300204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0005E88D-0C3B-4BDE-9E6D-35544D00B95F}" type="datetime1">
              <a:rPr lang="en-US"/>
              <a:t>06/02/2024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2120" cy="7527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5.2 RAG/SQL Architecture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228600" y="1302120"/>
            <a:ext cx="8684640" cy="23652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RAG/SQL Architecture (04:31-04:50/50:59)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We can have few samples here to convert this training dataset into embedding vector.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Here, we use Hugging Face embeddings. 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What is word embedding?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Word embedding (word vector) is defined as a numeric vector input that allows words with similar meanings to have the same representation. Tools, such as, word2vec, etc.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Sentence embedding refers to a numeric representation of a sentence in the form of a vector of real numbers, which encodes meaningful semantic information. It enables comparisons of sentence similarity by measuring the distance or similarity between these vectors.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5" name="標題 5"/>
          <p:cNvSpPr/>
          <p:nvPr/>
        </p:nvSpPr>
        <p:spPr>
          <a:xfrm>
            <a:off x="-8640" y="759600"/>
            <a:ext cx="9150840" cy="3481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https://www.youtube.com/watch?v=nAmC7SoVLd8&amp;list=PLeo1K3hjS3uu0N_0W6giDXzZIcB07Ng_F&amp;index=1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sldNum" idx="20"/>
          </p:nvPr>
        </p:nvSpPr>
        <p:spPr>
          <a:xfrm>
            <a:off x="6553080" y="6356520"/>
            <a:ext cx="2121840" cy="353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A3C6A5D-B5D0-432D-822B-95768186756D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1914120" y="3669120"/>
            <a:ext cx="5856480" cy="300204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0B698D8C-ED1E-4C2F-9623-CD46F73DF75A}" type="datetime1">
              <a:rPr lang="en-US"/>
              <a:t>06/02/2024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2120" cy="7527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5.2 RAG/SQL Architecture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228600" y="1302120"/>
            <a:ext cx="8684640" cy="121068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RAG/SQL Architecture (04:53-05:10/50:59)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Once embeddings are created, we store them into a vector database.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Here, we use ChromeDB to store the vector database.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We retrieve database by Google Gemini LLM: We uses Hugging Face LangChain which provides FewShotPromptTemplate to create the SQLDatabaseChain.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0" name="標題 11"/>
          <p:cNvSpPr/>
          <p:nvPr/>
        </p:nvSpPr>
        <p:spPr>
          <a:xfrm>
            <a:off x="-8640" y="759600"/>
            <a:ext cx="9150840" cy="3481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https://www.youtube.com/watch?v=nAmC7SoVLd8&amp;list=PLeo1K3hjS3uu0N_0W6giDXzZIcB07Ng_F&amp;index=1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21840" cy="353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62690B-F24D-439D-ACC3-C041E2082088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152" name=""/>
          <p:cNvGrpSpPr/>
          <p:nvPr/>
        </p:nvGrpSpPr>
        <p:grpSpPr>
          <a:xfrm>
            <a:off x="1570320" y="2599920"/>
            <a:ext cx="5981400" cy="4209120"/>
            <a:chOff x="1570320" y="2599920"/>
            <a:chExt cx="5981400" cy="4209120"/>
          </a:xfrm>
        </p:grpSpPr>
        <p:pic>
          <p:nvPicPr>
            <p:cNvPr id="153" name="" descr=""/>
            <p:cNvPicPr/>
            <p:nvPr/>
          </p:nvPicPr>
          <p:blipFill>
            <a:blip r:embed="rId1"/>
            <a:stretch/>
          </p:blipFill>
          <p:spPr>
            <a:xfrm rot="23400">
              <a:off x="1584360" y="2620080"/>
              <a:ext cx="5951520" cy="4168800"/>
            </a:xfrm>
            <a:prstGeom prst="rect">
              <a:avLst/>
            </a:prstGeom>
            <a:ln w="0">
              <a:solidFill>
                <a:srgbClr val="bf0041"/>
              </a:solidFill>
            </a:ln>
          </p:spPr>
        </p:pic>
        <p:pic>
          <p:nvPicPr>
            <p:cNvPr id="154" name="" descr=""/>
            <p:cNvPicPr/>
            <p:nvPr/>
          </p:nvPicPr>
          <p:blipFill>
            <a:blip r:embed="rId2"/>
            <a:stretch/>
          </p:blipFill>
          <p:spPr>
            <a:xfrm>
              <a:off x="2294280" y="6028920"/>
              <a:ext cx="742680" cy="685440"/>
            </a:xfrm>
            <a:prstGeom prst="rect">
              <a:avLst/>
            </a:prstGeom>
            <a:ln w="0">
              <a:solidFill>
                <a:srgbClr val="bf0041"/>
              </a:solidFill>
            </a:ln>
          </p:spPr>
        </p:pic>
        <p:pic>
          <p:nvPicPr>
            <p:cNvPr id="155" name="" descr=""/>
            <p:cNvPicPr/>
            <p:nvPr/>
          </p:nvPicPr>
          <p:blipFill>
            <a:blip r:embed="rId3"/>
            <a:stretch/>
          </p:blipFill>
          <p:spPr>
            <a:xfrm>
              <a:off x="5266080" y="5088960"/>
              <a:ext cx="755640" cy="711000"/>
            </a:xfrm>
            <a:prstGeom prst="rect">
              <a:avLst/>
            </a:prstGeom>
            <a:ln w="0">
              <a:solidFill>
                <a:srgbClr val="000000"/>
              </a:solidFill>
            </a:ln>
          </p:spPr>
        </p:pic>
        <p:sp>
          <p:nvSpPr>
            <p:cNvPr id="156" name=""/>
            <p:cNvSpPr/>
            <p:nvPr/>
          </p:nvSpPr>
          <p:spPr>
            <a:xfrm>
              <a:off x="6434280" y="6376320"/>
              <a:ext cx="1117440" cy="384840"/>
            </a:xfrm>
            <a:prstGeom prst="rect">
              <a:avLst/>
            </a:prstGeom>
            <a:solidFill>
              <a:srgbClr val="355269"/>
            </a:solidFill>
            <a:ln w="0">
              <a:solidFill>
                <a:srgbClr val="ffff00"/>
              </a:solidFill>
              <a:prstDash val="sysDash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100" spc="-1" strike="noStrike">
                  <a:solidFill>
                    <a:srgbClr val="ffff00"/>
                  </a:solidFill>
                  <a:latin typeface="Arial"/>
                  <a:ea typeface="DejaVu Sans"/>
                </a:rPr>
                <a:t>Gemini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C1185CDC-7978-49C0-9B4D-9C43840AA81E}" type="datetime1">
              <a:rPr lang="en-US"/>
              <a:t>06/02/2024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2120" cy="7527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5.2 RAG/SQL Architecture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228600" y="1302120"/>
            <a:ext cx="8684640" cy="52488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RAG/SQL Architecture (04:53-05:30/50:59)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Lastly, we will build the GUI by streamlit.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9" name="標題 12"/>
          <p:cNvSpPr/>
          <p:nvPr/>
        </p:nvSpPr>
        <p:spPr>
          <a:xfrm>
            <a:off x="-8640" y="759600"/>
            <a:ext cx="9150840" cy="3481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https://www.youtube.com/watch?v=nAmC7SoVLd8&amp;list=PLeo1K3hjS3uu0N_0W6giDXzZIcB07Ng_F&amp;index=1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sldNum" idx="22"/>
          </p:nvPr>
        </p:nvSpPr>
        <p:spPr>
          <a:xfrm>
            <a:off x="6553080" y="6356520"/>
            <a:ext cx="2121840" cy="353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ABA3F9-80F4-4443-8691-96AC0A0A7E0A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161" name=""/>
          <p:cNvGrpSpPr/>
          <p:nvPr/>
        </p:nvGrpSpPr>
        <p:grpSpPr>
          <a:xfrm>
            <a:off x="1043640" y="2314800"/>
            <a:ext cx="7075080" cy="3627000"/>
            <a:chOff x="1043640" y="2314800"/>
            <a:chExt cx="7075080" cy="3627000"/>
          </a:xfrm>
        </p:grpSpPr>
        <p:pic>
          <p:nvPicPr>
            <p:cNvPr id="162" name="" descr=""/>
            <p:cNvPicPr/>
            <p:nvPr/>
          </p:nvPicPr>
          <p:blipFill>
            <a:blip r:embed="rId1"/>
            <a:stretch/>
          </p:blipFill>
          <p:spPr>
            <a:xfrm>
              <a:off x="1043640" y="2314800"/>
              <a:ext cx="7075080" cy="3627000"/>
            </a:xfrm>
            <a:prstGeom prst="rect">
              <a:avLst/>
            </a:prstGeom>
            <a:ln w="0">
              <a:solidFill>
                <a:srgbClr val="bf0041"/>
              </a:solidFill>
            </a:ln>
          </p:spPr>
        </p:pic>
        <p:pic>
          <p:nvPicPr>
            <p:cNvPr id="163" name="" descr=""/>
            <p:cNvPicPr/>
            <p:nvPr/>
          </p:nvPicPr>
          <p:blipFill>
            <a:blip r:embed="rId2"/>
            <a:stretch/>
          </p:blipFill>
          <p:spPr>
            <a:xfrm>
              <a:off x="1672200" y="5290200"/>
              <a:ext cx="705960" cy="651600"/>
            </a:xfrm>
            <a:prstGeom prst="rect">
              <a:avLst/>
            </a:prstGeom>
            <a:ln w="0">
              <a:solidFill>
                <a:srgbClr val="bf0041"/>
              </a:solidFill>
            </a:ln>
          </p:spPr>
        </p:pic>
      </p:grp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DFC8B12D-EABE-4159-B85C-949933043AED}" type="datetime1">
              <a:rPr lang="en-US"/>
              <a:t>06/02/2024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1760" cy="7524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5.00 RAG/SQL Introduction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230760" y="1303920"/>
            <a:ext cx="8684280" cy="16675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RAG/SQL Introduction (00:00-00:10/50:59)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We are going to build RAG (Retrieval Augmented Generative)/SQL with LangChain, HuggingFace, Streamlit, Gemini Embedding (Word Grouping/Dimension Reduction), Chroma (One-Hot-Encoding/Vector Database), MySQL, Google Gemini (replace Google Gemini).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We are going to build a chatbot where you can ask question and answer.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We will use T-Shirt MySQL Database as an example. 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Note that the database can be any Database.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" name="標題 3"/>
          <p:cNvSpPr/>
          <p:nvPr/>
        </p:nvSpPr>
        <p:spPr>
          <a:xfrm>
            <a:off x="-8640" y="759600"/>
            <a:ext cx="9150480" cy="3477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https://www.youtube.com/watch?v=nAmC7SoVLd8&amp;list=PLeo1K3hjS3uu0N_0W6giDXzZIcB07Ng_F&amp;index=1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7"/>
          </p:nvPr>
        </p:nvSpPr>
        <p:spPr>
          <a:xfrm>
            <a:off x="6553080" y="6356520"/>
            <a:ext cx="2121480" cy="352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A164480-CF08-4C1A-AB12-94526873D336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54" name=""/>
          <p:cNvGrpSpPr/>
          <p:nvPr/>
        </p:nvGrpSpPr>
        <p:grpSpPr>
          <a:xfrm>
            <a:off x="685800" y="3170160"/>
            <a:ext cx="7543440" cy="3001680"/>
            <a:chOff x="685800" y="3170160"/>
            <a:chExt cx="7543440" cy="3001680"/>
          </a:xfrm>
        </p:grpSpPr>
        <p:pic>
          <p:nvPicPr>
            <p:cNvPr id="55" name="" descr=""/>
            <p:cNvPicPr/>
            <p:nvPr/>
          </p:nvPicPr>
          <p:blipFill>
            <a:blip r:embed="rId1"/>
            <a:stretch/>
          </p:blipFill>
          <p:spPr>
            <a:xfrm>
              <a:off x="3513960" y="4466880"/>
              <a:ext cx="1514880" cy="1514880"/>
            </a:xfrm>
            <a:prstGeom prst="rect">
              <a:avLst/>
            </a:prstGeom>
            <a:ln w="0">
              <a:solidFill>
                <a:srgbClr val="bf0041"/>
              </a:solidFill>
            </a:ln>
          </p:spPr>
        </p:pic>
        <p:pic>
          <p:nvPicPr>
            <p:cNvPr id="56" name="" descr=""/>
            <p:cNvPicPr/>
            <p:nvPr/>
          </p:nvPicPr>
          <p:blipFill>
            <a:blip r:embed="rId2"/>
            <a:stretch/>
          </p:blipFill>
          <p:spPr>
            <a:xfrm>
              <a:off x="1029240" y="4450680"/>
              <a:ext cx="1485000" cy="1370880"/>
            </a:xfrm>
            <a:prstGeom prst="rect">
              <a:avLst/>
            </a:prstGeom>
            <a:ln w="0">
              <a:solidFill>
                <a:srgbClr val="bf0041"/>
              </a:solidFill>
            </a:ln>
          </p:spPr>
        </p:pic>
        <p:pic>
          <p:nvPicPr>
            <p:cNvPr id="57" name="" descr=""/>
            <p:cNvPicPr/>
            <p:nvPr/>
          </p:nvPicPr>
          <p:blipFill>
            <a:blip r:embed="rId3"/>
            <a:stretch/>
          </p:blipFill>
          <p:spPr>
            <a:xfrm>
              <a:off x="685800" y="3170160"/>
              <a:ext cx="2057040" cy="1211400"/>
            </a:xfrm>
            <a:prstGeom prst="rect">
              <a:avLst/>
            </a:prstGeom>
            <a:ln w="0">
              <a:solidFill>
                <a:srgbClr val="bf0041"/>
              </a:solidFill>
            </a:ln>
          </p:spPr>
        </p:pic>
        <p:pic>
          <p:nvPicPr>
            <p:cNvPr id="58" name="" descr=""/>
            <p:cNvPicPr/>
            <p:nvPr/>
          </p:nvPicPr>
          <p:blipFill>
            <a:blip r:embed="rId4"/>
            <a:stretch/>
          </p:blipFill>
          <p:spPr>
            <a:xfrm>
              <a:off x="2971800" y="3238920"/>
              <a:ext cx="3232080" cy="859320"/>
            </a:xfrm>
            <a:prstGeom prst="rect">
              <a:avLst/>
            </a:prstGeom>
            <a:ln w="0">
              <a:solidFill>
                <a:srgbClr val="bf0041"/>
              </a:solidFill>
            </a:ln>
          </p:spPr>
        </p:pic>
        <p:pic>
          <p:nvPicPr>
            <p:cNvPr id="59" name="" descr=""/>
            <p:cNvPicPr/>
            <p:nvPr/>
          </p:nvPicPr>
          <p:blipFill>
            <a:blip r:embed="rId5"/>
            <a:stretch/>
          </p:blipFill>
          <p:spPr>
            <a:xfrm>
              <a:off x="6275520" y="3238920"/>
              <a:ext cx="1953720" cy="1142640"/>
            </a:xfrm>
            <a:prstGeom prst="rect">
              <a:avLst/>
            </a:prstGeom>
            <a:ln w="0">
              <a:solidFill>
                <a:srgbClr val="bf0041"/>
              </a:solidFill>
            </a:ln>
          </p:spPr>
        </p:pic>
        <p:pic>
          <p:nvPicPr>
            <p:cNvPr id="60" name="" descr=""/>
            <p:cNvPicPr/>
            <p:nvPr/>
          </p:nvPicPr>
          <p:blipFill>
            <a:blip r:embed="rId6"/>
            <a:stretch/>
          </p:blipFill>
          <p:spPr>
            <a:xfrm>
              <a:off x="6858000" y="4839120"/>
              <a:ext cx="1256760" cy="1332720"/>
            </a:xfrm>
            <a:prstGeom prst="rect">
              <a:avLst/>
            </a:prstGeom>
            <a:ln w="0">
              <a:solidFill>
                <a:srgbClr val="bf0041"/>
              </a:solidFill>
            </a:ln>
          </p:spPr>
        </p:pic>
        <p:pic>
          <p:nvPicPr>
            <p:cNvPr id="61" name="" descr=""/>
            <p:cNvPicPr/>
            <p:nvPr/>
          </p:nvPicPr>
          <p:blipFill>
            <a:blip r:embed="rId7"/>
            <a:stretch/>
          </p:blipFill>
          <p:spPr>
            <a:xfrm>
              <a:off x="5943600" y="4610520"/>
              <a:ext cx="1371240" cy="1371240"/>
            </a:xfrm>
            <a:prstGeom prst="rect">
              <a:avLst/>
            </a:prstGeom>
            <a:ln w="0">
              <a:solidFill>
                <a:srgbClr val="bf0041"/>
              </a:solidFill>
            </a:ln>
          </p:spPr>
        </p:pic>
      </p:grp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A1BA5A89-68C6-4406-B7F6-781198E7B6A7}" type="datetime1">
              <a:rPr lang="en-US"/>
              <a:t>06/02/2024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2480" cy="145836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5.3 LangChain Basics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65" name="Picture 4" descr="Reinforcement learning - Wikipedia"/>
          <p:cNvPicPr/>
          <p:nvPr/>
        </p:nvPicPr>
        <p:blipFill>
          <a:blip r:embed="rId1"/>
          <a:stretch/>
        </p:blipFill>
        <p:spPr>
          <a:xfrm>
            <a:off x="4212000" y="3645000"/>
            <a:ext cx="930240" cy="9014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AD14C0-A2ED-4F7C-9E75-9BCD11652D62}" type="slidenum">
              <a:t>20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28416987-E082-4077-86D0-CC3D06B90607}" type="datetime1">
              <a:rPr lang="en-US"/>
              <a:t>06/02/2024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2480" cy="7531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5.3 LangChain Basics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228600" y="1302120"/>
            <a:ext cx="8685000" cy="52524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LangChain Basic (05:31-05:50/50:59)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We talk LangChain Basics and Vector Database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8" name="標題 20"/>
          <p:cNvSpPr/>
          <p:nvPr/>
        </p:nvSpPr>
        <p:spPr>
          <a:xfrm>
            <a:off x="-8640" y="759600"/>
            <a:ext cx="9151200" cy="3484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https://www.youtube.com/watch?v=nAmC7SoVLd8&amp;list=PLeo1K3hjS3uu0N_0W6giDXzZIcB07Ng_F&amp;index=1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sldNum" idx="23"/>
          </p:nvPr>
        </p:nvSpPr>
        <p:spPr>
          <a:xfrm>
            <a:off x="6553080" y="6356520"/>
            <a:ext cx="2122200" cy="353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AFB708-C635-4CC7-85C7-439CA9414A3B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2238840" y="2514600"/>
            <a:ext cx="4389120" cy="70308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A90EDA6B-8FCC-4D6D-8A49-0034866D3268}" type="datetime1">
              <a:rPr lang="en-US"/>
              <a:t>06/02/2024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2480" cy="7531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5.3 LangChain Basics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228600" y="1302120"/>
            <a:ext cx="8685000" cy="18972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LangChain Basic (05:31-07:30/50:59)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We talk LangChain Basics and Vector Database.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When we build LLM application, we have three popular options: OpenAI GPT4, Meta Llama, and Google Gemini.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GPT4 is charge, Llama is free but hard to setup and download, google server is free and easy to setup.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To use Google Gemini, you need to step google account and get the google API Key.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https://aistudio.google.com/app/apikey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3" name="標題 14"/>
          <p:cNvSpPr/>
          <p:nvPr/>
        </p:nvSpPr>
        <p:spPr>
          <a:xfrm>
            <a:off x="-8640" y="759600"/>
            <a:ext cx="9151200" cy="3484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https://www.youtube.com/watch?v=nAmC7SoVLd8&amp;list=PLeo1K3hjS3uu0N_0W6giDXzZIcB07Ng_F&amp;index=1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22200" cy="353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D34FAB7-C787-4864-A8CF-418A2C5D84A4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411120" y="3411360"/>
            <a:ext cx="4389120" cy="70308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grpSp>
        <p:nvGrpSpPr>
          <p:cNvPr id="176" name=""/>
          <p:cNvGrpSpPr/>
          <p:nvPr/>
        </p:nvGrpSpPr>
        <p:grpSpPr>
          <a:xfrm>
            <a:off x="211680" y="4800600"/>
            <a:ext cx="4342320" cy="1460520"/>
            <a:chOff x="211680" y="4800600"/>
            <a:chExt cx="4342320" cy="1460520"/>
          </a:xfrm>
        </p:grpSpPr>
        <p:pic>
          <p:nvPicPr>
            <p:cNvPr id="177" name="" descr=""/>
            <p:cNvPicPr/>
            <p:nvPr/>
          </p:nvPicPr>
          <p:blipFill>
            <a:blip r:embed="rId2"/>
            <a:stretch/>
          </p:blipFill>
          <p:spPr>
            <a:xfrm>
              <a:off x="211680" y="4800600"/>
              <a:ext cx="4342320" cy="1460520"/>
            </a:xfrm>
            <a:prstGeom prst="rect">
              <a:avLst/>
            </a:prstGeom>
            <a:ln w="0">
              <a:solidFill>
                <a:srgbClr val="bf0041"/>
              </a:solidFill>
            </a:ln>
          </p:spPr>
        </p:pic>
        <p:pic>
          <p:nvPicPr>
            <p:cNvPr id="178" name="" descr=""/>
            <p:cNvPicPr/>
            <p:nvPr/>
          </p:nvPicPr>
          <p:blipFill>
            <a:blip r:embed="rId3"/>
            <a:stretch/>
          </p:blipFill>
          <p:spPr>
            <a:xfrm>
              <a:off x="3196080" y="4891320"/>
              <a:ext cx="1340280" cy="823320"/>
            </a:xfrm>
            <a:prstGeom prst="rect">
              <a:avLst/>
            </a:prstGeom>
            <a:ln w="0">
              <a:solidFill>
                <a:srgbClr val="000000"/>
              </a:solidFill>
            </a:ln>
          </p:spPr>
        </p:pic>
      </p:grpSp>
      <p:pic>
        <p:nvPicPr>
          <p:cNvPr id="179" name="" descr=""/>
          <p:cNvPicPr/>
          <p:nvPr/>
        </p:nvPicPr>
        <p:blipFill>
          <a:blip r:embed="rId4"/>
          <a:stretch/>
        </p:blipFill>
        <p:spPr>
          <a:xfrm>
            <a:off x="4800600" y="3657600"/>
            <a:ext cx="4356000" cy="290916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FF903842-0BF8-4120-8BA1-452E0500EAFA}" type="datetime1">
              <a:rPr lang="en-US"/>
              <a:t>06/02/2024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2480" cy="7531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5.3 LangChain Basics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subTitle"/>
          </p:nvPr>
        </p:nvSpPr>
        <p:spPr>
          <a:xfrm>
            <a:off x="228600" y="1302120"/>
            <a:ext cx="8685000" cy="98280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LangChain Basic (07:40-08:50/50:59)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Text prompt. Data prompt, chat prompt: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2" name="標題 15"/>
          <p:cNvSpPr/>
          <p:nvPr/>
        </p:nvSpPr>
        <p:spPr>
          <a:xfrm>
            <a:off x="-8640" y="759600"/>
            <a:ext cx="9151200" cy="3484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https://www.youtube.com/watch?v=nAmC7SoVLd8&amp;list=PLeo1K3hjS3uu0N_0W6giDXzZIcB07Ng_F&amp;index=1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sldNum" idx="25"/>
          </p:nvPr>
        </p:nvSpPr>
        <p:spPr>
          <a:xfrm>
            <a:off x="6553080" y="6356520"/>
            <a:ext cx="2122200" cy="353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E520D0-5C31-4BAA-AA90-F22F53DDE004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1314720" y="2743200"/>
            <a:ext cx="5085000" cy="213228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A918E3E9-5BF6-48C3-B303-8419FCE9F7AE}" type="datetime1">
              <a:rPr lang="en-US"/>
              <a:t>06/02/2024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1760" cy="145764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rgbClr val="ffff00"/>
                </a:solidFill>
                <a:latin typeface="Calibri"/>
                <a:ea typeface="DejaVu Sans"/>
              </a:rPr>
              <a:t>End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D08E27-7CDF-42CA-BA53-4B5F57FEC692}" type="slidenum">
              <a:t>24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B8FA6897-2EC9-472D-A1BE-DE8BB7F55A03}" type="datetime1">
              <a:rPr lang="en-US"/>
              <a:t>06/02/2024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1760" cy="7524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5.00 RAG/SQL Introduction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230760" y="1303920"/>
            <a:ext cx="8684280" cy="12103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RAG/SQL Introduction (00:11-00:15/50:59)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With the information retrieval from Database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Question: “How much sales amount will be if we sell all small size Adidas T-Shirts after discounts?”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Answer: 3100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64" name="標題 16"/>
          <p:cNvSpPr/>
          <p:nvPr/>
        </p:nvSpPr>
        <p:spPr>
          <a:xfrm>
            <a:off x="-8640" y="759600"/>
            <a:ext cx="9150480" cy="3477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https://www.youtube.com/watch?v=nAmC7SoVLd8&amp;list=PLeo1K3hjS3uu0N_0W6giDXzZIcB07Ng_F&amp;index=1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21480" cy="352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9A1F52-8F2B-49B3-926E-23F9EC387FEA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66" name=""/>
          <p:cNvGrpSpPr/>
          <p:nvPr/>
        </p:nvGrpSpPr>
        <p:grpSpPr>
          <a:xfrm>
            <a:off x="228600" y="2743200"/>
            <a:ext cx="8457840" cy="2971440"/>
            <a:chOff x="228600" y="2743200"/>
            <a:chExt cx="8457840" cy="2971440"/>
          </a:xfrm>
        </p:grpSpPr>
        <p:sp>
          <p:nvSpPr>
            <p:cNvPr id="67" name=""/>
            <p:cNvSpPr/>
            <p:nvPr/>
          </p:nvSpPr>
          <p:spPr>
            <a:xfrm>
              <a:off x="228600" y="2743200"/>
              <a:ext cx="8457840" cy="297144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bf0041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T-Shirt Database Q&amp;A 👕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Question: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360"/>
                </a:spcBef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How much sales amount will be if we sell all small size Adidas T-Shirts after discounts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360"/>
                </a:spcBef>
                <a:buNone/>
              </a:pP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360"/>
                </a:spcBef>
                <a:buNone/>
              </a:pP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Answer: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360"/>
                </a:spcBef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3100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68" name=""/>
            <p:cNvSpPr/>
            <p:nvPr/>
          </p:nvSpPr>
          <p:spPr>
            <a:xfrm>
              <a:off x="228600" y="4222800"/>
              <a:ext cx="8457840" cy="456840"/>
            </a:xfrm>
            <a:prstGeom prst="rect">
              <a:avLst/>
            </a:prstGeom>
            <a:noFill/>
            <a:ln w="0">
              <a:solidFill>
                <a:srgbClr val="bf0041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669F049F-A448-4277-970C-01AE3A0D205C}" type="datetime1">
              <a:rPr lang="en-US"/>
              <a:t>06/02/2024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1760" cy="7524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5.00 RAG/SQL Introduction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ubTitle"/>
          </p:nvPr>
        </p:nvSpPr>
        <p:spPr>
          <a:xfrm>
            <a:off x="230760" y="1303920"/>
            <a:ext cx="8684280" cy="12103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RAG/SQL Introduction (00:16-00:18/50:59)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With the information retrieval from Database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Question: “How many T-Shirts left for Nike in XS size and white color?”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Answer: 91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71" name="標題 17"/>
          <p:cNvSpPr/>
          <p:nvPr/>
        </p:nvSpPr>
        <p:spPr>
          <a:xfrm>
            <a:off x="-8640" y="759600"/>
            <a:ext cx="9150480" cy="3477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https://www.youtube.com/watch?v=nAmC7SoVLd8&amp;list=PLeo1K3hjS3uu0N_0W6giDXzZIcB07Ng_F&amp;index=1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21480" cy="352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85D204-CC18-4A01-A09A-EB8D7EFA92AB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4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73" name=""/>
          <p:cNvGrpSpPr/>
          <p:nvPr/>
        </p:nvGrpSpPr>
        <p:grpSpPr>
          <a:xfrm>
            <a:off x="228600" y="2971800"/>
            <a:ext cx="8457840" cy="2971440"/>
            <a:chOff x="228600" y="2971800"/>
            <a:chExt cx="8457840" cy="2971440"/>
          </a:xfrm>
        </p:grpSpPr>
        <p:sp>
          <p:nvSpPr>
            <p:cNvPr id="74" name=""/>
            <p:cNvSpPr/>
            <p:nvPr/>
          </p:nvSpPr>
          <p:spPr>
            <a:xfrm>
              <a:off x="228600" y="2971800"/>
              <a:ext cx="8457840" cy="297144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bf0041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T-Shirt Database Q&amp;A 👕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Question: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360"/>
                </a:spcBef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How many T-Shirts left for Nike in small size and red color?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360"/>
                </a:spcBef>
                <a:buNone/>
              </a:pP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360"/>
                </a:spcBef>
                <a:buNone/>
              </a:pP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Answer: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360"/>
                </a:spcBef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50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75" name=""/>
            <p:cNvSpPr/>
            <p:nvPr/>
          </p:nvSpPr>
          <p:spPr>
            <a:xfrm>
              <a:off x="228600" y="4464000"/>
              <a:ext cx="8457840" cy="456840"/>
            </a:xfrm>
            <a:prstGeom prst="rect">
              <a:avLst/>
            </a:prstGeom>
            <a:noFill/>
            <a:ln w="0">
              <a:solidFill>
                <a:srgbClr val="bf0041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220B12E5-464D-459C-8AB4-23366862913C}" type="datetime1">
              <a:rPr lang="en-US"/>
              <a:t>06/02/2024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1760" cy="7524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5.00 RAG/SQL Introduction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230760" y="1303920"/>
            <a:ext cx="8684280" cy="12103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RAG/SQL Introduction (00:16-00:18/50:59)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With the information retrieval from Database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Question: “How many T-Shirts inventory for all small size T-Shirts??”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Answer: 22290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78" name="標題 18"/>
          <p:cNvSpPr/>
          <p:nvPr/>
        </p:nvSpPr>
        <p:spPr>
          <a:xfrm>
            <a:off x="-8640" y="759600"/>
            <a:ext cx="9150480" cy="3477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https://www.youtube.com/watch?v=nAmC7SoVLd8&amp;list=PLeo1K3hjS3uu0N_0W6giDXzZIcB07Ng_F&amp;index=1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sldNum" idx="10"/>
          </p:nvPr>
        </p:nvSpPr>
        <p:spPr>
          <a:xfrm>
            <a:off x="6553080" y="6356520"/>
            <a:ext cx="2121480" cy="352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E6F64E-204D-4B3C-BA96-6D9689958B6C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5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80" name=""/>
          <p:cNvGrpSpPr/>
          <p:nvPr/>
        </p:nvGrpSpPr>
        <p:grpSpPr>
          <a:xfrm>
            <a:off x="228600" y="2971800"/>
            <a:ext cx="8457840" cy="2971440"/>
            <a:chOff x="228600" y="2971800"/>
            <a:chExt cx="8457840" cy="2971440"/>
          </a:xfrm>
        </p:grpSpPr>
        <p:sp>
          <p:nvSpPr>
            <p:cNvPr id="81" name=""/>
            <p:cNvSpPr/>
            <p:nvPr/>
          </p:nvSpPr>
          <p:spPr>
            <a:xfrm>
              <a:off x="228600" y="2971800"/>
              <a:ext cx="8457840" cy="297144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bf0041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T-Shirt Database Q&amp;A 👕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Question: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360"/>
                </a:spcBef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How many T-Shirts inventory for all small size T-Shirts?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360"/>
                </a:spcBef>
                <a:buNone/>
              </a:pP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360"/>
                </a:spcBef>
                <a:buNone/>
              </a:pPr>
              <a:r>
                <a:rPr b="1" lang="en-US" sz="1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Answer: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360"/>
                </a:spcBef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22290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82" name=""/>
            <p:cNvSpPr/>
            <p:nvPr/>
          </p:nvSpPr>
          <p:spPr>
            <a:xfrm>
              <a:off x="228600" y="4464000"/>
              <a:ext cx="8457840" cy="456840"/>
            </a:xfrm>
            <a:prstGeom prst="rect">
              <a:avLst/>
            </a:prstGeom>
            <a:noFill/>
            <a:ln w="0">
              <a:solidFill>
                <a:srgbClr val="bf0041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BC759030-BA13-419B-9C08-499650F8951C}" type="datetime1">
              <a:rPr lang="en-US"/>
              <a:t>06/02/2024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1760" cy="145764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5.01 Project Requirement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4" name="Picture 1" descr="Reinforcement learning - Wikipedia"/>
          <p:cNvPicPr/>
          <p:nvPr/>
        </p:nvPicPr>
        <p:blipFill>
          <a:blip r:embed="rId1"/>
          <a:stretch/>
        </p:blipFill>
        <p:spPr>
          <a:xfrm>
            <a:off x="4212000" y="3645000"/>
            <a:ext cx="929520" cy="9007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06E054-A674-4639-8C70-BDFFA06E2D99}" type="slidenum">
              <a:t>6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051D75A9-4186-4B8B-82DF-5EDF3A25585F}" type="datetime1">
              <a:rPr lang="en-US"/>
              <a:t>06/02/2024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1760" cy="7524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5.01 Project Requirement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228600" y="1302120"/>
            <a:ext cx="8684280" cy="7531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Project Requirement (00:29-00:30/50:59)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Let’s look at project requirements.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87" name="標題 1"/>
          <p:cNvSpPr/>
          <p:nvPr/>
        </p:nvSpPr>
        <p:spPr>
          <a:xfrm>
            <a:off x="-8640" y="759600"/>
            <a:ext cx="9150480" cy="3477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https://www.youtube.com/watch?v=nAmC7SoVLd8&amp;list=PLeo1K3hjS3uu0N_0W6giDXzZIcB07Ng_F&amp;index=1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21480" cy="352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24B811-5EA8-4271-80C5-7332D6835783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7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421280" y="3678840"/>
            <a:ext cx="5207760" cy="89280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38A2FC3E-2575-4E1D-8A5D-B1B8EF24F1FE}" type="datetime1">
              <a:rPr lang="en-US"/>
              <a:t>06/02/2024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1760" cy="7524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5.01 Project Requirement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228600" y="1302120"/>
            <a:ext cx="8684280" cy="7531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Project Requirement (00:33-00:40/50:59)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Our T-Shirt store sells five major brands, i.e., Adidas, Levi, Nike, Puma, and Van Heusen.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92" name="標題 19"/>
          <p:cNvSpPr/>
          <p:nvPr/>
        </p:nvSpPr>
        <p:spPr>
          <a:xfrm>
            <a:off x="-8640" y="759600"/>
            <a:ext cx="9150480" cy="3477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https://www.youtube.com/watch?v=nAmC7SoVLd8&amp;list=PLeo1K3hjS3uu0N_0W6giDXzZIcB07Ng_F&amp;index=1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21480" cy="352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39ED979-A57F-4550-B440-FA24E5835444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94" name=""/>
          <p:cNvGrpSpPr/>
          <p:nvPr/>
        </p:nvGrpSpPr>
        <p:grpSpPr>
          <a:xfrm>
            <a:off x="1143000" y="2514600"/>
            <a:ext cx="5486040" cy="3437640"/>
            <a:chOff x="1143000" y="2514600"/>
            <a:chExt cx="5486040" cy="3437640"/>
          </a:xfrm>
        </p:grpSpPr>
        <p:pic>
          <p:nvPicPr>
            <p:cNvPr id="95" name="" descr=""/>
            <p:cNvPicPr/>
            <p:nvPr/>
          </p:nvPicPr>
          <p:blipFill>
            <a:blip r:embed="rId1"/>
            <a:stretch/>
          </p:blipFill>
          <p:spPr>
            <a:xfrm>
              <a:off x="3657600" y="4343400"/>
              <a:ext cx="2837880" cy="1608840"/>
            </a:xfrm>
            <a:prstGeom prst="rect">
              <a:avLst/>
            </a:prstGeom>
            <a:ln w="0">
              <a:solidFill>
                <a:srgbClr val="bf0041"/>
              </a:solidFill>
            </a:ln>
          </p:spPr>
        </p:pic>
        <p:pic>
          <p:nvPicPr>
            <p:cNvPr id="96" name="" descr=""/>
            <p:cNvPicPr/>
            <p:nvPr/>
          </p:nvPicPr>
          <p:blipFill>
            <a:blip r:embed="rId2"/>
            <a:stretch/>
          </p:blipFill>
          <p:spPr>
            <a:xfrm>
              <a:off x="1143000" y="2514600"/>
              <a:ext cx="1685160" cy="1685160"/>
            </a:xfrm>
            <a:prstGeom prst="rect">
              <a:avLst/>
            </a:prstGeom>
            <a:ln w="0">
              <a:solidFill>
                <a:srgbClr val="bf0041"/>
              </a:solidFill>
            </a:ln>
          </p:spPr>
        </p:pic>
        <p:pic>
          <p:nvPicPr>
            <p:cNvPr id="97" name="" descr=""/>
            <p:cNvPicPr/>
            <p:nvPr/>
          </p:nvPicPr>
          <p:blipFill>
            <a:blip r:embed="rId3"/>
            <a:stretch/>
          </p:blipFill>
          <p:spPr>
            <a:xfrm>
              <a:off x="5029200" y="2514600"/>
              <a:ext cx="1599840" cy="1675440"/>
            </a:xfrm>
            <a:prstGeom prst="rect">
              <a:avLst/>
            </a:prstGeom>
            <a:ln w="0">
              <a:solidFill>
                <a:srgbClr val="bf0041"/>
              </a:solidFill>
            </a:ln>
          </p:spPr>
        </p:pic>
        <p:pic>
          <p:nvPicPr>
            <p:cNvPr id="98" name="" descr=""/>
            <p:cNvPicPr/>
            <p:nvPr/>
          </p:nvPicPr>
          <p:blipFill>
            <a:blip r:embed="rId4"/>
            <a:stretch/>
          </p:blipFill>
          <p:spPr>
            <a:xfrm>
              <a:off x="1143000" y="4391280"/>
              <a:ext cx="1571040" cy="1551960"/>
            </a:xfrm>
            <a:prstGeom prst="rect">
              <a:avLst/>
            </a:prstGeom>
            <a:ln w="0">
              <a:solidFill>
                <a:srgbClr val="bf0041"/>
              </a:solidFill>
            </a:ln>
          </p:spPr>
        </p:pic>
        <p:pic>
          <p:nvPicPr>
            <p:cNvPr id="99" name="" descr=""/>
            <p:cNvPicPr/>
            <p:nvPr/>
          </p:nvPicPr>
          <p:blipFill>
            <a:blip r:embed="rId5"/>
            <a:stretch/>
          </p:blipFill>
          <p:spPr>
            <a:xfrm>
              <a:off x="3047760" y="2514600"/>
              <a:ext cx="1752480" cy="1752480"/>
            </a:xfrm>
            <a:prstGeom prst="rect">
              <a:avLst/>
            </a:prstGeom>
            <a:ln w="0">
              <a:solidFill>
                <a:srgbClr val="bf0041"/>
              </a:solidFill>
            </a:ln>
          </p:spPr>
        </p:pic>
      </p:grp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78EE0F31-637A-40A5-93B8-5A1FCBB876A0}" type="datetime1">
              <a:rPr lang="en-US"/>
              <a:t>06/02/2024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1760" cy="75240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5.1 RAG/SQL Introduction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228600" y="1302120"/>
            <a:ext cx="8684280" cy="12103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RAG/SQL Introduction (02:22-02:00/50:59)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The MySQL database has first table: t_shirts, where we maintain the inventory count.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Levi: Black color, small size, t-short have 16 in stock quantity left. 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The second table is discounts. 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We only use two tables in this example.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02" name="標題 2"/>
          <p:cNvSpPr/>
          <p:nvPr/>
        </p:nvSpPr>
        <p:spPr>
          <a:xfrm>
            <a:off x="-8640" y="759600"/>
            <a:ext cx="9150480" cy="3477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https://www.youtube.com/watch?v=nAmC7SoVLd8&amp;list=PLeo1K3hjS3uu0N_0W6giDXzZIcB07Ng_F&amp;index=1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 idx="13"/>
          </p:nvPr>
        </p:nvSpPr>
        <p:spPr>
          <a:xfrm>
            <a:off x="6553080" y="6356520"/>
            <a:ext cx="2121480" cy="352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83AA228-9023-4A3A-BB41-BE49182F5BCF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9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1371600" y="2971800"/>
            <a:ext cx="6122160" cy="364572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D3997932-68D6-4C06-9962-FC9740AFFB07}" type="datetime1">
              <a:rPr lang="en-US"/>
              <a:t>06/02/2024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3918</TotalTime>
  <Application>LibreOffice/7.3.7.2$Linux_X86_64 LibreOffice_project/30$Build-2</Application>
  <AppVersion>15.0000</AppVersion>
  <Words>48</Words>
  <Paragraphs>14</Paragraphs>
  <Company>HOME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2018-09-28T16:40:41Z</dcterms:created>
  <dc:creator>USER</dc:creator>
  <dc:description/>
  <dc:language>en-US</dc:language>
  <cp:lastModifiedBy/>
  <dcterms:modified xsi:type="dcterms:W3CDTF">2024-06-02T20:13:21Z</dcterms:modified>
  <cp:revision>1364</cp:revision>
  <dc:subject/>
  <dc:title>Node JS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On-screen Show (4:3)</vt:lpwstr>
  </property>
  <property fmtid="{D5CDD505-2E9C-101B-9397-08002B2CF9AE}" pid="4" name="Slides">
    <vt:i4>3</vt:i4>
  </property>
</Properties>
</file>