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42"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43"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44" name="PlaceHolder 4"/>
          <p:cNvSpPr>
            <a:spLocks noGrp="1"/>
          </p:cNvSpPr>
          <p:nvPr>
            <p:ph type="dt" idx="4"/>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45" name="PlaceHolder 5"/>
          <p:cNvSpPr>
            <a:spLocks noGrp="1"/>
          </p:cNvSpPr>
          <p:nvPr>
            <p:ph type="ftr" idx="5"/>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46" name="PlaceHolder 6"/>
          <p:cNvSpPr>
            <a:spLocks noGrp="1"/>
          </p:cNvSpPr>
          <p:nvPr>
            <p:ph type="sldNum" idx="6"/>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5489C2C3-A869-4B09-8D8F-69F46B60E3AF}"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sldImg"/>
          </p:nvPr>
        </p:nvSpPr>
        <p:spPr>
          <a:xfrm>
            <a:off x="1143000" y="685800"/>
            <a:ext cx="4561560" cy="3418560"/>
          </a:xfrm>
          <a:prstGeom prst="rect">
            <a:avLst/>
          </a:prstGeom>
          <a:ln w="0">
            <a:noFill/>
          </a:ln>
        </p:spPr>
      </p:sp>
      <p:sp>
        <p:nvSpPr>
          <p:cNvPr id="87" name="PlaceHolder 2"/>
          <p:cNvSpPr>
            <a:spLocks noGrp="1"/>
          </p:cNvSpPr>
          <p:nvPr>
            <p:ph type="body"/>
          </p:nvPr>
        </p:nvSpPr>
        <p:spPr>
          <a:xfrm>
            <a:off x="685800" y="4343400"/>
            <a:ext cx="5475600" cy="4104000"/>
          </a:xfrm>
          <a:prstGeom prst="rect">
            <a:avLst/>
          </a:prstGeom>
          <a:noFill/>
          <a:ln w="0">
            <a:noFill/>
          </a:ln>
        </p:spPr>
        <p:txBody>
          <a:bodyPr lIns="0" rIns="0" tIns="0" bIns="0" anchor="t">
            <a:noAutofit/>
          </a:bodyPr>
          <a:p>
            <a:endParaRPr b="0" lang="en-US" sz="2000" spc="-1" strike="noStrike">
              <a:latin typeface="Arial"/>
            </a:endParaRPr>
          </a:p>
        </p:txBody>
      </p:sp>
      <p:sp>
        <p:nvSpPr>
          <p:cNvPr id="88" name="PlaceHolder 3"/>
          <p:cNvSpPr>
            <a:spLocks noGrp="1"/>
          </p:cNvSpPr>
          <p:nvPr>
            <p:ph type="sldNum" idx="13"/>
          </p:nvPr>
        </p:nvSpPr>
        <p:spPr>
          <a:xfrm>
            <a:off x="3884760" y="8685360"/>
            <a:ext cx="2961000" cy="44640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Times New Roman"/>
                <a:ea typeface="+mn-ea"/>
              </a:defRPr>
            </a:lvl1pPr>
          </a:lstStyle>
          <a:p>
            <a:pPr algn="r">
              <a:lnSpc>
                <a:spcPct val="100000"/>
              </a:lnSpc>
              <a:buNone/>
            </a:pPr>
            <a:fld id="{6082C3DA-03F3-4615-B676-0324A28FEEF9}" type="slidenum">
              <a:rPr b="0" lang="en-US" sz="1200" spc="-1" strike="noStrike">
                <a:solidFill>
                  <a:srgbClr val="000000"/>
                </a:solidFill>
                <a:latin typeface="Times New Roman"/>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2FF4FACC-B907-4218-ADCC-F56B252DF7BF}"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FABD64C5-BF56-4E36-98B1-2E59D7ACB578}"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463F58B4-5162-436B-92A8-EC7C6AA645FF}"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61EE353B-90BC-42D8-84E7-606AC6165A46}"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0E126E9-B772-4D57-A68E-753A4C3B5749}"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B99F23E-9C59-4FFA-B095-36A3DC7B8B25}"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C2786AA-1378-4F32-B0F3-4CB5EDB73B38}"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E09E8C70-8C82-4FDD-9A06-F87264CD605A}"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1D5A634-E30A-4495-A594-78B9982B4AB5}"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48E6B2D-1E58-4FD8-9222-A2E330329376}"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5370479-15CF-43F2-A915-D50B81865A5F}"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05A6427-218C-4059-822D-EC4761D71C83}"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124080" y="6356520"/>
            <a:ext cx="2884680" cy="35424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 </a:t>
            </a:r>
            <a:endParaRPr b="0" lang="en-US" sz="1400" spc="-1" strike="noStrike">
              <a:latin typeface="Times New Roman"/>
            </a:endParaRPr>
          </a:p>
        </p:txBody>
      </p:sp>
      <p:sp>
        <p:nvSpPr>
          <p:cNvPr id="1" name="PlaceHolder 2"/>
          <p:cNvSpPr>
            <a:spLocks noGrp="1"/>
          </p:cNvSpPr>
          <p:nvPr>
            <p:ph type="sldNum" idx="2"/>
          </p:nvPr>
        </p:nvSpPr>
        <p:spPr>
          <a:xfrm>
            <a:off x="6553080" y="6356520"/>
            <a:ext cx="2122920" cy="3542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0DF78CE1-6186-4FEE-AA09-8E90B8616DA7}" type="slidenum">
              <a:rPr b="0" lang="en-US" sz="1200" spc="-1" strike="noStrike">
                <a:solidFill>
                  <a:srgbClr val="8b8b8b"/>
                </a:solidFill>
                <a:latin typeface="Calibri"/>
                <a:ea typeface="DejaVu Sans"/>
              </a:rPr>
              <a:t>3</a:t>
            </a:fld>
            <a:endParaRPr b="0" lang="en-US" sz="1200" spc="-1" strike="noStrike">
              <a:latin typeface="Times New Roman"/>
            </a:endParaRPr>
          </a:p>
        </p:txBody>
      </p:sp>
      <p:sp>
        <p:nvSpPr>
          <p:cNvPr id="2" name="PlaceHolder 3"/>
          <p:cNvSpPr>
            <a:spLocks noGrp="1"/>
          </p:cNvSpPr>
          <p:nvPr>
            <p:ph type="dt" idx="3"/>
          </p:nvPr>
        </p:nvSpPr>
        <p:spPr>
          <a:xfrm>
            <a:off x="457200" y="6356520"/>
            <a:ext cx="2122920" cy="35424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01/13/2024</a:t>
            </a:r>
            <a:endParaRPr b="0" lang="en-US" sz="1400" spc="-1" strike="noStrike">
              <a:latin typeface="Times New Roman"/>
            </a:endParaRPr>
          </a:p>
        </p:txBody>
      </p:sp>
      <p:sp>
        <p:nvSpPr>
          <p:cNvPr id="3"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hyperlink" Target="https://huggingface.co/datasets/pile-of-law/pile-of-law" TargetMode="External"/><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hyperlink" Target="https://huggingface.co/datasets/pile-of-law/pile-of-law" TargetMode="External"/><Relationship Id="rId2" Type="http://schemas.openxmlformats.org/officeDocument/2006/relationships/image" Target="../media/image3.png"/><Relationship Id="rId3"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hyperlink" Target="https://arxiv.org/pdf/2108.07258.pdf" TargetMode="External"/><Relationship Id="rId2" Type="http://schemas.openxmlformats.org/officeDocument/2006/relationships/hyperlink" Target="https://www.labellerr.com/blog/beginners-guide-using-foundation-models-in-ml-projects/" TargetMode="External"/><Relationship Id="rId3" Type="http://schemas.openxmlformats.org/officeDocument/2006/relationships/image" Target="../media/image5.png"/><Relationship Id="rId4"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hyperlink" Target="https://arxiv.org/pdf/2108.07258.pdf" TargetMode="External"/><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hyperlink" Target="https://arxiv.org/pdf/2108.07258.pdf" TargetMode="Externa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0" y="2130480"/>
            <a:ext cx="9133200" cy="1459080"/>
          </a:xfrm>
          <a:prstGeom prst="rect">
            <a:avLst/>
          </a:prstGeom>
          <a:solidFill>
            <a:srgbClr val="00b0f0"/>
          </a:solidFill>
          <a:ln w="0">
            <a:noFill/>
          </a:ln>
        </p:spPr>
        <p:txBody>
          <a:bodyPr lIns="0" rIns="0" tIns="0" bIns="0" anchor="ctr">
            <a:normAutofit/>
          </a:bodyPr>
          <a:p>
            <a:pPr algn="ctr">
              <a:lnSpc>
                <a:spcPct val="100000"/>
              </a:lnSpc>
              <a:buNone/>
            </a:pPr>
            <a:r>
              <a:rPr b="1" lang="en-US" sz="4400" spc="-1" strike="noStrike">
                <a:solidFill>
                  <a:srgbClr val="ffff00"/>
                </a:solidFill>
                <a:latin typeface="Calibri"/>
                <a:ea typeface="DejaVu Sans"/>
              </a:rPr>
              <a:t>1 Pile of Law</a:t>
            </a:r>
            <a:endParaRPr b="0" lang="en-US" sz="4400" spc="-1" strike="noStrike">
              <a:latin typeface="Arial"/>
            </a:endParaRPr>
          </a:p>
        </p:txBody>
      </p:sp>
      <p:sp>
        <p:nvSpPr>
          <p:cNvPr id="48" name="PlaceHolder 2"/>
          <p:cNvSpPr>
            <a:spLocks noGrp="1"/>
          </p:cNvSpPr>
          <p:nvPr>
            <p:ph type="subTitle"/>
          </p:nvPr>
        </p:nvSpPr>
        <p:spPr>
          <a:xfrm>
            <a:off x="1371600" y="4563360"/>
            <a:ext cx="6390000" cy="684000"/>
          </a:xfrm>
          <a:prstGeom prst="rect">
            <a:avLst/>
          </a:prstGeom>
          <a:noFill/>
          <a:ln w="0">
            <a:noFill/>
          </a:ln>
        </p:spPr>
        <p:txBody>
          <a:bodyPr lIns="0" rIns="0" tIns="0" bIns="0" anchor="t">
            <a:normAutofit/>
          </a:bodyPr>
          <a:p>
            <a:pPr marL="228600" indent="-228600" algn="ctr">
              <a:lnSpc>
                <a:spcPct val="100000"/>
              </a:lnSpc>
              <a:spcBef>
                <a:spcPts val="641"/>
              </a:spcBef>
              <a:buNone/>
              <a:tabLst>
                <a:tab algn="l" pos="0"/>
              </a:tabLst>
            </a:pPr>
            <a:r>
              <a:rPr b="0" lang="en-US" sz="3200" spc="-1" strike="noStrike">
                <a:solidFill>
                  <a:srgbClr val="8b8b8b"/>
                </a:solidFill>
                <a:latin typeface="Calibri"/>
                <a:ea typeface="DejaVu Sans"/>
              </a:rPr>
              <a:t>Peter H. Chen</a:t>
            </a:r>
            <a:endParaRPr b="0" lang="en-US" sz="3200" spc="-1" strike="noStrike">
              <a:latin typeface="Arial"/>
            </a:endParaRPr>
          </a:p>
        </p:txBody>
      </p:sp>
      <p:pic>
        <p:nvPicPr>
          <p:cNvPr id="49" name="Picture 2" descr="Reinforcement learning - Wikipedia"/>
          <p:cNvPicPr/>
          <p:nvPr/>
        </p:nvPicPr>
        <p:blipFill>
          <a:blip r:embed="rId1"/>
          <a:stretch/>
        </p:blipFill>
        <p:spPr>
          <a:xfrm>
            <a:off x="4212000" y="3645000"/>
            <a:ext cx="930960" cy="902160"/>
          </a:xfrm>
          <a:prstGeom prst="rect">
            <a:avLst/>
          </a:prstGeom>
          <a:ln w="0">
            <a:noFill/>
          </a:ln>
        </p:spPr>
      </p:pic>
      <p:sp>
        <p:nvSpPr>
          <p:cNvPr id="4" name="PlaceHolder 3"/>
          <p:cNvSpPr>
            <a:spLocks noGrp="1"/>
          </p:cNvSpPr>
          <p:nvPr>
            <p:ph type="sldNum" idx="2"/>
          </p:nvPr>
        </p:nvSpPr>
        <p:spPr/>
        <p:txBody>
          <a:bodyPr/>
          <a:p>
            <a:fld id="{B80603EC-E8FA-45C9-A4CD-C761C84F8776}" type="slidenum">
              <a:t>1</a:t>
            </a:fld>
          </a:p>
        </p:txBody>
      </p:sp>
      <p:sp>
        <p:nvSpPr>
          <p:cNvPr id="5" name="PlaceHolder 4"/>
          <p:cNvSpPr>
            <a:spLocks noGrp="1"/>
          </p:cNvSpPr>
          <p:nvPr>
            <p:ph type="dt" idx="3"/>
          </p:nvPr>
        </p:nvSpPr>
        <p:spPr/>
        <p:txBody>
          <a:bodyPr/>
          <a:p>
            <a:fld id="{6905CF6A-B1F0-4ECA-A61B-343DC01ECB3F}" type="datetime1">
              <a:rPr lang="en-US"/>
              <a:t>01/13/2024</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0" y="0"/>
            <a:ext cx="9133200" cy="75384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800" spc="-1" strike="noStrike">
                <a:solidFill>
                  <a:srgbClr val="ffff00"/>
                </a:solidFill>
                <a:latin typeface="Calibri"/>
                <a:ea typeface="DejaVu Sans"/>
              </a:rPr>
              <a:t>1 Pile of Law</a:t>
            </a:r>
            <a:endParaRPr b="0" lang="en-US" sz="4800" spc="-1" strike="noStrike">
              <a:latin typeface="Arial"/>
            </a:endParaRPr>
          </a:p>
        </p:txBody>
      </p:sp>
      <p:sp>
        <p:nvSpPr>
          <p:cNvPr id="51" name="PlaceHolder 2"/>
          <p:cNvSpPr>
            <a:spLocks noGrp="1"/>
          </p:cNvSpPr>
          <p:nvPr>
            <p:ph type="subTitle"/>
          </p:nvPr>
        </p:nvSpPr>
        <p:spPr>
          <a:xfrm>
            <a:off x="457200" y="1302120"/>
            <a:ext cx="7769880" cy="2354040"/>
          </a:xfrm>
          <a:prstGeom prst="rect">
            <a:avLst/>
          </a:prstGeom>
          <a:noFill/>
          <a:ln w="0">
            <a:solidFill>
              <a:srgbClr val="c00000"/>
            </a:solidFill>
          </a:ln>
        </p:spPr>
        <p:txBody>
          <a:bodyPr lIns="0" rIns="0" tIns="0" bIns="0" anchor="t">
            <a:noAutofit/>
          </a:bodyPr>
          <a:p>
            <a:pPr marL="465120" indent="-465120">
              <a:lnSpc>
                <a:spcPct val="100000"/>
              </a:lnSpc>
              <a:spcBef>
                <a:spcPts val="360"/>
              </a:spcBef>
              <a:buClr>
                <a:srgbClr val="0070c0"/>
              </a:buClr>
              <a:buFont typeface="Wingdings" charset="2"/>
              <a:buChar char=""/>
            </a:pPr>
            <a:r>
              <a:rPr b="1" lang="en-US" sz="1200" spc="-1" strike="noStrike">
                <a:solidFill>
                  <a:srgbClr val="000000"/>
                </a:solidFill>
                <a:latin typeface="Calibri"/>
                <a:ea typeface="DejaVu Sans"/>
              </a:rPr>
              <a:t>Pile of Law (00:00-00:01/48:34)</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Peter Henderson discuss the machine learning for legal dataset and model he provides on HuggingFace. </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u="sng">
                <a:solidFill>
                  <a:srgbClr val="0000ff"/>
                </a:solidFill>
                <a:uFillTx/>
                <a:latin typeface="Calibri"/>
                <a:ea typeface="DejaVu Sans"/>
                <a:hlinkClick r:id="rId1"/>
              </a:rPr>
              <a:t>https://huggingface.co/datasets/pile-of-law/pile-of-law</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https://arxiv.org/abs/2207.00220</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Peter Henderson is a joint JD (Jury Doctor)-PhD (Computer Science) candidate at Stanford University.</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Peter discusses the HuggingFace dataset “Pile of Law” of political science and computer science.</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Pile of Law is a machine learning dataset. The dataset contain 256GB open-source Legal Dataset filtering from Law. </a:t>
            </a:r>
            <a:endParaRPr b="0" lang="en-US" sz="1200" spc="-1" strike="noStrike">
              <a:latin typeface="Arial"/>
            </a:endParaRPr>
          </a:p>
          <a:p>
            <a:pPr>
              <a:lnSpc>
                <a:spcPct val="100000"/>
              </a:lnSpc>
              <a:spcBef>
                <a:spcPts val="360"/>
              </a:spcBef>
              <a:buNone/>
            </a:pPr>
            <a:endParaRPr b="0" lang="en-US" sz="1200" spc="-1" strike="noStrike">
              <a:latin typeface="Arial"/>
            </a:endParaRPr>
          </a:p>
          <a:p>
            <a:pPr>
              <a:lnSpc>
                <a:spcPct val="100000"/>
              </a:lnSpc>
              <a:spcBef>
                <a:spcPts val="360"/>
              </a:spcBef>
              <a:buNone/>
            </a:pPr>
            <a:endParaRPr b="0" lang="en-US" sz="1200" spc="-1" strike="noStrike">
              <a:latin typeface="Arial"/>
            </a:endParaRPr>
          </a:p>
        </p:txBody>
      </p:sp>
      <p:sp>
        <p:nvSpPr>
          <p:cNvPr id="52" name="標題 6"/>
          <p:cNvSpPr/>
          <p:nvPr/>
        </p:nvSpPr>
        <p:spPr>
          <a:xfrm>
            <a:off x="-8640" y="759600"/>
            <a:ext cx="9133200" cy="34920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a:bodyPr>
          <a:p>
            <a:pPr>
              <a:lnSpc>
                <a:spcPct val="100000"/>
              </a:lnSpc>
              <a:buNone/>
            </a:pPr>
            <a:r>
              <a:rPr b="0" lang="en-US" sz="1300" spc="-1" strike="noStrike">
                <a:solidFill>
                  <a:srgbClr val="000000"/>
                </a:solidFill>
                <a:latin typeface="Calibri"/>
                <a:ea typeface="DejaVu Sans"/>
              </a:rPr>
              <a:t>https://www.youtube.com/watch?v=CnGrp23iEws&amp;t=31s</a:t>
            </a:r>
            <a:endParaRPr b="0" lang="en-US" sz="1300" spc="-1" strike="noStrike">
              <a:latin typeface="Arial"/>
            </a:endParaRPr>
          </a:p>
        </p:txBody>
      </p:sp>
      <p:sp>
        <p:nvSpPr>
          <p:cNvPr id="53" name="PlaceHolder 3"/>
          <p:cNvSpPr>
            <a:spLocks noGrp="1"/>
          </p:cNvSpPr>
          <p:nvPr>
            <p:ph type="sldNum" idx="7"/>
          </p:nvPr>
        </p:nvSpPr>
        <p:spPr>
          <a:xfrm>
            <a:off x="6553080" y="6356520"/>
            <a:ext cx="2122920" cy="3542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B026CF8F-C3EE-469F-9873-CA4A2118DD79}" type="slidenum">
              <a:rPr b="0" lang="en-US" sz="1200" spc="-1" strike="noStrike">
                <a:solidFill>
                  <a:srgbClr val="8b8b8b"/>
                </a:solidFill>
                <a:latin typeface="Calibri"/>
                <a:ea typeface="DejaVu Sans"/>
              </a:rPr>
              <a:t>2</a:t>
            </a:fld>
            <a:endParaRPr b="0" lang="en-US" sz="1200" spc="-1" strike="noStrike">
              <a:latin typeface="Times New Roman"/>
            </a:endParaRPr>
          </a:p>
        </p:txBody>
      </p:sp>
      <p:pic>
        <p:nvPicPr>
          <p:cNvPr id="54" name="" descr=""/>
          <p:cNvPicPr/>
          <p:nvPr/>
        </p:nvPicPr>
        <p:blipFill>
          <a:blip r:embed="rId2"/>
          <a:stretch/>
        </p:blipFill>
        <p:spPr>
          <a:xfrm>
            <a:off x="3019680" y="3867480"/>
            <a:ext cx="2466720" cy="1847520"/>
          </a:xfrm>
          <a:prstGeom prst="rect">
            <a:avLst/>
          </a:prstGeom>
          <a:ln w="0">
            <a:noFill/>
          </a:ln>
        </p:spPr>
      </p:pic>
      <p:sp>
        <p:nvSpPr>
          <p:cNvPr id="5" name="PlaceHolder 4"/>
          <p:cNvSpPr>
            <a:spLocks noGrp="1"/>
          </p:cNvSpPr>
          <p:nvPr>
            <p:ph type="dt" idx="3"/>
          </p:nvPr>
        </p:nvSpPr>
        <p:spPr/>
        <p:txBody>
          <a:bodyPr/>
          <a:p>
            <a:fld id="{428652B6-EFF6-4C49-B8A3-9541EE4DAD4B}" type="datetime1">
              <a:rPr lang="en-US"/>
              <a:t>01/13/2024</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0" y="0"/>
            <a:ext cx="9133200" cy="75384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800" spc="-1" strike="noStrike">
                <a:solidFill>
                  <a:srgbClr val="ffff00"/>
                </a:solidFill>
                <a:latin typeface="Calibri"/>
                <a:ea typeface="DejaVu Sans"/>
              </a:rPr>
              <a:t>1 Pile of Law</a:t>
            </a:r>
            <a:endParaRPr b="0" lang="en-US" sz="4800" spc="-1" strike="noStrike">
              <a:latin typeface="Arial"/>
            </a:endParaRPr>
          </a:p>
        </p:txBody>
      </p:sp>
      <p:sp>
        <p:nvSpPr>
          <p:cNvPr id="56" name="PlaceHolder 2"/>
          <p:cNvSpPr>
            <a:spLocks noGrp="1"/>
          </p:cNvSpPr>
          <p:nvPr>
            <p:ph type="subTitle"/>
          </p:nvPr>
        </p:nvSpPr>
        <p:spPr>
          <a:xfrm>
            <a:off x="457200" y="1302120"/>
            <a:ext cx="7769880" cy="2354040"/>
          </a:xfrm>
          <a:prstGeom prst="rect">
            <a:avLst/>
          </a:prstGeom>
          <a:noFill/>
          <a:ln w="0">
            <a:solidFill>
              <a:srgbClr val="c00000"/>
            </a:solidFill>
          </a:ln>
        </p:spPr>
        <p:txBody>
          <a:bodyPr lIns="0" rIns="0" tIns="0" bIns="0" anchor="t">
            <a:noAutofit/>
          </a:bodyPr>
          <a:p>
            <a:pPr marL="465120" indent="-465120">
              <a:lnSpc>
                <a:spcPct val="100000"/>
              </a:lnSpc>
              <a:spcBef>
                <a:spcPts val="360"/>
              </a:spcBef>
              <a:buClr>
                <a:srgbClr val="0070c0"/>
              </a:buClr>
              <a:buFont typeface="Wingdings" charset="2"/>
              <a:buChar char=""/>
            </a:pPr>
            <a:r>
              <a:rPr b="1" lang="en-US" sz="1200" spc="-1" strike="noStrike">
                <a:solidFill>
                  <a:srgbClr val="000000"/>
                </a:solidFill>
                <a:latin typeface="Calibri"/>
                <a:ea typeface="DejaVu Sans"/>
              </a:rPr>
              <a:t>Pile of Law (00:02-04:30/48:34)</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Peter Henderson discuss the machine learning for legal dataset and model he provides on HuggingFace. </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u="sng">
                <a:solidFill>
                  <a:srgbClr val="0000ff"/>
                </a:solidFill>
                <a:uFillTx/>
                <a:latin typeface="Calibri"/>
                <a:ea typeface="DejaVu Sans"/>
                <a:hlinkClick r:id="rId1"/>
              </a:rPr>
              <a:t>https://huggingface.co/datasets/pile-of-law/pile-of-law</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https://arxiv.org/abs/2207.00220</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Peter Henderson is a joint JD (Jury Doctor)-PhD (Computer Science) candidate at Stanford University.</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Peter discusses the HuggingFace dataset “Pile of Law” of political science and computer science.</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Pile of Law is a machine learning dataset. The dataset contain 256GB open-source Legal Dataset filtering from Law. </a:t>
            </a:r>
            <a:endParaRPr b="0" lang="en-US" sz="1200" spc="-1" strike="noStrike">
              <a:latin typeface="Arial"/>
            </a:endParaRPr>
          </a:p>
          <a:p>
            <a:pPr>
              <a:lnSpc>
                <a:spcPct val="100000"/>
              </a:lnSpc>
              <a:spcBef>
                <a:spcPts val="360"/>
              </a:spcBef>
              <a:buNone/>
            </a:pPr>
            <a:endParaRPr b="0" lang="en-US" sz="1200" spc="-1" strike="noStrike">
              <a:latin typeface="Arial"/>
            </a:endParaRPr>
          </a:p>
          <a:p>
            <a:pPr>
              <a:lnSpc>
                <a:spcPct val="100000"/>
              </a:lnSpc>
              <a:spcBef>
                <a:spcPts val="360"/>
              </a:spcBef>
              <a:buNone/>
            </a:pPr>
            <a:endParaRPr b="0" lang="en-US" sz="1200" spc="-1" strike="noStrike">
              <a:latin typeface="Arial"/>
            </a:endParaRPr>
          </a:p>
        </p:txBody>
      </p:sp>
      <p:sp>
        <p:nvSpPr>
          <p:cNvPr id="57" name="標題 3"/>
          <p:cNvSpPr/>
          <p:nvPr/>
        </p:nvSpPr>
        <p:spPr>
          <a:xfrm>
            <a:off x="-8640" y="759600"/>
            <a:ext cx="9133200" cy="34920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a:bodyPr>
          <a:p>
            <a:pPr>
              <a:lnSpc>
                <a:spcPct val="100000"/>
              </a:lnSpc>
              <a:buNone/>
            </a:pPr>
            <a:r>
              <a:rPr b="0" lang="en-US" sz="1300" spc="-1" strike="noStrike">
                <a:solidFill>
                  <a:srgbClr val="000000"/>
                </a:solidFill>
                <a:latin typeface="Calibri"/>
                <a:ea typeface="DejaVu Sans"/>
              </a:rPr>
              <a:t>https://www.youtube.com/watch?v=CnGrp23iEws&amp;t=31s</a:t>
            </a:r>
            <a:endParaRPr b="0" lang="en-US" sz="1300" spc="-1" strike="noStrike">
              <a:latin typeface="Arial"/>
            </a:endParaRPr>
          </a:p>
        </p:txBody>
      </p:sp>
      <p:sp>
        <p:nvSpPr>
          <p:cNvPr id="58" name="PlaceHolder 3"/>
          <p:cNvSpPr>
            <a:spLocks noGrp="1"/>
          </p:cNvSpPr>
          <p:nvPr>
            <p:ph type="sldNum" idx="8"/>
          </p:nvPr>
        </p:nvSpPr>
        <p:spPr>
          <a:xfrm>
            <a:off x="6553080" y="6356520"/>
            <a:ext cx="2122920" cy="3542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17E42F85-9F3F-4E81-8D56-CF20849474EE}" type="slidenum">
              <a:rPr b="0" lang="en-US" sz="1200" spc="-1" strike="noStrike">
                <a:solidFill>
                  <a:srgbClr val="8b8b8b"/>
                </a:solidFill>
                <a:latin typeface="Calibri"/>
                <a:ea typeface="DejaVu Sans"/>
              </a:rPr>
              <a:t>&lt;number&gt;</a:t>
            </a:fld>
            <a:endParaRPr b="0" lang="en-US" sz="1200" spc="-1" strike="noStrike">
              <a:latin typeface="Times New Roman"/>
            </a:endParaRPr>
          </a:p>
        </p:txBody>
      </p:sp>
      <p:pic>
        <p:nvPicPr>
          <p:cNvPr id="59" name="" descr=""/>
          <p:cNvPicPr/>
          <p:nvPr/>
        </p:nvPicPr>
        <p:blipFill>
          <a:blip r:embed="rId2"/>
          <a:stretch/>
        </p:blipFill>
        <p:spPr>
          <a:xfrm>
            <a:off x="1143000" y="3657600"/>
            <a:ext cx="6989400" cy="2769840"/>
          </a:xfrm>
          <a:prstGeom prst="rect">
            <a:avLst/>
          </a:prstGeom>
          <a:ln w="0">
            <a:solidFill>
              <a:srgbClr val="bf0041"/>
            </a:solidFill>
          </a:ln>
        </p:spPr>
      </p:pic>
      <p:sp>
        <p:nvSpPr>
          <p:cNvPr id="5" name="PlaceHolder 4"/>
          <p:cNvSpPr>
            <a:spLocks noGrp="1"/>
          </p:cNvSpPr>
          <p:nvPr>
            <p:ph type="dt" idx="3"/>
          </p:nvPr>
        </p:nvSpPr>
        <p:spPr/>
        <p:txBody>
          <a:bodyPr/>
          <a:p>
            <a:fld id="{D8A1A2D5-F1B2-439A-90A3-D46F9F21DEFF}" type="datetime1">
              <a:rPr lang="en-US"/>
              <a:t>01/13/2024</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0" y="0"/>
            <a:ext cx="9133200" cy="75384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800" spc="-1" strike="noStrike">
                <a:solidFill>
                  <a:srgbClr val="ffff00"/>
                </a:solidFill>
                <a:latin typeface="Calibri"/>
                <a:ea typeface="DejaVu Sans"/>
              </a:rPr>
              <a:t>1 Pile of Law</a:t>
            </a:r>
            <a:endParaRPr b="0" lang="en-US" sz="4800" spc="-1" strike="noStrike">
              <a:latin typeface="Arial"/>
            </a:endParaRPr>
          </a:p>
        </p:txBody>
      </p:sp>
      <p:sp>
        <p:nvSpPr>
          <p:cNvPr id="61" name="PlaceHolder 2"/>
          <p:cNvSpPr>
            <a:spLocks noGrp="1"/>
          </p:cNvSpPr>
          <p:nvPr>
            <p:ph type="subTitle"/>
          </p:nvPr>
        </p:nvSpPr>
        <p:spPr>
          <a:xfrm>
            <a:off x="457200" y="1302120"/>
            <a:ext cx="7769880" cy="1668240"/>
          </a:xfrm>
          <a:prstGeom prst="rect">
            <a:avLst/>
          </a:prstGeom>
          <a:noFill/>
          <a:ln w="0">
            <a:solidFill>
              <a:srgbClr val="c00000"/>
            </a:solidFill>
          </a:ln>
        </p:spPr>
        <p:txBody>
          <a:bodyPr lIns="0" rIns="0" tIns="0" bIns="0" anchor="t">
            <a:noAutofit/>
          </a:bodyPr>
          <a:p>
            <a:pPr marL="465120" indent="-465120">
              <a:lnSpc>
                <a:spcPct val="100000"/>
              </a:lnSpc>
              <a:spcBef>
                <a:spcPts val="360"/>
              </a:spcBef>
              <a:buClr>
                <a:srgbClr val="0070c0"/>
              </a:buClr>
              <a:buFont typeface="Wingdings" charset="2"/>
              <a:buChar char=""/>
            </a:pPr>
            <a:r>
              <a:rPr b="1" lang="en-US" sz="1200" spc="-1" strike="noStrike">
                <a:solidFill>
                  <a:srgbClr val="000000"/>
                </a:solidFill>
                <a:latin typeface="Calibri"/>
                <a:ea typeface="DejaVu Sans"/>
              </a:rPr>
              <a:t>Pile of Law (04:41-05:20/48:34)</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When we talk about “Pile of Law”. There is a lot of Artificial Intelligence.</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The “Pile of Law” is a 256GB Open-Source Dataset. It contains English-Language Legal and Administrative Data.</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It is important to think in Dataset and application. </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The Deep Learning Model renders (present) the thinking of Pile of Law.</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The Pile of Law is based on the knowledge of Law books. </a:t>
            </a:r>
            <a:endParaRPr b="0" lang="en-US" sz="1200" spc="-1" strike="noStrike">
              <a:latin typeface="Arial"/>
            </a:endParaRPr>
          </a:p>
          <a:p>
            <a:pPr>
              <a:lnSpc>
                <a:spcPct val="100000"/>
              </a:lnSpc>
              <a:spcBef>
                <a:spcPts val="360"/>
              </a:spcBef>
              <a:buNone/>
            </a:pPr>
            <a:endParaRPr b="0" lang="en-US" sz="1200" spc="-1" strike="noStrike">
              <a:latin typeface="Arial"/>
            </a:endParaRPr>
          </a:p>
          <a:p>
            <a:pPr>
              <a:lnSpc>
                <a:spcPct val="100000"/>
              </a:lnSpc>
              <a:spcBef>
                <a:spcPts val="360"/>
              </a:spcBef>
              <a:buNone/>
            </a:pPr>
            <a:endParaRPr b="0" lang="en-US" sz="1200" spc="-1" strike="noStrike">
              <a:latin typeface="Arial"/>
            </a:endParaRPr>
          </a:p>
        </p:txBody>
      </p:sp>
      <p:sp>
        <p:nvSpPr>
          <p:cNvPr id="62" name="標題 1"/>
          <p:cNvSpPr/>
          <p:nvPr/>
        </p:nvSpPr>
        <p:spPr>
          <a:xfrm>
            <a:off x="-8640" y="759600"/>
            <a:ext cx="9133200" cy="34920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a:bodyPr>
          <a:p>
            <a:pPr>
              <a:lnSpc>
                <a:spcPct val="100000"/>
              </a:lnSpc>
              <a:buNone/>
            </a:pPr>
            <a:r>
              <a:rPr b="0" lang="en-US" sz="1300" spc="-1" strike="noStrike">
                <a:solidFill>
                  <a:srgbClr val="000000"/>
                </a:solidFill>
                <a:latin typeface="Calibri"/>
                <a:ea typeface="DejaVu Sans"/>
              </a:rPr>
              <a:t>https://www.youtube.com/watch?v=CnGrp23iEws&amp;t=31s</a:t>
            </a:r>
            <a:endParaRPr b="0" lang="en-US" sz="1300" spc="-1" strike="noStrike">
              <a:latin typeface="Arial"/>
            </a:endParaRPr>
          </a:p>
        </p:txBody>
      </p:sp>
      <p:sp>
        <p:nvSpPr>
          <p:cNvPr id="63" name="PlaceHolder 3"/>
          <p:cNvSpPr>
            <a:spLocks noGrp="1"/>
          </p:cNvSpPr>
          <p:nvPr>
            <p:ph type="sldNum" idx="9"/>
          </p:nvPr>
        </p:nvSpPr>
        <p:spPr>
          <a:xfrm>
            <a:off x="6553080" y="6356520"/>
            <a:ext cx="2122920" cy="3542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051534CA-CD97-4E66-B0D5-4A0B8A999A5D}" type="slidenum">
              <a:rPr b="0" lang="en-US" sz="1200" spc="-1" strike="noStrike">
                <a:solidFill>
                  <a:srgbClr val="8b8b8b"/>
                </a:solidFill>
                <a:latin typeface="Calibri"/>
                <a:ea typeface="DejaVu Sans"/>
              </a:rPr>
              <a:t>&lt;number&gt;</a:t>
            </a:fld>
            <a:endParaRPr b="0" lang="en-US" sz="1200" spc="-1" strike="noStrike">
              <a:latin typeface="Times New Roman"/>
            </a:endParaRPr>
          </a:p>
        </p:txBody>
      </p:sp>
      <p:pic>
        <p:nvPicPr>
          <p:cNvPr id="64" name="" descr=""/>
          <p:cNvPicPr/>
          <p:nvPr/>
        </p:nvPicPr>
        <p:blipFill>
          <a:blip r:embed="rId1"/>
          <a:stretch/>
        </p:blipFill>
        <p:spPr>
          <a:xfrm>
            <a:off x="1263600" y="3657600"/>
            <a:ext cx="6675120" cy="2293560"/>
          </a:xfrm>
          <a:prstGeom prst="rect">
            <a:avLst/>
          </a:prstGeom>
          <a:ln w="0">
            <a:solidFill>
              <a:srgbClr val="bf0041"/>
            </a:solidFill>
          </a:ln>
        </p:spPr>
      </p:pic>
      <p:sp>
        <p:nvSpPr>
          <p:cNvPr id="5" name="PlaceHolder 4"/>
          <p:cNvSpPr>
            <a:spLocks noGrp="1"/>
          </p:cNvSpPr>
          <p:nvPr>
            <p:ph type="dt" idx="3"/>
          </p:nvPr>
        </p:nvSpPr>
        <p:spPr/>
        <p:txBody>
          <a:bodyPr/>
          <a:p>
            <a:fld id="{38CA4B3E-B7AB-4530-B5C7-9253CC9B33FF}" type="datetime1">
              <a:rPr lang="en-US"/>
              <a:t>01/13/2024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0" y="0"/>
            <a:ext cx="9133200" cy="75384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800" spc="-1" strike="noStrike">
                <a:solidFill>
                  <a:srgbClr val="ffff00"/>
                </a:solidFill>
                <a:latin typeface="Calibri"/>
                <a:ea typeface="DejaVu Sans"/>
              </a:rPr>
              <a:t>1 Pile of Law</a:t>
            </a:r>
            <a:endParaRPr b="0" lang="en-US" sz="4800" spc="-1" strike="noStrike">
              <a:latin typeface="Arial"/>
            </a:endParaRPr>
          </a:p>
        </p:txBody>
      </p:sp>
      <p:sp>
        <p:nvSpPr>
          <p:cNvPr id="66" name="PlaceHolder 2"/>
          <p:cNvSpPr>
            <a:spLocks noGrp="1"/>
          </p:cNvSpPr>
          <p:nvPr>
            <p:ph type="subTitle"/>
          </p:nvPr>
        </p:nvSpPr>
        <p:spPr>
          <a:xfrm>
            <a:off x="457200" y="1302120"/>
            <a:ext cx="8228160" cy="2125440"/>
          </a:xfrm>
          <a:prstGeom prst="rect">
            <a:avLst/>
          </a:prstGeom>
          <a:noFill/>
          <a:ln w="0">
            <a:solidFill>
              <a:srgbClr val="c00000"/>
            </a:solidFill>
          </a:ln>
        </p:spPr>
        <p:txBody>
          <a:bodyPr lIns="0" rIns="0" tIns="0" bIns="0" anchor="t">
            <a:noAutofit/>
          </a:bodyPr>
          <a:p>
            <a:pPr marL="465120" indent="-465120">
              <a:lnSpc>
                <a:spcPct val="100000"/>
              </a:lnSpc>
              <a:spcBef>
                <a:spcPts val="360"/>
              </a:spcBef>
              <a:buClr>
                <a:srgbClr val="0070c0"/>
              </a:buClr>
              <a:buFont typeface="Wingdings" charset="2"/>
              <a:buChar char=""/>
            </a:pPr>
            <a:r>
              <a:rPr b="1" lang="en-US" sz="1200" spc="-1" strike="noStrike">
                <a:solidFill>
                  <a:srgbClr val="000000"/>
                </a:solidFill>
                <a:latin typeface="Calibri"/>
                <a:ea typeface="DejaVu Sans"/>
              </a:rPr>
              <a:t>Pile of Law (05:21-06:10/48:34)</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u="sng">
                <a:solidFill>
                  <a:srgbClr val="0000ff"/>
                </a:solidFill>
                <a:uFillTx/>
                <a:latin typeface="Calibri"/>
                <a:ea typeface="DejaVu Sans"/>
                <a:hlinkClick r:id="rId1"/>
              </a:rPr>
              <a:t>https://arxiv.org/pdf/2108.07258.pdf</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u="sng">
                <a:solidFill>
                  <a:srgbClr val="0000ff"/>
                </a:solidFill>
                <a:uFillTx/>
                <a:latin typeface="Calibri"/>
                <a:ea typeface="DejaVu Sans"/>
                <a:hlinkClick r:id="rId2"/>
              </a:rPr>
              <a:t>https://www.labellerr.com/blog/beginners-guide-using-foundation-models-in-ml-projects/</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When we think about pre-trained models, we have input training data.</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We take a bunch of input training dat. The data can be text, images, speech, structured data, or unstructured data, 3D-signals, etc.</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The input data contained unsupervised data (data without target label). </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During the model training, we can learn a lot of information from the input data, we can get the relations of the words, we can predict the word from the word sequences, etc. we can train the neural network.</a:t>
            </a:r>
            <a:endParaRPr b="0" lang="en-US" sz="1200" spc="-1" strike="noStrike">
              <a:latin typeface="Arial"/>
            </a:endParaRPr>
          </a:p>
          <a:p>
            <a:pPr>
              <a:lnSpc>
                <a:spcPct val="100000"/>
              </a:lnSpc>
              <a:spcBef>
                <a:spcPts val="360"/>
              </a:spcBef>
              <a:buNone/>
            </a:pPr>
            <a:endParaRPr b="0" lang="en-US" sz="1200" spc="-1" strike="noStrike">
              <a:latin typeface="Arial"/>
            </a:endParaRPr>
          </a:p>
        </p:txBody>
      </p:sp>
      <p:sp>
        <p:nvSpPr>
          <p:cNvPr id="67" name="標題 2"/>
          <p:cNvSpPr/>
          <p:nvPr/>
        </p:nvSpPr>
        <p:spPr>
          <a:xfrm>
            <a:off x="-8640" y="759600"/>
            <a:ext cx="9133200" cy="34920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a:bodyPr>
          <a:p>
            <a:pPr>
              <a:lnSpc>
                <a:spcPct val="100000"/>
              </a:lnSpc>
              <a:buNone/>
            </a:pPr>
            <a:r>
              <a:rPr b="0" lang="en-US" sz="1300" spc="-1" strike="noStrike">
                <a:solidFill>
                  <a:srgbClr val="000000"/>
                </a:solidFill>
                <a:latin typeface="Calibri"/>
                <a:ea typeface="DejaVu Sans"/>
              </a:rPr>
              <a:t>https://www.youtube.com/watch?v=CnGrp23iEws&amp;t=31s</a:t>
            </a:r>
            <a:endParaRPr b="0" lang="en-US" sz="1300" spc="-1" strike="noStrike">
              <a:latin typeface="Arial"/>
            </a:endParaRPr>
          </a:p>
        </p:txBody>
      </p:sp>
      <p:sp>
        <p:nvSpPr>
          <p:cNvPr id="68" name="PlaceHolder 3"/>
          <p:cNvSpPr>
            <a:spLocks noGrp="1"/>
          </p:cNvSpPr>
          <p:nvPr>
            <p:ph type="sldNum" idx="10"/>
          </p:nvPr>
        </p:nvSpPr>
        <p:spPr>
          <a:xfrm>
            <a:off x="6553080" y="6356520"/>
            <a:ext cx="2122920" cy="3542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C95D850D-081B-4564-A84F-E0EF15850395}" type="slidenum">
              <a:rPr b="0" lang="en-US" sz="1200" spc="-1" strike="noStrike">
                <a:solidFill>
                  <a:srgbClr val="8b8b8b"/>
                </a:solidFill>
                <a:latin typeface="Calibri"/>
                <a:ea typeface="DejaVu Sans"/>
              </a:rPr>
              <a:t>&lt;number&gt;</a:t>
            </a:fld>
            <a:endParaRPr b="0" lang="en-US" sz="1200" spc="-1" strike="noStrike">
              <a:latin typeface="Times New Roman"/>
            </a:endParaRPr>
          </a:p>
        </p:txBody>
      </p:sp>
      <p:pic>
        <p:nvPicPr>
          <p:cNvPr id="69" name="" descr=""/>
          <p:cNvPicPr/>
          <p:nvPr/>
        </p:nvPicPr>
        <p:blipFill>
          <a:blip r:embed="rId3"/>
          <a:stretch/>
        </p:blipFill>
        <p:spPr>
          <a:xfrm>
            <a:off x="4114800" y="3588120"/>
            <a:ext cx="4933440" cy="3409200"/>
          </a:xfrm>
          <a:prstGeom prst="rect">
            <a:avLst/>
          </a:prstGeom>
          <a:ln w="0">
            <a:solidFill>
              <a:srgbClr val="bf0041"/>
            </a:solidFill>
          </a:ln>
        </p:spPr>
      </p:pic>
      <p:sp>
        <p:nvSpPr>
          <p:cNvPr id="70" name="PlaceHolder 10"/>
          <p:cNvSpPr/>
          <p:nvPr/>
        </p:nvSpPr>
        <p:spPr>
          <a:xfrm>
            <a:off x="457200" y="3588120"/>
            <a:ext cx="3656160" cy="2354040"/>
          </a:xfrm>
          <a:prstGeom prst="rect">
            <a:avLst/>
          </a:prstGeom>
          <a:noFill/>
          <a:ln w="0">
            <a:solidFill>
              <a:srgbClr val="c00000"/>
            </a:solidFill>
          </a:ln>
        </p:spPr>
        <p:style>
          <a:lnRef idx="0"/>
          <a:fillRef idx="0"/>
          <a:effectRef idx="0"/>
          <a:fontRef idx="minor"/>
        </p:style>
        <p:txBody>
          <a:bodyPr lIns="0" rIns="0" tIns="0" bIns="0" anchor="t">
            <a:noAutofit/>
          </a:bodyPr>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After the model is trained, we can encode these data and produce the downstream output:</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1. Question and Answer</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2. Image Generation</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3. Sentiment Analysis</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4. Information Extraction</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5. Image Caption</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6. Object Recognition and Detection</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7. Instruction Following and Prediction</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8. Generate Documents</a:t>
            </a:r>
            <a:endParaRPr b="0" lang="en-US" sz="1200" spc="-1" strike="noStrike">
              <a:latin typeface="Arial"/>
            </a:endParaRPr>
          </a:p>
          <a:p>
            <a:pPr>
              <a:lnSpc>
                <a:spcPct val="100000"/>
              </a:lnSpc>
              <a:spcBef>
                <a:spcPts val="360"/>
              </a:spcBef>
              <a:buNone/>
            </a:pPr>
            <a:endParaRPr b="0" lang="en-US" sz="1200" spc="-1" strike="noStrike">
              <a:latin typeface="Arial"/>
            </a:endParaRPr>
          </a:p>
          <a:p>
            <a:pPr>
              <a:lnSpc>
                <a:spcPct val="100000"/>
              </a:lnSpc>
              <a:spcBef>
                <a:spcPts val="360"/>
              </a:spcBef>
              <a:buNone/>
            </a:pPr>
            <a:endParaRPr b="0" lang="en-US" sz="1200" spc="-1" strike="noStrike">
              <a:latin typeface="Arial"/>
            </a:endParaRPr>
          </a:p>
          <a:p>
            <a:pPr>
              <a:lnSpc>
                <a:spcPct val="100000"/>
              </a:lnSpc>
              <a:spcBef>
                <a:spcPts val="360"/>
              </a:spcBef>
              <a:buNone/>
            </a:pPr>
            <a:endParaRPr b="0" lang="en-US" sz="1200" spc="-1" strike="noStrike">
              <a:latin typeface="Arial"/>
            </a:endParaRPr>
          </a:p>
        </p:txBody>
      </p:sp>
      <p:sp>
        <p:nvSpPr>
          <p:cNvPr id="5" name="PlaceHolder 4"/>
          <p:cNvSpPr>
            <a:spLocks noGrp="1"/>
          </p:cNvSpPr>
          <p:nvPr>
            <p:ph type="dt" idx="3"/>
          </p:nvPr>
        </p:nvSpPr>
        <p:spPr/>
        <p:txBody>
          <a:bodyPr/>
          <a:p>
            <a:fld id="{EF0D1A26-55AB-4BD3-9C77-30C46D47599D}" type="datetime1">
              <a:rPr lang="en-US"/>
              <a:t>01/13/2024</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0" y="0"/>
            <a:ext cx="9133200" cy="75384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800" spc="-1" strike="noStrike">
                <a:solidFill>
                  <a:srgbClr val="ffff00"/>
                </a:solidFill>
                <a:latin typeface="Calibri"/>
                <a:ea typeface="DejaVu Sans"/>
              </a:rPr>
              <a:t>1 Pile of Law</a:t>
            </a:r>
            <a:endParaRPr b="0" lang="en-US" sz="4800" spc="-1" strike="noStrike">
              <a:latin typeface="Arial"/>
            </a:endParaRPr>
          </a:p>
        </p:txBody>
      </p:sp>
      <p:sp>
        <p:nvSpPr>
          <p:cNvPr id="72" name="PlaceHolder 2"/>
          <p:cNvSpPr>
            <a:spLocks noGrp="1"/>
          </p:cNvSpPr>
          <p:nvPr>
            <p:ph type="subTitle"/>
          </p:nvPr>
        </p:nvSpPr>
        <p:spPr>
          <a:xfrm>
            <a:off x="228600" y="1302120"/>
            <a:ext cx="3427560" cy="1896840"/>
          </a:xfrm>
          <a:prstGeom prst="rect">
            <a:avLst/>
          </a:prstGeom>
          <a:noFill/>
          <a:ln w="0">
            <a:solidFill>
              <a:srgbClr val="c00000"/>
            </a:solidFill>
          </a:ln>
        </p:spPr>
        <p:txBody>
          <a:bodyPr lIns="0" rIns="0" tIns="0" bIns="0" anchor="t">
            <a:noAutofit/>
          </a:bodyPr>
          <a:p>
            <a:pPr marL="465120" indent="-465120">
              <a:lnSpc>
                <a:spcPct val="100000"/>
              </a:lnSpc>
              <a:spcBef>
                <a:spcPts val="360"/>
              </a:spcBef>
              <a:buClr>
                <a:srgbClr val="0070c0"/>
              </a:buClr>
              <a:buFont typeface="Wingdings" charset="2"/>
              <a:buChar char=""/>
            </a:pPr>
            <a:r>
              <a:rPr b="1" lang="en-US" sz="1200" spc="-1" strike="noStrike">
                <a:solidFill>
                  <a:srgbClr val="000000"/>
                </a:solidFill>
                <a:latin typeface="Calibri"/>
                <a:ea typeface="DejaVu Sans"/>
              </a:rPr>
              <a:t>Pile of Law (06:11-06:20/48:34)</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u="sng">
                <a:solidFill>
                  <a:srgbClr val="0000ff"/>
                </a:solidFill>
                <a:uFillTx/>
                <a:latin typeface="Calibri"/>
                <a:ea typeface="DejaVu Sans"/>
                <a:hlinkClick r:id="rId1"/>
              </a:rPr>
              <a:t>https://arxiv.org/pdf/2108.07258.pdf</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There are road-map of the Pile of Law:</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1. Dataset:</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2. Capability:</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3. Application:</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4. Technology:</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5. Society: </a:t>
            </a:r>
            <a:endParaRPr b="0" lang="en-US" sz="1200" spc="-1" strike="noStrike">
              <a:latin typeface="Arial"/>
            </a:endParaRPr>
          </a:p>
          <a:p>
            <a:pPr>
              <a:lnSpc>
                <a:spcPct val="100000"/>
              </a:lnSpc>
              <a:spcBef>
                <a:spcPts val="360"/>
              </a:spcBef>
              <a:buNone/>
            </a:pPr>
            <a:endParaRPr b="0" lang="en-US" sz="1200" spc="-1" strike="noStrike">
              <a:latin typeface="Arial"/>
            </a:endParaRPr>
          </a:p>
        </p:txBody>
      </p:sp>
      <p:sp>
        <p:nvSpPr>
          <p:cNvPr id="73" name="標題 4"/>
          <p:cNvSpPr/>
          <p:nvPr/>
        </p:nvSpPr>
        <p:spPr>
          <a:xfrm>
            <a:off x="-8640" y="759600"/>
            <a:ext cx="9133200" cy="34920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a:bodyPr>
          <a:p>
            <a:pPr>
              <a:lnSpc>
                <a:spcPct val="100000"/>
              </a:lnSpc>
              <a:buNone/>
            </a:pPr>
            <a:r>
              <a:rPr b="0" lang="en-US" sz="1300" spc="-1" strike="noStrike">
                <a:solidFill>
                  <a:srgbClr val="000000"/>
                </a:solidFill>
                <a:latin typeface="Calibri"/>
                <a:ea typeface="DejaVu Sans"/>
              </a:rPr>
              <a:t>https://www.youtube.com/watch?v=CnGrp23iEws&amp;t=31s</a:t>
            </a:r>
            <a:endParaRPr b="0" lang="en-US" sz="1300" spc="-1" strike="noStrike">
              <a:latin typeface="Arial"/>
            </a:endParaRPr>
          </a:p>
        </p:txBody>
      </p:sp>
      <p:sp>
        <p:nvSpPr>
          <p:cNvPr id="74" name="PlaceHolder 3"/>
          <p:cNvSpPr>
            <a:spLocks noGrp="1"/>
          </p:cNvSpPr>
          <p:nvPr>
            <p:ph type="sldNum" idx="11"/>
          </p:nvPr>
        </p:nvSpPr>
        <p:spPr>
          <a:xfrm>
            <a:off x="6553080" y="6356520"/>
            <a:ext cx="2122920" cy="3542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688CC1BE-C846-49ED-8A7E-44A92AFB0E54}" type="slidenum">
              <a:rPr b="0" lang="en-US" sz="1200" spc="-1" strike="noStrike">
                <a:solidFill>
                  <a:srgbClr val="8b8b8b"/>
                </a:solidFill>
                <a:latin typeface="Calibri"/>
                <a:ea typeface="DejaVu Sans"/>
              </a:rPr>
              <a:t>&lt;number&gt;</a:t>
            </a:fld>
            <a:endParaRPr b="0" lang="en-US" sz="1200" spc="-1" strike="noStrike">
              <a:latin typeface="Times New Roman"/>
            </a:endParaRPr>
          </a:p>
        </p:txBody>
      </p:sp>
      <p:pic>
        <p:nvPicPr>
          <p:cNvPr id="75" name="" descr=""/>
          <p:cNvPicPr/>
          <p:nvPr/>
        </p:nvPicPr>
        <p:blipFill>
          <a:blip r:embed="rId2"/>
          <a:stretch/>
        </p:blipFill>
        <p:spPr>
          <a:xfrm>
            <a:off x="3886200" y="0"/>
            <a:ext cx="5256360" cy="6608160"/>
          </a:xfrm>
          <a:prstGeom prst="rect">
            <a:avLst/>
          </a:prstGeom>
          <a:ln w="0">
            <a:solidFill>
              <a:srgbClr val="bf0041"/>
            </a:solidFill>
          </a:ln>
        </p:spPr>
      </p:pic>
      <p:sp>
        <p:nvSpPr>
          <p:cNvPr id="5" name="PlaceHolder 4"/>
          <p:cNvSpPr>
            <a:spLocks noGrp="1"/>
          </p:cNvSpPr>
          <p:nvPr>
            <p:ph type="dt" idx="3"/>
          </p:nvPr>
        </p:nvSpPr>
        <p:spPr/>
        <p:txBody>
          <a:bodyPr/>
          <a:p>
            <a:fld id="{4615B12E-FDDB-4F20-BE7A-2DABE4D22FF4}" type="datetime1">
              <a:rPr lang="en-US"/>
              <a:t>01/13/2024</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0" y="0"/>
            <a:ext cx="9133200" cy="75384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800" spc="-1" strike="noStrike">
                <a:solidFill>
                  <a:srgbClr val="ffff00"/>
                </a:solidFill>
                <a:latin typeface="Calibri"/>
                <a:ea typeface="DejaVu Sans"/>
              </a:rPr>
              <a:t>1 Pile of Law</a:t>
            </a:r>
            <a:endParaRPr b="0" lang="en-US" sz="4800" spc="-1" strike="noStrike">
              <a:latin typeface="Arial"/>
            </a:endParaRPr>
          </a:p>
        </p:txBody>
      </p:sp>
      <p:sp>
        <p:nvSpPr>
          <p:cNvPr id="77" name="PlaceHolder 2"/>
          <p:cNvSpPr>
            <a:spLocks noGrp="1"/>
          </p:cNvSpPr>
          <p:nvPr>
            <p:ph type="subTitle"/>
          </p:nvPr>
        </p:nvSpPr>
        <p:spPr>
          <a:xfrm>
            <a:off x="228600" y="1302120"/>
            <a:ext cx="3656160" cy="1668240"/>
          </a:xfrm>
          <a:prstGeom prst="rect">
            <a:avLst/>
          </a:prstGeom>
          <a:noFill/>
          <a:ln w="0">
            <a:solidFill>
              <a:srgbClr val="c00000"/>
            </a:solidFill>
          </a:ln>
        </p:spPr>
        <p:txBody>
          <a:bodyPr lIns="0" rIns="0" tIns="0" bIns="0" anchor="t">
            <a:noAutofit/>
          </a:bodyPr>
          <a:p>
            <a:pPr marL="465120" indent="-465120">
              <a:lnSpc>
                <a:spcPct val="100000"/>
              </a:lnSpc>
              <a:spcBef>
                <a:spcPts val="360"/>
              </a:spcBef>
              <a:buClr>
                <a:srgbClr val="0070c0"/>
              </a:buClr>
              <a:buFont typeface="Wingdings" charset="2"/>
              <a:buChar char=""/>
            </a:pPr>
            <a:r>
              <a:rPr b="1" lang="en-US" sz="1200" spc="-1" strike="noStrike">
                <a:solidFill>
                  <a:srgbClr val="000000"/>
                </a:solidFill>
                <a:latin typeface="Calibri"/>
                <a:ea typeface="DejaVu Sans"/>
              </a:rPr>
              <a:t>Pile of Law (06:11-06:20/48:34)</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u="sng">
                <a:solidFill>
                  <a:srgbClr val="0000ff"/>
                </a:solidFill>
                <a:uFillTx/>
                <a:latin typeface="Calibri"/>
                <a:ea typeface="DejaVu Sans"/>
                <a:hlinkClick r:id="rId1"/>
              </a:rPr>
              <a:t>https://arxiv.org/pdf/2108.07258.pdf</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We focus on the applications: 1. Healthcare, 2. Law, 3. Education.</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They are all very important.</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This discussion focuses on filter data and legal application.</a:t>
            </a:r>
            <a:endParaRPr b="0" lang="en-US" sz="1200" spc="-1" strike="noStrike">
              <a:latin typeface="Arial"/>
            </a:endParaRPr>
          </a:p>
          <a:p>
            <a:pPr>
              <a:lnSpc>
                <a:spcPct val="100000"/>
              </a:lnSpc>
              <a:spcBef>
                <a:spcPts val="360"/>
              </a:spcBef>
              <a:buNone/>
            </a:pPr>
            <a:endParaRPr b="0" lang="en-US" sz="1200" spc="-1" strike="noStrike">
              <a:latin typeface="Arial"/>
            </a:endParaRPr>
          </a:p>
        </p:txBody>
      </p:sp>
      <p:sp>
        <p:nvSpPr>
          <p:cNvPr id="78" name="標題 5"/>
          <p:cNvSpPr/>
          <p:nvPr/>
        </p:nvSpPr>
        <p:spPr>
          <a:xfrm>
            <a:off x="-8640" y="759600"/>
            <a:ext cx="9133200" cy="34920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a:bodyPr>
          <a:p>
            <a:pPr>
              <a:lnSpc>
                <a:spcPct val="100000"/>
              </a:lnSpc>
              <a:buNone/>
            </a:pPr>
            <a:r>
              <a:rPr b="0" lang="en-US" sz="1300" spc="-1" strike="noStrike">
                <a:solidFill>
                  <a:srgbClr val="000000"/>
                </a:solidFill>
                <a:latin typeface="Calibri"/>
                <a:ea typeface="DejaVu Sans"/>
              </a:rPr>
              <a:t>https://www.youtube.com/watch?v=CnGrp23iEws&amp;t=31s</a:t>
            </a:r>
            <a:endParaRPr b="0" lang="en-US" sz="1300" spc="-1" strike="noStrike">
              <a:latin typeface="Arial"/>
            </a:endParaRPr>
          </a:p>
        </p:txBody>
      </p:sp>
      <p:sp>
        <p:nvSpPr>
          <p:cNvPr id="79" name="PlaceHolder 3"/>
          <p:cNvSpPr>
            <a:spLocks noGrp="1"/>
          </p:cNvSpPr>
          <p:nvPr>
            <p:ph type="sldNum" idx="12"/>
          </p:nvPr>
        </p:nvSpPr>
        <p:spPr>
          <a:xfrm>
            <a:off x="6553080" y="6356520"/>
            <a:ext cx="2122920" cy="3542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E8D808A9-064E-4A3B-863E-CEB5080AD019}" type="slidenum">
              <a:rPr b="0" lang="en-US" sz="1200" spc="-1" strike="noStrike">
                <a:solidFill>
                  <a:srgbClr val="8b8b8b"/>
                </a:solidFill>
                <a:latin typeface="Calibri"/>
                <a:ea typeface="DejaVu Sans"/>
              </a:rPr>
              <a:t>&lt;number&gt;</a:t>
            </a:fld>
            <a:endParaRPr b="0" lang="en-US" sz="1200" spc="-1" strike="noStrike">
              <a:latin typeface="Times New Roman"/>
            </a:endParaRPr>
          </a:p>
        </p:txBody>
      </p:sp>
      <p:pic>
        <p:nvPicPr>
          <p:cNvPr id="80" name="" descr=""/>
          <p:cNvPicPr/>
          <p:nvPr/>
        </p:nvPicPr>
        <p:blipFill>
          <a:blip r:embed="rId2"/>
          <a:stretch/>
        </p:blipFill>
        <p:spPr>
          <a:xfrm>
            <a:off x="5029200" y="5626800"/>
            <a:ext cx="3446280" cy="1083960"/>
          </a:xfrm>
          <a:prstGeom prst="rect">
            <a:avLst/>
          </a:prstGeom>
          <a:ln w="0">
            <a:solidFill>
              <a:srgbClr val="bf0041"/>
            </a:solidFill>
          </a:ln>
        </p:spPr>
      </p:pic>
      <p:pic>
        <p:nvPicPr>
          <p:cNvPr id="81" name="" descr=""/>
          <p:cNvPicPr/>
          <p:nvPr/>
        </p:nvPicPr>
        <p:blipFill>
          <a:blip r:embed="rId3"/>
          <a:stretch/>
        </p:blipFill>
        <p:spPr>
          <a:xfrm>
            <a:off x="4209120" y="1389960"/>
            <a:ext cx="4933440" cy="3409200"/>
          </a:xfrm>
          <a:prstGeom prst="rect">
            <a:avLst/>
          </a:prstGeom>
          <a:ln w="0">
            <a:solidFill>
              <a:srgbClr val="bf0041"/>
            </a:solidFill>
          </a:ln>
        </p:spPr>
      </p:pic>
      <p:pic>
        <p:nvPicPr>
          <p:cNvPr id="82" name="" descr=""/>
          <p:cNvPicPr/>
          <p:nvPr/>
        </p:nvPicPr>
        <p:blipFill>
          <a:blip r:embed="rId4"/>
          <a:stretch/>
        </p:blipFill>
        <p:spPr>
          <a:xfrm>
            <a:off x="1600200" y="3200400"/>
            <a:ext cx="1465200" cy="1160280"/>
          </a:xfrm>
          <a:prstGeom prst="rect">
            <a:avLst/>
          </a:prstGeom>
          <a:ln w="0">
            <a:solidFill>
              <a:srgbClr val="bf0041"/>
            </a:solidFill>
          </a:ln>
        </p:spPr>
      </p:pic>
      <p:sp>
        <p:nvSpPr>
          <p:cNvPr id="83" name=""/>
          <p:cNvSpPr/>
          <p:nvPr/>
        </p:nvSpPr>
        <p:spPr>
          <a:xfrm>
            <a:off x="3200400" y="3429000"/>
            <a:ext cx="912960" cy="68436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84" name=""/>
          <p:cNvSpPr/>
          <p:nvPr/>
        </p:nvSpPr>
        <p:spPr>
          <a:xfrm>
            <a:off x="6400800" y="4836600"/>
            <a:ext cx="684360" cy="741960"/>
          </a:xfrm>
          <a:custGeom>
            <a:avLst/>
            <a:gdLst/>
            <a:ahLst/>
            <a:rect l="l" t="t" r="r" b="b"/>
            <a:pathLst>
              <a:path w="21600" h="21600">
                <a:moveTo>
                  <a:pt x="5400" y="0"/>
                </a:moveTo>
                <a:lnTo>
                  <a:pt x="5400" y="16200"/>
                </a:lnTo>
                <a:lnTo>
                  <a:pt x="0" y="16200"/>
                </a:lnTo>
                <a:lnTo>
                  <a:pt x="10800" y="21600"/>
                </a:lnTo>
                <a:lnTo>
                  <a:pt x="21600" y="16200"/>
                </a:lnTo>
                <a:lnTo>
                  <a:pt x="16200" y="16200"/>
                </a:lnTo>
                <a:lnTo>
                  <a:pt x="16200" y="0"/>
                </a:lnTo>
                <a:close/>
              </a:path>
            </a:pathLst>
          </a:custGeom>
          <a:solidFill>
            <a:srgbClr val="729fcf"/>
          </a:solidFill>
          <a:ln w="0">
            <a:solidFill>
              <a:srgbClr val="3465a4"/>
            </a:solidFill>
          </a:ln>
        </p:spPr>
        <p:style>
          <a:lnRef idx="0"/>
          <a:fillRef idx="0"/>
          <a:effectRef idx="0"/>
          <a:fontRef idx="minor"/>
        </p:style>
      </p:sp>
      <p:sp>
        <p:nvSpPr>
          <p:cNvPr id="5" name="PlaceHolder 4"/>
          <p:cNvSpPr>
            <a:spLocks noGrp="1"/>
          </p:cNvSpPr>
          <p:nvPr>
            <p:ph type="dt" idx="3"/>
          </p:nvPr>
        </p:nvSpPr>
        <p:spPr/>
        <p:txBody>
          <a:bodyPr/>
          <a:p>
            <a:fld id="{46EEAAF5-9009-4A53-B16A-6E46AD34F894}" type="datetime1">
              <a:rPr lang="en-US"/>
              <a:t>01/13/2024</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0" y="2130480"/>
            <a:ext cx="9133200" cy="1459080"/>
          </a:xfrm>
          <a:prstGeom prst="rect">
            <a:avLst/>
          </a:prstGeom>
          <a:gradFill rotWithShape="0">
            <a:gsLst>
              <a:gs pos="0">
                <a:srgbClr val="00afef"/>
              </a:gs>
              <a:gs pos="100000">
                <a:srgbClr val="00688e"/>
              </a:gs>
            </a:gsLst>
            <a:lin ang="8100000"/>
          </a:gradFill>
          <a:ln w="0">
            <a:noFill/>
          </a:ln>
        </p:spPr>
        <p:txBody>
          <a:bodyPr lIns="0" rIns="0" tIns="0" bIns="0" anchor="ctr">
            <a:normAutofit/>
          </a:bodyPr>
          <a:p>
            <a:pPr algn="ctr">
              <a:lnSpc>
                <a:spcPct val="100000"/>
              </a:lnSpc>
              <a:buNone/>
            </a:pPr>
            <a:r>
              <a:rPr b="1" lang="en-US" sz="6000" spc="-1" strike="noStrike">
                <a:solidFill>
                  <a:srgbClr val="ffff00"/>
                </a:solidFill>
                <a:latin typeface="Calibri"/>
                <a:ea typeface="DejaVu Sans"/>
              </a:rPr>
              <a:t>End</a:t>
            </a:r>
            <a:endParaRPr b="0" lang="en-US" sz="6000" spc="-1" strike="noStrike">
              <a:latin typeface="Arial"/>
            </a:endParaRPr>
          </a:p>
        </p:txBody>
      </p:sp>
      <p:sp>
        <p:nvSpPr>
          <p:cNvPr id="3" name="PlaceHolder 2"/>
          <p:cNvSpPr>
            <a:spLocks noGrp="1"/>
          </p:cNvSpPr>
          <p:nvPr>
            <p:ph type="sldNum" idx="2"/>
          </p:nvPr>
        </p:nvSpPr>
        <p:spPr/>
        <p:txBody>
          <a:bodyPr/>
          <a:p>
            <a:fld id="{25DEF748-9D8C-46DC-841B-4706BEF1054B}" type="slidenum">
              <a:t>8</a:t>
            </a:fld>
          </a:p>
        </p:txBody>
      </p:sp>
      <p:sp>
        <p:nvSpPr>
          <p:cNvPr id="4" name="PlaceHolder 3"/>
          <p:cNvSpPr>
            <a:spLocks noGrp="1"/>
          </p:cNvSpPr>
          <p:nvPr>
            <p:ph type="dt" idx="3"/>
          </p:nvPr>
        </p:nvSpPr>
        <p:spPr/>
        <p:txBody>
          <a:bodyPr/>
          <a:p>
            <a:fld id="{9B1E731F-38E7-419A-B090-79E5DCAF3675}" type="datetime1">
              <a:rPr lang="en-US"/>
              <a:t>01/13/2024</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4168</TotalTime>
  <Application>LibreOffice/7.3.7.2$Linux_X86_64 LibreOffice_project/30$Build-2</Application>
  <AppVersion>15.0000</AppVersion>
  <Words>48</Words>
  <Paragraphs>14</Paragraphs>
  <Company>HOME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2018-09-28T16:40:41Z</dcterms:created>
  <dc:creator>USER</dc:creator>
  <dc:description/>
  <dc:language>en-US</dc:language>
  <cp:lastModifiedBy/>
  <dcterms:modified xsi:type="dcterms:W3CDTF">2024-01-13T18:05:54Z</dcterms:modified>
  <cp:revision>1324</cp:revision>
  <dc:subject/>
  <dc:title>Node JS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On-screen Show (4:3)</vt:lpwstr>
  </property>
  <property fmtid="{D5CDD505-2E9C-101B-9397-08002B2CF9AE}" pid="4" name="Slides">
    <vt:i4>3</vt:i4>
  </property>
</Properties>
</file>