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52CD005-2D1C-4328-9247-E12035F5821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1143000" y="685800"/>
            <a:ext cx="4561560" cy="3418560"/>
          </a:xfrm>
          <a:prstGeom prst="rect">
            <a:avLst/>
          </a:prstGeom>
          <a:ln w="0">
            <a:noFill/>
          </a:ln>
        </p:spPr>
      </p:sp>
      <p:sp>
        <p:nvSpPr>
          <p:cNvPr id="93" name="PlaceHolder 2"/>
          <p:cNvSpPr>
            <a:spLocks noGrp="1"/>
          </p:cNvSpPr>
          <p:nvPr>
            <p:ph type="body"/>
          </p:nvPr>
        </p:nvSpPr>
        <p:spPr>
          <a:xfrm>
            <a:off x="685800" y="4343400"/>
            <a:ext cx="5475600" cy="4104000"/>
          </a:xfrm>
          <a:prstGeom prst="rect">
            <a:avLst/>
          </a:prstGeom>
          <a:noFill/>
          <a:ln w="0">
            <a:noFill/>
          </a:ln>
        </p:spPr>
        <p:txBody>
          <a:bodyPr lIns="0" rIns="0" tIns="0" bIns="0" anchor="t">
            <a:noAutofit/>
          </a:bodyPr>
          <a:p>
            <a:endParaRPr b="0" lang="en-US" sz="2000" spc="-1" strike="noStrike">
              <a:latin typeface="Arial"/>
            </a:endParaRPr>
          </a:p>
        </p:txBody>
      </p:sp>
      <p:sp>
        <p:nvSpPr>
          <p:cNvPr id="94" name="PlaceHolder 3"/>
          <p:cNvSpPr>
            <a:spLocks noGrp="1"/>
          </p:cNvSpPr>
          <p:nvPr>
            <p:ph type="sldNum" idx="14"/>
          </p:nvPr>
        </p:nvSpPr>
        <p:spPr>
          <a:xfrm>
            <a:off x="3884760" y="8685360"/>
            <a:ext cx="2961000" cy="4464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A8DE400D-FA2F-4E97-A8D6-ACB2BA1F111C}"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Img"/>
          </p:nvPr>
        </p:nvSpPr>
        <p:spPr>
          <a:xfrm>
            <a:off x="1143000" y="685800"/>
            <a:ext cx="4561560" cy="3418560"/>
          </a:xfrm>
          <a:prstGeom prst="rect">
            <a:avLst/>
          </a:prstGeom>
          <a:ln w="0">
            <a:noFill/>
          </a:ln>
        </p:spPr>
      </p:sp>
      <p:sp>
        <p:nvSpPr>
          <p:cNvPr id="96" name="PlaceHolder 2"/>
          <p:cNvSpPr>
            <a:spLocks noGrp="1"/>
          </p:cNvSpPr>
          <p:nvPr>
            <p:ph type="body"/>
          </p:nvPr>
        </p:nvSpPr>
        <p:spPr>
          <a:xfrm>
            <a:off x="685800" y="4343400"/>
            <a:ext cx="5475600" cy="4104000"/>
          </a:xfrm>
          <a:prstGeom prst="rect">
            <a:avLst/>
          </a:prstGeom>
          <a:noFill/>
          <a:ln w="0">
            <a:noFill/>
          </a:ln>
        </p:spPr>
        <p:txBody>
          <a:bodyPr lIns="0" rIns="0" tIns="0" bIns="0" anchor="t">
            <a:noAutofit/>
          </a:bodyPr>
          <a:p>
            <a:endParaRPr b="0" lang="en-US" sz="2000" spc="-1" strike="noStrike">
              <a:latin typeface="Arial"/>
            </a:endParaRPr>
          </a:p>
        </p:txBody>
      </p:sp>
      <p:sp>
        <p:nvSpPr>
          <p:cNvPr id="97" name="PlaceHolder 3"/>
          <p:cNvSpPr>
            <a:spLocks noGrp="1"/>
          </p:cNvSpPr>
          <p:nvPr>
            <p:ph type="sldNum" idx="15"/>
          </p:nvPr>
        </p:nvSpPr>
        <p:spPr>
          <a:xfrm>
            <a:off x="3884760" y="8685360"/>
            <a:ext cx="2961000" cy="4464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7E8C6518-9E6E-4566-A577-E2CB8E285035}"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D475F3D-94D5-48FD-9620-FB7D174F691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CBD57F3-FF32-418A-8DF6-2867A6EA990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1C843DC-95F8-4077-8A47-60B5C87A699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3D0D1F5-B2D0-4C34-A66A-DFAA98630972}"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F88A559-EB1F-4A2D-874E-3587264AAF8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A73C167-96F8-4552-B810-67E73856950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DF54B12-98AE-4FDB-B817-0E7393EE11D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78BA9D7-BD3C-4449-A85C-360EEB5C059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D6ECFBF-ED8D-437D-958A-F87F3F5E091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3AF0A8-2AEB-4982-92F5-A4D3C380A44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C7E0474-6431-4785-9F45-AB7CB548A03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58B3F1-9605-4713-98DB-6E37942ABAF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84680" cy="354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 </a:t>
            </a:r>
            <a:endParaRPr b="0" lang="en-US" sz="1400" spc="-1" strike="noStrike">
              <a:latin typeface="Times New Roman"/>
            </a:endParaRPr>
          </a:p>
        </p:txBody>
      </p:sp>
      <p:sp>
        <p:nvSpPr>
          <p:cNvPr id="1" name="PlaceHolder 2"/>
          <p:cNvSpPr>
            <a:spLocks noGrp="1"/>
          </p:cNvSpPr>
          <p:nvPr>
            <p:ph type="sldNum" idx="2"/>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4B9802C6-E525-4586-8D07-6FF12E63B90E}" type="slidenum">
              <a:rPr b="0" lang="en-US" sz="1200" spc="-1" strike="noStrike">
                <a:solidFill>
                  <a:srgbClr val="8b8b8b"/>
                </a:solidFill>
                <a:latin typeface="Calibri"/>
                <a:ea typeface="DejaVu Sans"/>
              </a:rPr>
              <a:t>6</a:t>
            </a:fld>
            <a:endParaRPr b="0" lang="en-US" sz="1200" spc="-1" strike="noStrike">
              <a:latin typeface="Times New Roman"/>
            </a:endParaRPr>
          </a:p>
        </p:txBody>
      </p:sp>
      <p:sp>
        <p:nvSpPr>
          <p:cNvPr id="2" name="PlaceHolder 3"/>
          <p:cNvSpPr>
            <a:spLocks noGrp="1"/>
          </p:cNvSpPr>
          <p:nvPr>
            <p:ph type="dt" idx="3"/>
          </p:nvPr>
        </p:nvSpPr>
        <p:spPr>
          <a:xfrm>
            <a:off x="457200" y="6356520"/>
            <a:ext cx="2122920" cy="354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01/09/2024</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arxiv.org/pdf/2108.07258.pdf" TargetMode="External"/><Relationship Id="rId2" Type="http://schemas.openxmlformats.org/officeDocument/2006/relationships/image" Target="../media/image1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2130480"/>
            <a:ext cx="9133200" cy="1459080"/>
          </a:xfrm>
          <a:prstGeom prst="rect">
            <a:avLst/>
          </a:prstGeom>
          <a:solidFill>
            <a:srgbClr val="00b0f0"/>
          </a:solidFill>
          <a:ln w="0">
            <a:noFill/>
          </a:ln>
        </p:spPr>
        <p:txBody>
          <a:bodyPr lIns="0" rIns="0" tIns="0" bIns="0" anchor="ctr">
            <a:normAutofit/>
          </a:bodyPr>
          <a:p>
            <a:pPr algn="ctr">
              <a:lnSpc>
                <a:spcPct val="100000"/>
              </a:lnSpc>
              <a:buNone/>
            </a:pPr>
            <a:r>
              <a:rPr b="1" lang="en-US" sz="4400" spc="-1" strike="noStrike">
                <a:solidFill>
                  <a:srgbClr val="ffff00"/>
                </a:solidFill>
                <a:latin typeface="Calibri"/>
                <a:ea typeface="DejaVu Sans"/>
              </a:rPr>
              <a:t>2 Part I: Data</a:t>
            </a:r>
            <a:endParaRPr b="0" lang="en-US" sz="4400" spc="-1" strike="noStrike">
              <a:latin typeface="Arial"/>
            </a:endParaRPr>
          </a:p>
        </p:txBody>
      </p:sp>
      <p:sp>
        <p:nvSpPr>
          <p:cNvPr id="48" name="PlaceHolder 2"/>
          <p:cNvSpPr>
            <a:spLocks noGrp="1"/>
          </p:cNvSpPr>
          <p:nvPr>
            <p:ph type="subTitle"/>
          </p:nvPr>
        </p:nvSpPr>
        <p:spPr>
          <a:xfrm>
            <a:off x="1371600" y="4563360"/>
            <a:ext cx="6390000" cy="684000"/>
          </a:xfrm>
          <a:prstGeom prst="rect">
            <a:avLst/>
          </a:prstGeom>
          <a:noFill/>
          <a:ln w="0">
            <a:noFill/>
          </a:ln>
        </p:spPr>
        <p:txBody>
          <a:bodyPr lIns="0" rIns="0" tIns="0" bIns="0" anchor="t">
            <a:normAutofit/>
          </a:bodyPr>
          <a:p>
            <a:pPr marL="228600" indent="-228600" algn="ctr">
              <a:lnSpc>
                <a:spcPct val="100000"/>
              </a:lnSpc>
              <a:spcBef>
                <a:spcPts val="641"/>
              </a:spcBef>
              <a:buNone/>
              <a:tabLst>
                <a:tab algn="l" pos="0"/>
              </a:tabLst>
            </a:pPr>
            <a:r>
              <a:rPr b="0" lang="en-US" sz="3200" spc="-1" strike="noStrike">
                <a:solidFill>
                  <a:srgbClr val="8b8b8b"/>
                </a:solidFill>
                <a:latin typeface="Calibri"/>
                <a:ea typeface="DejaVu Sans"/>
              </a:rPr>
              <a:t>Peter H. Chen</a:t>
            </a:r>
            <a:endParaRPr b="0" lang="en-US" sz="3200" spc="-1" strike="noStrike">
              <a:latin typeface="Arial"/>
            </a:endParaRPr>
          </a:p>
        </p:txBody>
      </p:sp>
      <p:pic>
        <p:nvPicPr>
          <p:cNvPr id="49" name="Picture 2" descr="Reinforcement learning - Wikipedia"/>
          <p:cNvPicPr/>
          <p:nvPr/>
        </p:nvPicPr>
        <p:blipFill>
          <a:blip r:embed="rId1"/>
          <a:stretch/>
        </p:blipFill>
        <p:spPr>
          <a:xfrm>
            <a:off x="4212000" y="3645000"/>
            <a:ext cx="930960" cy="902160"/>
          </a:xfrm>
          <a:prstGeom prst="rect">
            <a:avLst/>
          </a:prstGeom>
          <a:ln w="0">
            <a:noFill/>
          </a:ln>
        </p:spPr>
      </p:pic>
      <p:sp>
        <p:nvSpPr>
          <p:cNvPr id="4" name="PlaceHolder 3"/>
          <p:cNvSpPr>
            <a:spLocks noGrp="1"/>
          </p:cNvSpPr>
          <p:nvPr>
            <p:ph type="sldNum" idx="2"/>
          </p:nvPr>
        </p:nvSpPr>
        <p:spPr/>
        <p:txBody>
          <a:bodyPr/>
          <a:p>
            <a:fld id="{8E2E27E1-C3CB-4E8D-9590-4B0A00A7BD09}" type="slidenum">
              <a:t>1</a:t>
            </a:fld>
          </a:p>
        </p:txBody>
      </p:sp>
      <p:sp>
        <p:nvSpPr>
          <p:cNvPr id="5" name="PlaceHolder 4"/>
          <p:cNvSpPr>
            <a:spLocks noGrp="1"/>
          </p:cNvSpPr>
          <p:nvPr>
            <p:ph type="dt" idx="3"/>
          </p:nvPr>
        </p:nvSpPr>
        <p:spPr/>
        <p:txBody>
          <a:bodyPr/>
          <a:p>
            <a:fld id="{95E0981E-C709-479A-952A-E683B220A5A6}" type="datetime1">
              <a:rPr lang="en-US"/>
              <a:t>01/09/2024</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2130480"/>
            <a:ext cx="9133200" cy="145908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2"/>
          </p:nvPr>
        </p:nvSpPr>
        <p:spPr/>
        <p:txBody>
          <a:bodyPr/>
          <a:p>
            <a:fld id="{098AF225-4EA1-414F-AFAA-D8F450F45387}" type="slidenum">
              <a:t>10</a:t>
            </a:fld>
          </a:p>
        </p:txBody>
      </p:sp>
      <p:sp>
        <p:nvSpPr>
          <p:cNvPr id="4" name="PlaceHolder 3"/>
          <p:cNvSpPr>
            <a:spLocks noGrp="1"/>
          </p:cNvSpPr>
          <p:nvPr>
            <p:ph type="dt" idx="3"/>
          </p:nvPr>
        </p:nvSpPr>
        <p:spPr/>
        <p:txBody>
          <a:bodyPr/>
          <a:p>
            <a:fld id="{53EC3925-BCED-4368-9954-E99ADBDB0E6D}" type="datetime1">
              <a:rPr lang="en-US"/>
              <a:t>01/09/2024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2 Part I: Data</a:t>
            </a:r>
            <a:endParaRPr b="0" lang="en-US" sz="4800" spc="-1" strike="noStrike">
              <a:latin typeface="Arial"/>
            </a:endParaRPr>
          </a:p>
        </p:txBody>
      </p:sp>
      <p:sp>
        <p:nvSpPr>
          <p:cNvPr id="51" name="PlaceHolder 2"/>
          <p:cNvSpPr>
            <a:spLocks noGrp="1"/>
          </p:cNvSpPr>
          <p:nvPr>
            <p:ph type="subTitle"/>
          </p:nvPr>
        </p:nvSpPr>
        <p:spPr>
          <a:xfrm>
            <a:off x="228600" y="1302120"/>
            <a:ext cx="8685720" cy="9828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Part I: Data (06:11-07:30/48:34)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Common Crawl: The web crawler over very large data from internet, index the data and use data to train. There is a big problem: The data may contains a lot of in-appropriate data, such as, Anti-Muslin content, Private contents, We need to filter out these data and prevent these data go into the model.</a:t>
            </a:r>
            <a:endParaRPr b="0" lang="en-US" sz="1200" spc="-1" strike="noStrike">
              <a:latin typeface="Arial"/>
            </a:endParaRPr>
          </a:p>
          <a:p>
            <a:pPr>
              <a:lnSpc>
                <a:spcPct val="100000"/>
              </a:lnSpc>
              <a:spcBef>
                <a:spcPts val="360"/>
              </a:spcBef>
              <a:buNone/>
            </a:pPr>
            <a:endParaRPr b="0" lang="en-US" sz="1200" spc="-1" strike="noStrike">
              <a:latin typeface="Arial"/>
            </a:endParaRPr>
          </a:p>
        </p:txBody>
      </p:sp>
      <p:sp>
        <p:nvSpPr>
          <p:cNvPr id="52" name="標題 6"/>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53" name="PlaceHolder 3"/>
          <p:cNvSpPr>
            <a:spLocks noGrp="1"/>
          </p:cNvSpPr>
          <p:nvPr>
            <p:ph type="sldNum" idx="7"/>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508897A-5CB5-4319-B6D9-31023135D480}" type="slidenum">
              <a:rPr b="0" lang="en-US" sz="1200" spc="-1" strike="noStrike">
                <a:solidFill>
                  <a:srgbClr val="8b8b8b"/>
                </a:solidFill>
                <a:latin typeface="Calibri"/>
                <a:ea typeface="DejaVu Sans"/>
              </a:rPr>
              <a:t>2</a:t>
            </a:fld>
            <a:endParaRPr b="0" lang="en-US" sz="1200" spc="-1" strike="noStrike">
              <a:latin typeface="Times New Roman"/>
            </a:endParaRPr>
          </a:p>
        </p:txBody>
      </p:sp>
      <p:pic>
        <p:nvPicPr>
          <p:cNvPr id="54" name="" descr=""/>
          <p:cNvPicPr/>
          <p:nvPr/>
        </p:nvPicPr>
        <p:blipFill>
          <a:blip r:embed="rId2"/>
          <a:stretch/>
        </p:blipFill>
        <p:spPr>
          <a:xfrm>
            <a:off x="2286000" y="2514600"/>
            <a:ext cx="4933440" cy="3409200"/>
          </a:xfrm>
          <a:prstGeom prst="rect">
            <a:avLst/>
          </a:prstGeom>
          <a:ln w="0">
            <a:solidFill>
              <a:srgbClr val="bf0041"/>
            </a:solidFill>
          </a:ln>
        </p:spPr>
      </p:pic>
      <p:pic>
        <p:nvPicPr>
          <p:cNvPr id="55" name="" descr=""/>
          <p:cNvPicPr/>
          <p:nvPr/>
        </p:nvPicPr>
        <p:blipFill>
          <a:blip r:embed="rId3"/>
          <a:stretch/>
        </p:blipFill>
        <p:spPr>
          <a:xfrm>
            <a:off x="457200" y="2971800"/>
            <a:ext cx="1741680" cy="1179720"/>
          </a:xfrm>
          <a:prstGeom prst="rect">
            <a:avLst/>
          </a:prstGeom>
          <a:ln w="0">
            <a:solidFill>
              <a:srgbClr val="bf0041"/>
            </a:solidFill>
          </a:ln>
        </p:spPr>
      </p:pic>
      <p:pic>
        <p:nvPicPr>
          <p:cNvPr id="56" name="" descr=""/>
          <p:cNvPicPr/>
          <p:nvPr/>
        </p:nvPicPr>
        <p:blipFill>
          <a:blip r:embed="rId4"/>
          <a:stretch/>
        </p:blipFill>
        <p:spPr>
          <a:xfrm>
            <a:off x="7315200" y="2743200"/>
            <a:ext cx="1379520" cy="1855800"/>
          </a:xfrm>
          <a:prstGeom prst="rect">
            <a:avLst/>
          </a:prstGeom>
          <a:ln w="0">
            <a:solidFill>
              <a:srgbClr val="bf0041"/>
            </a:solidFill>
          </a:ln>
        </p:spPr>
      </p:pic>
      <p:pic>
        <p:nvPicPr>
          <p:cNvPr id="57" name="" descr=""/>
          <p:cNvPicPr/>
          <p:nvPr/>
        </p:nvPicPr>
        <p:blipFill>
          <a:blip r:embed="rId5"/>
          <a:stretch/>
        </p:blipFill>
        <p:spPr>
          <a:xfrm>
            <a:off x="2724840" y="5772960"/>
            <a:ext cx="3446280" cy="1083960"/>
          </a:xfrm>
          <a:prstGeom prst="rect">
            <a:avLst/>
          </a:prstGeom>
          <a:ln w="0">
            <a:solidFill>
              <a:srgbClr val="bf0041"/>
            </a:solidFill>
          </a:ln>
        </p:spPr>
      </p:pic>
      <p:sp>
        <p:nvSpPr>
          <p:cNvPr id="5" name="PlaceHolder 4"/>
          <p:cNvSpPr>
            <a:spLocks noGrp="1"/>
          </p:cNvSpPr>
          <p:nvPr>
            <p:ph type="dt" idx="3"/>
          </p:nvPr>
        </p:nvSpPr>
        <p:spPr/>
        <p:txBody>
          <a:bodyPr/>
          <a:p>
            <a:fld id="{2A068332-5401-4E54-A1F5-81F268D1CFA2}" type="datetime1">
              <a:rPr lang="en-US"/>
              <a:t>01/09/2024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2 Part I: Data</a:t>
            </a:r>
            <a:endParaRPr b="0" lang="en-US" sz="4800" spc="-1" strike="noStrike">
              <a:latin typeface="Arial"/>
            </a:endParaRPr>
          </a:p>
        </p:txBody>
      </p:sp>
      <p:sp>
        <p:nvSpPr>
          <p:cNvPr id="59" name="PlaceHolder 2"/>
          <p:cNvSpPr>
            <a:spLocks noGrp="1"/>
          </p:cNvSpPr>
          <p:nvPr>
            <p:ph type="subTitle"/>
          </p:nvPr>
        </p:nvSpPr>
        <p:spPr>
          <a:xfrm>
            <a:off x="228600" y="1302120"/>
            <a:ext cx="8685720" cy="18972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Part I: Data (07:32-08:10/48:34)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can differential privacy and Data Filtering. Differential Privacy is hard to do in model training.</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Most Data Engineers use “Data Filtering” to filter out the inappropriate data.</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is Differential Privacy?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Differential privacy adds noise to data to protect the privacy of individuals. Still, this noise can also reduce the utility of the data, making it less accurate or useful for certain types of analysis. This trade-off can be difficult to manage and requires careful balancing to balance privacy and utility.</a:t>
            </a:r>
            <a:endParaRPr b="0" lang="en-US" sz="1200" spc="-1" strike="noStrike">
              <a:latin typeface="Arial"/>
            </a:endParaRPr>
          </a:p>
        </p:txBody>
      </p:sp>
      <p:sp>
        <p:nvSpPr>
          <p:cNvPr id="60" name="標題 7"/>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61" name="PlaceHolder 3"/>
          <p:cNvSpPr>
            <a:spLocks noGrp="1"/>
          </p:cNvSpPr>
          <p:nvPr>
            <p:ph type="sldNum" idx="8"/>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F0CD60D8-AD18-44C1-AECC-E0B792F1A3C0}" type="slidenum">
              <a:rPr b="0" lang="en-US" sz="1200" spc="-1" strike="noStrike">
                <a:solidFill>
                  <a:srgbClr val="8b8b8b"/>
                </a:solidFill>
                <a:latin typeface="Calibri"/>
                <a:ea typeface="DejaVu Sans"/>
              </a:rPr>
              <a:t>3</a:t>
            </a:fld>
            <a:endParaRPr b="0" lang="en-US" sz="1200" spc="-1" strike="noStrike">
              <a:latin typeface="Times New Roman"/>
            </a:endParaRPr>
          </a:p>
        </p:txBody>
      </p:sp>
      <p:pic>
        <p:nvPicPr>
          <p:cNvPr id="62" name="" descr=""/>
          <p:cNvPicPr/>
          <p:nvPr/>
        </p:nvPicPr>
        <p:blipFill>
          <a:blip r:embed="rId2"/>
          <a:stretch/>
        </p:blipFill>
        <p:spPr>
          <a:xfrm>
            <a:off x="2286360" y="3429000"/>
            <a:ext cx="4341960" cy="2303640"/>
          </a:xfrm>
          <a:prstGeom prst="rect">
            <a:avLst/>
          </a:prstGeom>
          <a:ln w="0">
            <a:solidFill>
              <a:srgbClr val="bf0041"/>
            </a:solidFill>
          </a:ln>
        </p:spPr>
      </p:pic>
      <p:sp>
        <p:nvSpPr>
          <p:cNvPr id="5" name="PlaceHolder 4"/>
          <p:cNvSpPr>
            <a:spLocks noGrp="1"/>
          </p:cNvSpPr>
          <p:nvPr>
            <p:ph type="dt" idx="3"/>
          </p:nvPr>
        </p:nvSpPr>
        <p:spPr/>
        <p:txBody>
          <a:bodyPr/>
          <a:p>
            <a:fld id="{8690969D-410A-449E-9C9E-498775E69D3A}" type="datetime1">
              <a:rPr lang="en-US"/>
              <a:t>01/09/2024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2 Part I: Data</a:t>
            </a:r>
            <a:endParaRPr b="0" lang="en-US" sz="4800" spc="-1" strike="noStrike">
              <a:latin typeface="Arial"/>
            </a:endParaRPr>
          </a:p>
        </p:txBody>
      </p:sp>
      <p:sp>
        <p:nvSpPr>
          <p:cNvPr id="64" name="PlaceHolder 2"/>
          <p:cNvSpPr>
            <a:spLocks noGrp="1"/>
          </p:cNvSpPr>
          <p:nvPr>
            <p:ph type="subTitle"/>
          </p:nvPr>
        </p:nvSpPr>
        <p:spPr>
          <a:xfrm>
            <a:off x="228600" y="1302120"/>
            <a:ext cx="8685720" cy="30402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Part I: Data (08:11-08:45/48:34)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Table 1 shows the Filters applied in major pre-training publications. The filters do not filter out the PSI (Potential Sensitive Information) but filter out the duplication, federated learning, differential privacy (Add noise to protect individual privacy), etc.</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is Federated Learning?</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Federated learning enables multiple actors to build a common, robust machine learning model without sharing data, thus addressing critical issues such as data privacy, data security, data access rights and access to heterogeneous data.</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is MinHash?</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MinHash is a technique for quickly estimating how similar two sets are. MinHash detect the duplicate pages and delete them.</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Toxic Content: Content contains nudity, pornography, political incorrectness, profanity (</a:t>
            </a:r>
            <a:r>
              <a:rPr b="0" lang="zh-CN" sz="360" spc="-1" strike="noStrike">
                <a:solidFill>
                  <a:srgbClr val="000000"/>
                </a:solidFill>
                <a:latin typeface="Calibri"/>
                <a:ea typeface="DejaVu Sans"/>
              </a:rPr>
              <a:t>亵渎</a:t>
            </a:r>
            <a:r>
              <a:rPr b="0" lang="en-US" sz="1200" spc="-1" strike="noStrike">
                <a:solidFill>
                  <a:srgbClr val="000000"/>
                </a:solidFill>
                <a:latin typeface="Calibri"/>
                <a:ea typeface="DejaVu Sans"/>
              </a:rPr>
              <a:t>), slurs (</a:t>
            </a:r>
            <a:r>
              <a:rPr b="0" lang="zh-CN" sz="360" spc="-1" strike="noStrike">
                <a:solidFill>
                  <a:srgbClr val="000000"/>
                </a:solidFill>
                <a:latin typeface="Calibri"/>
                <a:ea typeface="DejaVu Sans"/>
              </a:rPr>
              <a:t>诽谤</a:t>
            </a:r>
            <a:r>
              <a:rPr b="0" lang="en-US" sz="1200" spc="-1" strike="noStrike">
                <a:solidFill>
                  <a:srgbClr val="000000"/>
                </a:solidFill>
                <a:latin typeface="Calibri"/>
                <a:ea typeface="DejaVu Sans"/>
              </a:rPr>
              <a:t>), graphic violence, etc. Create word list to filter out. </a:t>
            </a:r>
            <a:endParaRPr b="0" lang="en-US" sz="1200" spc="-1" strike="noStrike">
              <a:latin typeface="Arial"/>
            </a:endParaRPr>
          </a:p>
        </p:txBody>
      </p:sp>
      <p:sp>
        <p:nvSpPr>
          <p:cNvPr id="65" name="標題 8"/>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66" name="PlaceHolder 3"/>
          <p:cNvSpPr>
            <a:spLocks noGrp="1"/>
          </p:cNvSpPr>
          <p:nvPr>
            <p:ph type="sldNum" idx="9"/>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87326F5-24C0-4235-B24D-2DA9351AEC17}"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67" name="" descr=""/>
          <p:cNvPicPr/>
          <p:nvPr/>
        </p:nvPicPr>
        <p:blipFill>
          <a:blip r:embed="rId2"/>
          <a:stretch/>
        </p:blipFill>
        <p:spPr>
          <a:xfrm>
            <a:off x="2286000" y="4343400"/>
            <a:ext cx="6444000" cy="2742120"/>
          </a:xfrm>
          <a:prstGeom prst="rect">
            <a:avLst/>
          </a:prstGeom>
          <a:ln w="0">
            <a:solidFill>
              <a:srgbClr val="bf0041"/>
            </a:solidFill>
          </a:ln>
        </p:spPr>
      </p:pic>
      <p:sp>
        <p:nvSpPr>
          <p:cNvPr id="5" name="PlaceHolder 4"/>
          <p:cNvSpPr>
            <a:spLocks noGrp="1"/>
          </p:cNvSpPr>
          <p:nvPr>
            <p:ph type="dt" idx="3"/>
          </p:nvPr>
        </p:nvSpPr>
        <p:spPr/>
        <p:txBody>
          <a:bodyPr/>
          <a:p>
            <a:fld id="{0A6FC203-D91A-41B7-AA57-2128FAC5624D}" type="datetime1">
              <a:rPr lang="en-US"/>
              <a:t>01/09/2024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2 Part I: Data</a:t>
            </a:r>
            <a:endParaRPr b="0" lang="en-US" sz="4800" spc="-1" strike="noStrike">
              <a:latin typeface="Arial"/>
            </a:endParaRPr>
          </a:p>
        </p:txBody>
      </p:sp>
      <p:sp>
        <p:nvSpPr>
          <p:cNvPr id="69" name="PlaceHolder 2"/>
          <p:cNvSpPr>
            <a:spLocks noGrp="1"/>
          </p:cNvSpPr>
          <p:nvPr>
            <p:ph type="subTitle"/>
          </p:nvPr>
        </p:nvSpPr>
        <p:spPr>
          <a:xfrm>
            <a:off x="228600" y="1302120"/>
            <a:ext cx="8685720" cy="14400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Part I: Data (08:49-09:20/48:34)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How to have ground (build foundation of) advanced filtering but get more participatory (</a:t>
            </a:r>
            <a:r>
              <a:rPr b="0" lang="zh-CN" sz="400" spc="-1" strike="noStrike">
                <a:solidFill>
                  <a:srgbClr val="000000"/>
                </a:solidFill>
                <a:latin typeface="Calibri"/>
                <a:ea typeface="DejaVu Sans"/>
              </a:rPr>
              <a:t>参与性的</a:t>
            </a:r>
            <a:r>
              <a:rPr b="0" lang="en-US" sz="1200" spc="-1" strike="noStrike">
                <a:solidFill>
                  <a:srgbClr val="000000"/>
                </a:solidFill>
                <a:latin typeface="Calibri"/>
                <a:ea typeface="DejaVu Sans"/>
              </a:rPr>
              <a:t>)?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make advanced filter group by group and get more participatory.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about the law for the participatory system?</a:t>
            </a:r>
            <a:endParaRPr b="0" lang="en-US" sz="1200" spc="-1" strike="noStrike">
              <a:latin typeface="Arial"/>
            </a:endParaRPr>
          </a:p>
        </p:txBody>
      </p:sp>
      <p:sp>
        <p:nvSpPr>
          <p:cNvPr id="70" name="標題 9"/>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71" name="PlaceHolder 3"/>
          <p:cNvSpPr>
            <a:spLocks noGrp="1"/>
          </p:cNvSpPr>
          <p:nvPr>
            <p:ph type="sldNum" idx="10"/>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3CFFD23-6B94-49B3-87BC-DAA717DF9FC4}"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72" name="" descr=""/>
          <p:cNvPicPr/>
          <p:nvPr/>
        </p:nvPicPr>
        <p:blipFill>
          <a:blip r:embed="rId2"/>
          <a:stretch/>
        </p:blipFill>
        <p:spPr>
          <a:xfrm>
            <a:off x="1600200" y="3429000"/>
            <a:ext cx="5666040" cy="617760"/>
          </a:xfrm>
          <a:prstGeom prst="rect">
            <a:avLst/>
          </a:prstGeom>
          <a:ln w="0">
            <a:solidFill>
              <a:srgbClr val="bf0041"/>
            </a:solidFill>
          </a:ln>
        </p:spPr>
      </p:pic>
      <p:sp>
        <p:nvSpPr>
          <p:cNvPr id="5" name="PlaceHolder 4"/>
          <p:cNvSpPr>
            <a:spLocks noGrp="1"/>
          </p:cNvSpPr>
          <p:nvPr>
            <p:ph type="dt" idx="3"/>
          </p:nvPr>
        </p:nvSpPr>
        <p:spPr/>
        <p:txBody>
          <a:bodyPr/>
          <a:p>
            <a:fld id="{C91185FB-36EF-4D08-848B-73F333CE7DD8}" type="datetime1">
              <a:rPr lang="en-US"/>
              <a:t>01/09/2024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2 Part I: Data</a:t>
            </a:r>
            <a:endParaRPr b="0" lang="en-US" sz="4800" spc="-1" strike="noStrike">
              <a:latin typeface="Arial"/>
            </a:endParaRPr>
          </a:p>
        </p:txBody>
      </p:sp>
      <p:sp>
        <p:nvSpPr>
          <p:cNvPr id="74" name="PlaceHolder 2"/>
          <p:cNvSpPr>
            <a:spLocks noGrp="1"/>
          </p:cNvSpPr>
          <p:nvPr>
            <p:ph type="subTitle"/>
          </p:nvPr>
        </p:nvSpPr>
        <p:spPr>
          <a:xfrm>
            <a:off x="228600" y="1302120"/>
            <a:ext cx="8685720" cy="23544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Part I: Data (08:49-10:20/48:34)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How to add the participatory?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use agencies, Courts, etc. to improve the participatory system.</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These agencies and courts have transparency vs. privacy protection trade-off repeatedly in the history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They have developed the norms (</a:t>
            </a:r>
            <a:r>
              <a:rPr b="0" lang="zh-CN" sz="900" spc="-1" strike="noStrike">
                <a:solidFill>
                  <a:srgbClr val="000000"/>
                </a:solidFill>
                <a:latin typeface="Calibri"/>
                <a:ea typeface="DejaVu Sans"/>
              </a:rPr>
              <a:t>规范</a:t>
            </a:r>
            <a:r>
              <a:rPr b="0" lang="en-US" sz="1200" spc="-1" strike="noStrike">
                <a:solidFill>
                  <a:srgbClr val="000000"/>
                </a:solidFill>
                <a:latin typeface="Calibri"/>
                <a:ea typeface="DejaVu Sans"/>
              </a:rPr>
              <a:t>) and laws to handle the trade-off.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In Canada, these agencies and courts have evolved the ad-hoc (advanced) transparency vs. privacy protection system.</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Now, Canada courts are allowing commercial entities to to republish data as well.</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transparency versus privacy trad-off have norms  (</a:t>
            </a:r>
            <a:r>
              <a:rPr b="0" lang="zh-CN" sz="400" spc="-1" strike="noStrike">
                <a:solidFill>
                  <a:srgbClr val="000000"/>
                </a:solidFill>
                <a:latin typeface="Calibri"/>
                <a:ea typeface="DejaVu Sans"/>
              </a:rPr>
              <a:t>规范</a:t>
            </a:r>
            <a:r>
              <a:rPr b="0" lang="en-US" sz="1200" spc="-1" strike="noStrike">
                <a:solidFill>
                  <a:srgbClr val="000000"/>
                </a:solidFill>
                <a:latin typeface="Calibri"/>
                <a:ea typeface="DejaVu Sans"/>
              </a:rPr>
              <a:t>) put in place already.</a:t>
            </a:r>
            <a:endParaRPr b="0" lang="en-US" sz="1200" spc="-1" strike="noStrike">
              <a:latin typeface="Arial"/>
            </a:endParaRPr>
          </a:p>
        </p:txBody>
      </p:sp>
      <p:sp>
        <p:nvSpPr>
          <p:cNvPr id="75" name="標題 10"/>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76" name="PlaceHolder 3"/>
          <p:cNvSpPr>
            <a:spLocks noGrp="1"/>
          </p:cNvSpPr>
          <p:nvPr>
            <p:ph type="sldNum" idx="11"/>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373E2B5F-69B0-45A3-81A6-9E9AABF45C9C}"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77" name="" descr=""/>
          <p:cNvPicPr/>
          <p:nvPr/>
        </p:nvPicPr>
        <p:blipFill>
          <a:blip r:embed="rId2"/>
          <a:stretch/>
        </p:blipFill>
        <p:spPr>
          <a:xfrm>
            <a:off x="1371600" y="4114800"/>
            <a:ext cx="5608800" cy="1351080"/>
          </a:xfrm>
          <a:prstGeom prst="rect">
            <a:avLst/>
          </a:prstGeom>
          <a:ln w="0">
            <a:solidFill>
              <a:srgbClr val="bf0041"/>
            </a:solidFill>
          </a:ln>
        </p:spPr>
      </p:pic>
      <p:sp>
        <p:nvSpPr>
          <p:cNvPr id="5" name="PlaceHolder 4"/>
          <p:cNvSpPr>
            <a:spLocks noGrp="1"/>
          </p:cNvSpPr>
          <p:nvPr>
            <p:ph type="dt" idx="3"/>
          </p:nvPr>
        </p:nvSpPr>
        <p:spPr/>
        <p:txBody>
          <a:bodyPr/>
          <a:p>
            <a:fld id="{7C621F8F-3C41-48CB-98D3-EDAD890D30CF}" type="datetime1">
              <a:rPr lang="en-US"/>
              <a:t>01/09/2024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0" y="2130480"/>
            <a:ext cx="9133200" cy="145908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1.2 Part I.A: Data Privacy</a:t>
            </a:r>
            <a:endParaRPr b="0" lang="en-US" sz="4200" spc="-1" strike="noStrike">
              <a:latin typeface="Arial"/>
            </a:endParaRPr>
          </a:p>
        </p:txBody>
      </p:sp>
      <p:pic>
        <p:nvPicPr>
          <p:cNvPr id="79" name="Picture 3" descr="Reinforcement learning - Wikipedia"/>
          <p:cNvPicPr/>
          <p:nvPr/>
        </p:nvPicPr>
        <p:blipFill>
          <a:blip r:embed="rId1"/>
          <a:stretch/>
        </p:blipFill>
        <p:spPr>
          <a:xfrm>
            <a:off x="4212000" y="3645000"/>
            <a:ext cx="930960" cy="902160"/>
          </a:xfrm>
          <a:prstGeom prst="rect">
            <a:avLst/>
          </a:prstGeom>
          <a:ln w="0">
            <a:noFill/>
          </a:ln>
        </p:spPr>
      </p:pic>
      <p:sp>
        <p:nvSpPr>
          <p:cNvPr id="3" name="PlaceHolder 2"/>
          <p:cNvSpPr>
            <a:spLocks noGrp="1"/>
          </p:cNvSpPr>
          <p:nvPr>
            <p:ph type="sldNum" idx="2"/>
          </p:nvPr>
        </p:nvSpPr>
        <p:spPr/>
        <p:txBody>
          <a:bodyPr/>
          <a:p>
            <a:fld id="{9DA58A81-A0F8-4BB6-886A-C5EAF077D4F2}" type="slidenum">
              <a:t>7</a:t>
            </a:fld>
          </a:p>
        </p:txBody>
      </p:sp>
      <p:sp>
        <p:nvSpPr>
          <p:cNvPr id="4" name="PlaceHolder 3"/>
          <p:cNvSpPr>
            <a:spLocks noGrp="1"/>
          </p:cNvSpPr>
          <p:nvPr>
            <p:ph type="dt" idx="3"/>
          </p:nvPr>
        </p:nvSpPr>
        <p:spPr/>
        <p:txBody>
          <a:bodyPr/>
          <a:p>
            <a:fld id="{AB1D83A0-B714-44C1-B03D-0FC9B1DDA7CA}" type="datetime1">
              <a:rPr lang="en-US"/>
              <a:t>01/09/2024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1.1 Part I.A: Data Privacy</a:t>
            </a:r>
            <a:endParaRPr b="0" lang="en-US" sz="4800" spc="-1" strike="noStrike">
              <a:latin typeface="Arial"/>
            </a:endParaRPr>
          </a:p>
        </p:txBody>
      </p:sp>
      <p:sp>
        <p:nvSpPr>
          <p:cNvPr id="81" name="PlaceHolder 2"/>
          <p:cNvSpPr>
            <a:spLocks noGrp="1"/>
          </p:cNvSpPr>
          <p:nvPr>
            <p:ph type="subTitle"/>
          </p:nvPr>
        </p:nvSpPr>
        <p:spPr>
          <a:xfrm>
            <a:off x="228600" y="1302120"/>
            <a:ext cx="8685720" cy="212616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Part I.A: Data Filtering/Data Privacy (10:26-11:20/48:34)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There are the norms  (</a:t>
            </a:r>
            <a:r>
              <a:rPr b="0" lang="zh-CN" sz="1050" spc="-1" strike="noStrike">
                <a:solidFill>
                  <a:srgbClr val="000000"/>
                </a:solidFill>
                <a:latin typeface="Calibri"/>
                <a:ea typeface="DejaVu Sans"/>
              </a:rPr>
              <a:t>规范</a:t>
            </a:r>
            <a:r>
              <a:rPr b="0" lang="en-US" sz="1200" spc="-1" strike="noStrike">
                <a:solidFill>
                  <a:srgbClr val="000000"/>
                </a:solidFill>
                <a:latin typeface="Calibri"/>
                <a:ea typeface="DejaVu Sans"/>
              </a:rPr>
              <a:t>) of privacy and legal standards.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courts have different ceiling standards or pseudonymity (</a:t>
            </a:r>
            <a:r>
              <a:rPr b="0" lang="zh-CN" sz="1000" spc="-1" strike="noStrike">
                <a:solidFill>
                  <a:srgbClr val="000000"/>
                </a:solidFill>
                <a:latin typeface="Calibri"/>
                <a:ea typeface="DejaVu Sans"/>
              </a:rPr>
              <a:t>假名</a:t>
            </a:r>
            <a:r>
              <a:rPr b="0" lang="en-US" sz="1200" spc="-1" strike="noStrike">
                <a:solidFill>
                  <a:srgbClr val="000000"/>
                </a:solidFill>
                <a:latin typeface="Calibri"/>
                <a:ea typeface="DejaVu Sans"/>
              </a:rPr>
              <a:t>) standards.</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standards consider the trade-off between the potential harms of release private information and the need for public transparency.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So, the transparency and openness is the key to fight for corruption and ensure the safety.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want to put the data in the model but we also want to respect the privacy.</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We want to balance the transparency to fight for corruption and respect the private information.</a:t>
            </a:r>
            <a:endParaRPr b="0" lang="en-US" sz="1200" spc="-1" strike="noStrike">
              <a:latin typeface="Arial"/>
            </a:endParaRPr>
          </a:p>
        </p:txBody>
      </p:sp>
      <p:sp>
        <p:nvSpPr>
          <p:cNvPr id="82" name="標題 12"/>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83" name="PlaceHolder 3"/>
          <p:cNvSpPr>
            <a:spLocks noGrp="1"/>
          </p:cNvSpPr>
          <p:nvPr>
            <p:ph type="sldNum" idx="12"/>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065A434B-8779-43CF-B317-3A835BCA8D3E}"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84" name="" descr=""/>
          <p:cNvPicPr/>
          <p:nvPr/>
        </p:nvPicPr>
        <p:blipFill>
          <a:blip r:embed="rId2"/>
          <a:stretch/>
        </p:blipFill>
        <p:spPr>
          <a:xfrm>
            <a:off x="2810520" y="4343400"/>
            <a:ext cx="2903760" cy="655920"/>
          </a:xfrm>
          <a:prstGeom prst="rect">
            <a:avLst/>
          </a:prstGeom>
          <a:ln w="0">
            <a:solidFill>
              <a:srgbClr val="bf0041"/>
            </a:solidFill>
          </a:ln>
        </p:spPr>
      </p:pic>
      <p:pic>
        <p:nvPicPr>
          <p:cNvPr id="85" name="" descr=""/>
          <p:cNvPicPr/>
          <p:nvPr/>
        </p:nvPicPr>
        <p:blipFill>
          <a:blip r:embed="rId3"/>
          <a:stretch/>
        </p:blipFill>
        <p:spPr>
          <a:xfrm>
            <a:off x="914400" y="5353560"/>
            <a:ext cx="7571160" cy="817920"/>
          </a:xfrm>
          <a:prstGeom prst="rect">
            <a:avLst/>
          </a:prstGeom>
          <a:ln w="0">
            <a:solidFill>
              <a:srgbClr val="bf0041"/>
            </a:solidFill>
          </a:ln>
        </p:spPr>
      </p:pic>
      <p:sp>
        <p:nvSpPr>
          <p:cNvPr id="5" name="PlaceHolder 4"/>
          <p:cNvSpPr>
            <a:spLocks noGrp="1"/>
          </p:cNvSpPr>
          <p:nvPr>
            <p:ph type="dt" idx="3"/>
          </p:nvPr>
        </p:nvSpPr>
        <p:spPr/>
        <p:txBody>
          <a:bodyPr/>
          <a:p>
            <a:fld id="{EF28B57B-7054-41E8-A30F-5353772E0969}" type="datetime1">
              <a:rPr lang="en-US"/>
              <a:t>01/09/2024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0" y="0"/>
            <a:ext cx="9133200" cy="7538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800" spc="-1" strike="noStrike">
                <a:solidFill>
                  <a:srgbClr val="ffff00"/>
                </a:solidFill>
                <a:latin typeface="Calibri"/>
                <a:ea typeface="DejaVu Sans"/>
              </a:rPr>
              <a:t>1.1 Part I.A: Data Privacy</a:t>
            </a:r>
            <a:endParaRPr b="0" lang="en-US" sz="4800" spc="-1" strike="noStrike">
              <a:latin typeface="Arial"/>
            </a:endParaRPr>
          </a:p>
        </p:txBody>
      </p:sp>
      <p:sp>
        <p:nvSpPr>
          <p:cNvPr id="87" name="PlaceHolder 2"/>
          <p:cNvSpPr>
            <a:spLocks noGrp="1"/>
          </p:cNvSpPr>
          <p:nvPr>
            <p:ph type="subTitle"/>
          </p:nvPr>
        </p:nvSpPr>
        <p:spPr>
          <a:xfrm>
            <a:off x="228600" y="1302120"/>
            <a:ext cx="8685720" cy="212616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200" spc="-1" strike="noStrike">
                <a:solidFill>
                  <a:srgbClr val="000000"/>
                </a:solidFill>
                <a:latin typeface="Calibri"/>
                <a:ea typeface="DejaVu Sans"/>
              </a:rPr>
              <a:t>Part I.A: Data Filtering/Data Privacy (10:26-11:20/48:34)</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u="sng">
                <a:solidFill>
                  <a:srgbClr val="0000ff"/>
                </a:solidFill>
                <a:uFillTx/>
                <a:latin typeface="Calibri"/>
                <a:ea typeface="DejaVu Sans"/>
                <a:hlinkClick r:id="rId1"/>
              </a:rPr>
              <a:t>https://arxiv.org/pdf/2108.07258.pdf</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So, the office of immigration office of US review and define the standards for pseudonymity (</a:t>
            </a:r>
            <a:r>
              <a:rPr b="0" lang="zh-CN" sz="1000" spc="-1" strike="noStrike">
                <a:solidFill>
                  <a:srgbClr val="000000"/>
                </a:solidFill>
                <a:latin typeface="Calibri"/>
                <a:ea typeface="DejaVu Sans"/>
              </a:rPr>
              <a:t>假名</a:t>
            </a:r>
            <a:r>
              <a:rPr b="0" lang="en-US" sz="1200" spc="-1" strike="noStrike">
                <a:solidFill>
                  <a:srgbClr val="000000"/>
                </a:solidFill>
                <a:latin typeface="Calibri"/>
                <a:ea typeface="DejaVu Sans"/>
              </a:rPr>
              <a:t>).</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The immigration office react (remove the name, use the initial names, or change the name) to make sure the person cannot be identified or found.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What is redact?10</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1. Redact is to remove words or modified words or information from a text before it is printed or made available to the public.</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2. Officers' names are routinely redacted from any publicly released reports. </a:t>
            </a:r>
            <a:endParaRPr b="0" lang="en-US" sz="1200" spc="-1" strike="noStrike">
              <a:latin typeface="Arial"/>
            </a:endParaRPr>
          </a:p>
          <a:p>
            <a:pPr marL="465120" indent="-465120">
              <a:lnSpc>
                <a:spcPct val="100000"/>
              </a:lnSpc>
              <a:spcBef>
                <a:spcPts val="360"/>
              </a:spcBef>
              <a:buClr>
                <a:srgbClr val="0070c0"/>
              </a:buClr>
              <a:buFont typeface="Wingdings" charset="2"/>
              <a:buChar char=""/>
            </a:pPr>
            <a:r>
              <a:rPr b="0" lang="en-US" sz="1200" spc="-1" strike="noStrike">
                <a:solidFill>
                  <a:srgbClr val="000000"/>
                </a:solidFill>
                <a:latin typeface="Calibri"/>
                <a:ea typeface="DejaVu Sans"/>
              </a:rPr>
              <a:t>3. Some parts of secret files are available to the public, but heavily reacted.</a:t>
            </a:r>
            <a:endParaRPr b="0" lang="en-US" sz="1200" spc="-1" strike="noStrike">
              <a:latin typeface="Arial"/>
            </a:endParaRPr>
          </a:p>
        </p:txBody>
      </p:sp>
      <p:sp>
        <p:nvSpPr>
          <p:cNvPr id="88" name="標題 11"/>
          <p:cNvSpPr/>
          <p:nvPr/>
        </p:nvSpPr>
        <p:spPr>
          <a:xfrm>
            <a:off x="-8640" y="759600"/>
            <a:ext cx="9133200" cy="3492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300" spc="-1" strike="noStrike">
                <a:solidFill>
                  <a:srgbClr val="000000"/>
                </a:solidFill>
                <a:latin typeface="Calibri"/>
                <a:ea typeface="DejaVu Sans"/>
              </a:rPr>
              <a:t>https://www.youtube.com/watch?v=CnGrp23iEws&amp;t=31s</a:t>
            </a:r>
            <a:endParaRPr b="0" lang="en-US" sz="1300" spc="-1" strike="noStrike">
              <a:latin typeface="Arial"/>
            </a:endParaRPr>
          </a:p>
        </p:txBody>
      </p:sp>
      <p:sp>
        <p:nvSpPr>
          <p:cNvPr id="89" name="PlaceHolder 3"/>
          <p:cNvSpPr>
            <a:spLocks noGrp="1"/>
          </p:cNvSpPr>
          <p:nvPr>
            <p:ph type="sldNum" idx="13"/>
          </p:nvPr>
        </p:nvSpPr>
        <p:spPr>
          <a:xfrm>
            <a:off x="6553080" y="6356520"/>
            <a:ext cx="2122920" cy="354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BFA202EB-6A5F-4F90-A68F-07834EB78409}"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pic>
        <p:nvPicPr>
          <p:cNvPr id="90" name="" descr=""/>
          <p:cNvPicPr/>
          <p:nvPr/>
        </p:nvPicPr>
        <p:blipFill>
          <a:blip r:embed="rId2"/>
          <a:stretch/>
        </p:blipFill>
        <p:spPr>
          <a:xfrm>
            <a:off x="1349280" y="4105800"/>
            <a:ext cx="6504480" cy="2522880"/>
          </a:xfrm>
          <a:prstGeom prst="rect">
            <a:avLst/>
          </a:prstGeom>
          <a:ln w="0">
            <a:solidFill>
              <a:srgbClr val="bf0041"/>
            </a:solidFill>
          </a:ln>
        </p:spPr>
      </p:pic>
      <p:sp>
        <p:nvSpPr>
          <p:cNvPr id="5" name="PlaceHolder 4"/>
          <p:cNvSpPr>
            <a:spLocks noGrp="1"/>
          </p:cNvSpPr>
          <p:nvPr>
            <p:ph type="dt" idx="3"/>
          </p:nvPr>
        </p:nvSpPr>
        <p:spPr/>
        <p:txBody>
          <a:bodyPr/>
          <a:p>
            <a:fld id="{A483C860-A766-4445-BBA8-FBAAB6329D3B}" type="datetime1">
              <a:rPr lang="en-US"/>
              <a:t>01/09/2024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4168</TotalTime>
  <Application>LibreOffice/7.3.7.2$Linux_X86_64 LibreOffice_project/30$Build-2</Application>
  <AppVersion>15.0000</AppVersion>
  <Words>48</Words>
  <Paragraphs>14</Paragraphs>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2024-01-09T23:21:50Z</dcterms:modified>
  <cp:revision>1326</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3</vt:i4>
  </property>
</Properties>
</file>