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8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84"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85" name="PlaceHolder 4"/>
          <p:cNvSpPr>
            <a:spLocks noGrp="1"/>
          </p:cNvSpPr>
          <p:nvPr>
            <p:ph type="dt" idx="7"/>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86" name="PlaceHolder 5"/>
          <p:cNvSpPr>
            <a:spLocks noGrp="1"/>
          </p:cNvSpPr>
          <p:nvPr>
            <p:ph type="ftr" idx="8"/>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87" name="PlaceHolder 6"/>
          <p:cNvSpPr>
            <a:spLocks noGrp="1"/>
          </p:cNvSpPr>
          <p:nvPr>
            <p:ph type="sldNum" idx="9"/>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C26DC1A7-2BC9-4556-AB9D-96BA44B10D95}"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sldImg"/>
          </p:nvPr>
        </p:nvSpPr>
        <p:spPr>
          <a:xfrm>
            <a:off x="1143000" y="685800"/>
            <a:ext cx="4554360" cy="3411360"/>
          </a:xfrm>
          <a:prstGeom prst="rect">
            <a:avLst/>
          </a:prstGeom>
          <a:ln w="0">
            <a:noFill/>
          </a:ln>
        </p:spPr>
      </p:sp>
      <p:sp>
        <p:nvSpPr>
          <p:cNvPr id="120" name="PlaceHolder 2"/>
          <p:cNvSpPr>
            <a:spLocks noGrp="1"/>
          </p:cNvSpPr>
          <p:nvPr>
            <p:ph type="body"/>
          </p:nvPr>
        </p:nvSpPr>
        <p:spPr>
          <a:xfrm>
            <a:off x="685800" y="4343400"/>
            <a:ext cx="5468400" cy="4096800"/>
          </a:xfrm>
          <a:prstGeom prst="rect">
            <a:avLst/>
          </a:prstGeom>
          <a:noFill/>
          <a:ln w="0">
            <a:noFill/>
          </a:ln>
        </p:spPr>
        <p:txBody>
          <a:bodyPr lIns="0" rIns="0" tIns="0" bIns="0" anchor="t">
            <a:noAutofit/>
          </a:bodyPr>
          <a:p>
            <a:endParaRPr b="0" lang="en-US" sz="2000" spc="-1" strike="noStrike">
              <a:latin typeface="Arial"/>
            </a:endParaRPr>
          </a:p>
        </p:txBody>
      </p:sp>
      <p:sp>
        <p:nvSpPr>
          <p:cNvPr id="121" name="PlaceHolder 3"/>
          <p:cNvSpPr>
            <a:spLocks noGrp="1"/>
          </p:cNvSpPr>
          <p:nvPr>
            <p:ph type="sldNum" idx="15"/>
          </p:nvPr>
        </p:nvSpPr>
        <p:spPr>
          <a:xfrm>
            <a:off x="3884760" y="8685360"/>
            <a:ext cx="2953800" cy="43920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Times New Roman"/>
                <a:ea typeface="+mn-ea"/>
              </a:defRPr>
            </a:lvl1pPr>
          </a:lstStyle>
          <a:p>
            <a:pPr algn="r">
              <a:lnSpc>
                <a:spcPct val="100000"/>
              </a:lnSpc>
              <a:buNone/>
            </a:pPr>
            <a:fld id="{257BD16D-0DCA-4D76-ACA2-F9628FAF33CC}" type="slidenum">
              <a:rPr b="0" lang="en-US"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721FED85-E0BC-42F2-8F41-896434885A04}"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FFB656B-7051-4805-9B8E-B17FEA7D761C}"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4390E053-5EAD-4B97-B153-83BBD0A9A0ED}"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55987021-18EE-4DD4-8EC6-A5016C6C45B3}"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554829C8-90CC-4700-B374-48EF86444B40}"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8F48226-E3D3-4C94-80AD-E081486E2245}"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B122CD4F-D854-48C5-A9E2-5DF90709F8C6}"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6093E3F-FCB0-4A76-A9D4-3CE971BD38B8}"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D31BF567-165F-4CBD-85A1-2A3F18710AE1}"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3240220-F714-49F6-83A6-62267E363576}"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918363D-7BB3-41BF-95AE-3B61C5D382DB}"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C707B99-15FF-4CC4-ADA5-FDBE42B20F09}"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AE67134-03D2-4DBE-B116-C2C5CFE880C3}"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93B0EA8-D378-4B86-8047-713ED7E3DDF9}"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AE834887-F3F6-4B43-B129-AFE329117C36}"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F79244E3-9354-49AE-9D14-082E6AAE9B78}"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D94C4762-0A99-49B5-B13D-D8E7EA4C7FBC}"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79D50EA-F4CB-4726-91B4-778AC02528D5}"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F8B7015-A14D-4F90-9B5B-EC88E8E7CC8D}"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0934BED-6985-4261-B176-7464216EF14E}"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3FA927A-5114-4F02-AF76-2FF31DF53124}"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4066D96-682B-48D3-96F1-D9959C63226F}"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A0833C6-56B1-4593-9E42-9A0948A45460}"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3E290C6-E31D-4CCE-BE3E-DE2F4E08B03E}"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124080" y="6356520"/>
            <a:ext cx="2877480" cy="34704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1" name="PlaceHolder 2"/>
          <p:cNvSpPr>
            <a:spLocks noGrp="1"/>
          </p:cNvSpPr>
          <p:nvPr>
            <p:ph type="sldNum" idx="2"/>
          </p:nvPr>
        </p:nvSpPr>
        <p:spPr>
          <a:xfrm>
            <a:off x="6553080" y="6356520"/>
            <a:ext cx="2115720" cy="3470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285C0A9B-C11C-409C-9400-61215F610AC3}"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sp>
        <p:nvSpPr>
          <p:cNvPr id="2" name="PlaceHolder 3"/>
          <p:cNvSpPr>
            <a:spLocks noGrp="1"/>
          </p:cNvSpPr>
          <p:nvPr>
            <p:ph type="dt" idx="3"/>
          </p:nvPr>
        </p:nvSpPr>
        <p:spPr>
          <a:xfrm>
            <a:off x="457200" y="6356520"/>
            <a:ext cx="2115720" cy="34704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124080" y="6356520"/>
            <a:ext cx="2877480" cy="34704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42" name="PlaceHolder 2"/>
          <p:cNvSpPr>
            <a:spLocks noGrp="1"/>
          </p:cNvSpPr>
          <p:nvPr>
            <p:ph type="sldNum" idx="5"/>
          </p:nvPr>
        </p:nvSpPr>
        <p:spPr>
          <a:xfrm>
            <a:off x="6553080" y="6356520"/>
            <a:ext cx="2115720" cy="3470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33C0EF13-97EB-4E38-902C-EEB88A6A035A}"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sp>
        <p:nvSpPr>
          <p:cNvPr id="43" name="PlaceHolder 3"/>
          <p:cNvSpPr>
            <a:spLocks noGrp="1"/>
          </p:cNvSpPr>
          <p:nvPr>
            <p:ph type="dt" idx="6"/>
          </p:nvPr>
        </p:nvSpPr>
        <p:spPr>
          <a:xfrm>
            <a:off x="457200" y="6356520"/>
            <a:ext cx="2115720" cy="34704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4"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5"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0" y="2130480"/>
            <a:ext cx="9126000" cy="1451880"/>
          </a:xfrm>
          <a:prstGeom prst="rect">
            <a:avLst/>
          </a:prstGeom>
          <a:solidFill>
            <a:srgbClr val="00b0f0"/>
          </a:solidFill>
          <a:ln w="0">
            <a:noFill/>
          </a:ln>
        </p:spPr>
        <p:txBody>
          <a:bodyPr lIns="0" rIns="0" tIns="0" bIns="0" anchor="ctr">
            <a:normAutofit/>
          </a:bodyPr>
          <a:p>
            <a:pPr algn="ctr">
              <a:lnSpc>
                <a:spcPct val="100000"/>
              </a:lnSpc>
              <a:buNone/>
            </a:pPr>
            <a:r>
              <a:rPr b="1" lang="en-US" sz="4200" spc="-1" strike="noStrike">
                <a:solidFill>
                  <a:srgbClr val="ffff00"/>
                </a:solidFill>
                <a:latin typeface="Calibri"/>
                <a:ea typeface="DejaVu Sans"/>
              </a:rPr>
              <a:t>9 Legal Task/Reasoning</a:t>
            </a:r>
            <a:endParaRPr b="0" lang="en-US" sz="4200" spc="-1" strike="noStrike">
              <a:latin typeface="Arial"/>
            </a:endParaRPr>
          </a:p>
        </p:txBody>
      </p:sp>
      <p:pic>
        <p:nvPicPr>
          <p:cNvPr id="89" name="Picture 3" descr="Reinforcement learning - Wikipedia"/>
          <p:cNvPicPr/>
          <p:nvPr/>
        </p:nvPicPr>
        <p:blipFill>
          <a:blip r:embed="rId1"/>
          <a:stretch/>
        </p:blipFill>
        <p:spPr>
          <a:xfrm>
            <a:off x="4212000" y="3645000"/>
            <a:ext cx="923760" cy="894960"/>
          </a:xfrm>
          <a:prstGeom prst="rect">
            <a:avLst/>
          </a:prstGeom>
          <a:ln w="0">
            <a:noFill/>
          </a:ln>
        </p:spPr>
      </p:pic>
      <p:sp>
        <p:nvSpPr>
          <p:cNvPr id="3" name="PlaceHolder 2"/>
          <p:cNvSpPr>
            <a:spLocks noGrp="1"/>
          </p:cNvSpPr>
          <p:nvPr>
            <p:ph type="sldNum" idx="2"/>
          </p:nvPr>
        </p:nvSpPr>
        <p:spPr/>
        <p:txBody>
          <a:bodyPr/>
          <a:p>
            <a:fld id="{738B7D7F-62EB-4668-A428-F75DE26302D8}" type="slidenum">
              <a:t>1</a:t>
            </a:fld>
          </a:p>
        </p:txBody>
      </p:sp>
      <p:sp>
        <p:nvSpPr>
          <p:cNvPr id="4" name="PlaceHolder 3"/>
          <p:cNvSpPr>
            <a:spLocks noGrp="1"/>
          </p:cNvSpPr>
          <p:nvPr>
            <p:ph type="dt" idx="3"/>
          </p:nvPr>
        </p:nvSpPr>
        <p:spPr/>
        <p:txBody>
          <a:bodyPr/>
          <a:p>
            <a:fld id="{C3264086-1DAF-42C3-8276-37C111228DEC}" type="datetime1">
              <a:rPr lang="en-US"/>
              <a:t>01/12/2024</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0" y="0"/>
            <a:ext cx="9126000" cy="74664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800" spc="-1" strike="noStrike">
                <a:solidFill>
                  <a:srgbClr val="ffff00"/>
                </a:solidFill>
                <a:latin typeface="Calibri"/>
                <a:ea typeface="DejaVu Sans"/>
              </a:rPr>
              <a:t>9 Legal Task/Reasoning</a:t>
            </a:r>
            <a:endParaRPr b="0" lang="en-US" sz="4800" spc="-1" strike="noStrike">
              <a:latin typeface="Arial"/>
            </a:endParaRPr>
          </a:p>
        </p:txBody>
      </p:sp>
      <p:sp>
        <p:nvSpPr>
          <p:cNvPr id="91" name="PlaceHolder 2"/>
          <p:cNvSpPr>
            <a:spLocks noGrp="1"/>
          </p:cNvSpPr>
          <p:nvPr>
            <p:ph type="subTitle"/>
          </p:nvPr>
        </p:nvSpPr>
        <p:spPr>
          <a:xfrm>
            <a:off x="228600" y="1302120"/>
            <a:ext cx="8682120" cy="754560"/>
          </a:xfrm>
          <a:prstGeom prst="rect">
            <a:avLst/>
          </a:prstGeom>
          <a:solidFill>
            <a:srgbClr val="ffffff"/>
          </a:solid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200" spc="-1" strike="noStrike">
                <a:solidFill>
                  <a:srgbClr val="000000"/>
                </a:solidFill>
                <a:latin typeface="Calibri"/>
                <a:ea typeface="DejaVu Sans"/>
              </a:rPr>
              <a:t>Legal Task/Reasoning (25:57-26:20/48:34)</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u="sng">
                <a:solidFill>
                  <a:srgbClr val="0000ff"/>
                </a:solidFill>
                <a:uFillTx/>
                <a:latin typeface="Calibri"/>
                <a:ea typeface="DejaVu Sans"/>
              </a:rPr>
              <a:t>https://arxiv.org/abs/2207.00220</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We focus on the difficulty of machine learning community in legal task.</a:t>
            </a:r>
            <a:endParaRPr b="0" lang="en-US" sz="1200" spc="-1" strike="noStrike">
              <a:latin typeface="Arial"/>
            </a:endParaRPr>
          </a:p>
        </p:txBody>
      </p:sp>
      <p:sp>
        <p:nvSpPr>
          <p:cNvPr id="92" name="標題 4"/>
          <p:cNvSpPr/>
          <p:nvPr/>
        </p:nvSpPr>
        <p:spPr>
          <a:xfrm>
            <a:off x="-8640" y="759600"/>
            <a:ext cx="9126000" cy="34200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300" spc="-1" strike="noStrike">
                <a:solidFill>
                  <a:srgbClr val="000000"/>
                </a:solidFill>
                <a:latin typeface="Calibri"/>
                <a:ea typeface="DejaVu Sans"/>
              </a:rPr>
              <a:t>https://www.youtube.com/watch?v=CnGrp23iEws&amp;t=31s</a:t>
            </a:r>
            <a:endParaRPr b="0" lang="en-US" sz="1300" spc="-1" strike="noStrike">
              <a:latin typeface="Arial"/>
            </a:endParaRPr>
          </a:p>
        </p:txBody>
      </p:sp>
      <p:sp>
        <p:nvSpPr>
          <p:cNvPr id="93" name="PlaceHolder 3"/>
          <p:cNvSpPr>
            <a:spLocks noGrp="1"/>
          </p:cNvSpPr>
          <p:nvPr>
            <p:ph type="sldNum" idx="10"/>
          </p:nvPr>
        </p:nvSpPr>
        <p:spPr>
          <a:xfrm>
            <a:off x="6553080" y="6356520"/>
            <a:ext cx="2115720" cy="3470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88453ED9-EFED-4122-ABBF-C2FA1158AECA}" type="slidenum">
              <a:rPr b="0" lang="en-US" sz="1200" spc="-1" strike="noStrike">
                <a:solidFill>
                  <a:srgbClr val="8b8b8b"/>
                </a:solidFill>
                <a:latin typeface="Calibri"/>
                <a:ea typeface="DejaVu Sans"/>
              </a:rPr>
              <a:t>2</a:t>
            </a:fld>
            <a:endParaRPr b="0" lang="en-US" sz="1200" spc="-1" strike="noStrike">
              <a:latin typeface="Times New Roman"/>
            </a:endParaRPr>
          </a:p>
        </p:txBody>
      </p:sp>
      <p:pic>
        <p:nvPicPr>
          <p:cNvPr id="94" name="" descr=""/>
          <p:cNvPicPr/>
          <p:nvPr/>
        </p:nvPicPr>
        <p:blipFill>
          <a:blip r:embed="rId1"/>
          <a:stretch/>
        </p:blipFill>
        <p:spPr>
          <a:xfrm>
            <a:off x="3429000" y="4572000"/>
            <a:ext cx="2417400" cy="607680"/>
          </a:xfrm>
          <a:prstGeom prst="rect">
            <a:avLst/>
          </a:prstGeom>
          <a:ln w="0">
            <a:solidFill>
              <a:srgbClr val="bf0041"/>
            </a:solidFill>
          </a:ln>
        </p:spPr>
      </p:pic>
      <p:sp>
        <p:nvSpPr>
          <p:cNvPr id="5" name="PlaceHolder 4"/>
          <p:cNvSpPr>
            <a:spLocks noGrp="1"/>
          </p:cNvSpPr>
          <p:nvPr>
            <p:ph type="dt" idx="6"/>
          </p:nvPr>
        </p:nvSpPr>
        <p:spPr/>
        <p:txBody>
          <a:bodyPr/>
          <a:p>
            <a:fld id="{81646812-40CF-474B-8ED1-C5144391B917}" type="datetime1">
              <a:rPr lang="en-US"/>
              <a:t>01/12/2024</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0" y="0"/>
            <a:ext cx="9126000" cy="74664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800" spc="-1" strike="noStrike">
                <a:solidFill>
                  <a:srgbClr val="ffff00"/>
                </a:solidFill>
                <a:latin typeface="Calibri"/>
                <a:ea typeface="DejaVu Sans"/>
              </a:rPr>
              <a:t>9 Legal Task/Reasoning</a:t>
            </a:r>
            <a:endParaRPr b="0" lang="en-US" sz="4800" spc="-1" strike="noStrike">
              <a:latin typeface="Arial"/>
            </a:endParaRPr>
          </a:p>
        </p:txBody>
      </p:sp>
      <p:sp>
        <p:nvSpPr>
          <p:cNvPr id="96" name="PlaceHolder 2"/>
          <p:cNvSpPr>
            <a:spLocks noGrp="1"/>
          </p:cNvSpPr>
          <p:nvPr>
            <p:ph type="subTitle"/>
          </p:nvPr>
        </p:nvSpPr>
        <p:spPr>
          <a:xfrm>
            <a:off x="228600" y="1302120"/>
            <a:ext cx="8682120" cy="1668960"/>
          </a:xfrm>
          <a:prstGeom prst="rect">
            <a:avLst/>
          </a:prstGeom>
          <a:solidFill>
            <a:srgbClr val="ffffff"/>
          </a:solid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200" spc="-1" strike="noStrike">
                <a:solidFill>
                  <a:srgbClr val="000000"/>
                </a:solidFill>
                <a:latin typeface="Calibri"/>
                <a:ea typeface="DejaVu Sans"/>
              </a:rPr>
              <a:t>Legal Task/Reasoning (25:57-28:00/48:34)</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u="sng">
                <a:solidFill>
                  <a:srgbClr val="0000ff"/>
                </a:solidFill>
                <a:uFillTx/>
                <a:latin typeface="Calibri"/>
                <a:ea typeface="DejaVu Sans"/>
              </a:rPr>
              <a:t>https://arxiv.org/abs/2207.00220</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Why do we care about the legal reasoning or legal tasks?</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This model is able to analyze pattern of data. The model can help attorney for justice and can help legal opinions error, however, the legal system may become more complicated in reasoning. We can automate simple tasks for formatting and research. We can analyze the data to check for harmful or helpful trends in legal analysis, for example, we use here for contextualized standard for pseudonymity in the immigration courts.</a:t>
            </a:r>
            <a:endParaRPr b="0" lang="en-US" sz="1200" spc="-1" strike="noStrike">
              <a:latin typeface="Arial"/>
            </a:endParaRPr>
          </a:p>
        </p:txBody>
      </p:sp>
      <p:sp>
        <p:nvSpPr>
          <p:cNvPr id="97" name="標題 1"/>
          <p:cNvSpPr/>
          <p:nvPr/>
        </p:nvSpPr>
        <p:spPr>
          <a:xfrm>
            <a:off x="-8640" y="759600"/>
            <a:ext cx="9126000" cy="34200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300" spc="-1" strike="noStrike">
                <a:solidFill>
                  <a:srgbClr val="000000"/>
                </a:solidFill>
                <a:latin typeface="Calibri"/>
                <a:ea typeface="DejaVu Sans"/>
              </a:rPr>
              <a:t>https://www.youtube.com/watch?v=CnGrp23iEws&amp;t=31s</a:t>
            </a:r>
            <a:endParaRPr b="0" lang="en-US" sz="1300" spc="-1" strike="noStrike">
              <a:latin typeface="Arial"/>
            </a:endParaRPr>
          </a:p>
        </p:txBody>
      </p:sp>
      <p:sp>
        <p:nvSpPr>
          <p:cNvPr id="98" name="PlaceHolder 3"/>
          <p:cNvSpPr>
            <a:spLocks noGrp="1"/>
          </p:cNvSpPr>
          <p:nvPr>
            <p:ph type="sldNum" idx="11"/>
          </p:nvPr>
        </p:nvSpPr>
        <p:spPr>
          <a:xfrm>
            <a:off x="6553080" y="6356520"/>
            <a:ext cx="2115720" cy="3470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755EAA43-7141-425F-95F1-42F02B66DDB4}" type="slidenum">
              <a:rPr b="0" lang="en-US" sz="1200" spc="-1" strike="noStrike">
                <a:solidFill>
                  <a:srgbClr val="8b8b8b"/>
                </a:solidFill>
                <a:latin typeface="Calibri"/>
                <a:ea typeface="DejaVu Sans"/>
              </a:rPr>
              <a:t>3</a:t>
            </a:fld>
            <a:endParaRPr b="0" lang="en-US" sz="1200" spc="-1" strike="noStrike">
              <a:latin typeface="Times New Roman"/>
            </a:endParaRPr>
          </a:p>
        </p:txBody>
      </p:sp>
      <p:pic>
        <p:nvPicPr>
          <p:cNvPr id="99" name="" descr=""/>
          <p:cNvPicPr/>
          <p:nvPr/>
        </p:nvPicPr>
        <p:blipFill>
          <a:blip r:embed="rId1"/>
          <a:stretch/>
        </p:blipFill>
        <p:spPr>
          <a:xfrm>
            <a:off x="457200" y="3162600"/>
            <a:ext cx="5380560" cy="494280"/>
          </a:xfrm>
          <a:prstGeom prst="rect">
            <a:avLst/>
          </a:prstGeom>
          <a:ln w="0">
            <a:solidFill>
              <a:srgbClr val="bf0041"/>
            </a:solidFill>
          </a:ln>
        </p:spPr>
      </p:pic>
      <p:pic>
        <p:nvPicPr>
          <p:cNvPr id="100" name="" descr=""/>
          <p:cNvPicPr/>
          <p:nvPr/>
        </p:nvPicPr>
        <p:blipFill>
          <a:blip r:embed="rId2"/>
          <a:stretch/>
        </p:blipFill>
        <p:spPr>
          <a:xfrm>
            <a:off x="457200" y="3781800"/>
            <a:ext cx="7076160" cy="3075480"/>
          </a:xfrm>
          <a:prstGeom prst="rect">
            <a:avLst/>
          </a:prstGeom>
          <a:ln w="0">
            <a:solidFill>
              <a:srgbClr val="bf0041"/>
            </a:solidFill>
          </a:ln>
        </p:spPr>
      </p:pic>
      <p:sp>
        <p:nvSpPr>
          <p:cNvPr id="5" name="PlaceHolder 4"/>
          <p:cNvSpPr>
            <a:spLocks noGrp="1"/>
          </p:cNvSpPr>
          <p:nvPr>
            <p:ph type="dt" idx="6"/>
          </p:nvPr>
        </p:nvSpPr>
        <p:spPr/>
        <p:txBody>
          <a:bodyPr/>
          <a:p>
            <a:fld id="{9D6F946F-88B5-4706-94AF-6024BB75BB01}" type="datetime1">
              <a:rPr lang="en-US"/>
              <a:t>01/12/2024</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0"/>
            <a:ext cx="9126000" cy="74664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800" spc="-1" strike="noStrike">
                <a:solidFill>
                  <a:srgbClr val="ffff00"/>
                </a:solidFill>
                <a:latin typeface="Calibri"/>
                <a:ea typeface="DejaVu Sans"/>
              </a:rPr>
              <a:t>9 Legal Task/Reasoning</a:t>
            </a:r>
            <a:endParaRPr b="0" lang="en-US" sz="4800" spc="-1" strike="noStrike">
              <a:latin typeface="Arial"/>
            </a:endParaRPr>
          </a:p>
        </p:txBody>
      </p:sp>
      <p:sp>
        <p:nvSpPr>
          <p:cNvPr id="102" name="PlaceHolder 2"/>
          <p:cNvSpPr>
            <a:spLocks noGrp="1"/>
          </p:cNvSpPr>
          <p:nvPr>
            <p:ph type="subTitle"/>
          </p:nvPr>
        </p:nvSpPr>
        <p:spPr>
          <a:xfrm>
            <a:off x="228600" y="1302120"/>
            <a:ext cx="8682120" cy="1897920"/>
          </a:xfrm>
          <a:prstGeom prst="rect">
            <a:avLst/>
          </a:prstGeom>
          <a:solidFill>
            <a:srgbClr val="ffffff"/>
          </a:solid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200" spc="-1" strike="noStrike">
                <a:solidFill>
                  <a:srgbClr val="000000"/>
                </a:solidFill>
                <a:latin typeface="Calibri"/>
                <a:ea typeface="DejaVu Sans"/>
              </a:rPr>
              <a:t>Legal Task/Reasoning (28:01-29:30/48:34)</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u="sng">
                <a:solidFill>
                  <a:srgbClr val="0000ff"/>
                </a:solidFill>
                <a:uFillTx/>
                <a:latin typeface="Calibri"/>
                <a:ea typeface="DejaVu Sans"/>
              </a:rPr>
              <a:t>https://arxiv.org/abs/2207.00220</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There are challenge for machine learning </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1. do analogical (</a:t>
            </a:r>
            <a:r>
              <a:rPr b="0" lang="zh-CN" sz="1200" spc="-1" strike="noStrike">
                <a:solidFill>
                  <a:srgbClr val="000000"/>
                </a:solidFill>
                <a:latin typeface="Calibri"/>
                <a:ea typeface="DejaVu Sans"/>
              </a:rPr>
              <a:t>类比的</a:t>
            </a:r>
            <a:r>
              <a:rPr b="0" lang="en-US" sz="1200" spc="-1" strike="noStrike">
                <a:solidFill>
                  <a:srgbClr val="000000"/>
                </a:solidFill>
                <a:latin typeface="Calibri"/>
                <a:ea typeface="DejaVu Sans"/>
              </a:rPr>
              <a:t>) reasoning, for example, apply the reasoning to a fact pattern </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2. to read very long document, for example, to summarize 200 pages of paper</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3. multi-step reasoning, how to find multiple evidence and apply the rules and create a chain of reasoning.</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These challenges are great goal for Machine Learning research.</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This is the reason that we aggregate the “pile of law” dataset for machine learning research. </a:t>
            </a:r>
            <a:endParaRPr b="0" lang="en-US" sz="1200" spc="-1" strike="noStrike">
              <a:latin typeface="Arial"/>
            </a:endParaRPr>
          </a:p>
        </p:txBody>
      </p:sp>
      <p:sp>
        <p:nvSpPr>
          <p:cNvPr id="103" name="標題 2"/>
          <p:cNvSpPr/>
          <p:nvPr/>
        </p:nvSpPr>
        <p:spPr>
          <a:xfrm>
            <a:off x="-8640" y="759600"/>
            <a:ext cx="9126000" cy="34200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300" spc="-1" strike="noStrike">
                <a:solidFill>
                  <a:srgbClr val="000000"/>
                </a:solidFill>
                <a:latin typeface="Calibri"/>
                <a:ea typeface="DejaVu Sans"/>
              </a:rPr>
              <a:t>https://www.youtube.com/watch?v=CnGrp23iEws&amp;t=31s</a:t>
            </a:r>
            <a:endParaRPr b="0" lang="en-US" sz="1300" spc="-1" strike="noStrike">
              <a:latin typeface="Arial"/>
            </a:endParaRPr>
          </a:p>
        </p:txBody>
      </p:sp>
      <p:sp>
        <p:nvSpPr>
          <p:cNvPr id="104" name="PlaceHolder 3"/>
          <p:cNvSpPr>
            <a:spLocks noGrp="1"/>
          </p:cNvSpPr>
          <p:nvPr>
            <p:ph type="sldNum" idx="12"/>
          </p:nvPr>
        </p:nvSpPr>
        <p:spPr>
          <a:xfrm>
            <a:off x="6553080" y="6356520"/>
            <a:ext cx="2115720" cy="3470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45D2D765-4A15-423B-BEE3-5AB757BDD4C0}" type="slidenum">
              <a:rPr b="0" lang="en-US" sz="1200" spc="-1" strike="noStrike">
                <a:solidFill>
                  <a:srgbClr val="8b8b8b"/>
                </a:solidFill>
                <a:latin typeface="Calibri"/>
                <a:ea typeface="DejaVu Sans"/>
              </a:rPr>
              <a:t>4</a:t>
            </a:fld>
            <a:endParaRPr b="0" lang="en-US" sz="1200" spc="-1" strike="noStrike">
              <a:latin typeface="Times New Roman"/>
            </a:endParaRPr>
          </a:p>
        </p:txBody>
      </p:sp>
      <p:pic>
        <p:nvPicPr>
          <p:cNvPr id="105" name="" descr=""/>
          <p:cNvPicPr/>
          <p:nvPr/>
        </p:nvPicPr>
        <p:blipFill>
          <a:blip r:embed="rId1"/>
          <a:stretch/>
        </p:blipFill>
        <p:spPr>
          <a:xfrm>
            <a:off x="467280" y="3553560"/>
            <a:ext cx="7076160" cy="3075480"/>
          </a:xfrm>
          <a:prstGeom prst="rect">
            <a:avLst/>
          </a:prstGeom>
          <a:ln w="0">
            <a:solidFill>
              <a:srgbClr val="bf0041"/>
            </a:solidFill>
          </a:ln>
        </p:spPr>
      </p:pic>
      <p:sp>
        <p:nvSpPr>
          <p:cNvPr id="5" name="PlaceHolder 4"/>
          <p:cNvSpPr>
            <a:spLocks noGrp="1"/>
          </p:cNvSpPr>
          <p:nvPr>
            <p:ph type="dt" idx="6"/>
          </p:nvPr>
        </p:nvSpPr>
        <p:spPr/>
        <p:txBody>
          <a:bodyPr/>
          <a:p>
            <a:fld id="{47A5C35D-E3BA-4DC0-9937-13B24052CBA9}" type="datetime1">
              <a:rPr lang="en-US"/>
              <a:t>01/12/2024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0" y="0"/>
            <a:ext cx="9126000" cy="74664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800" spc="-1" strike="noStrike">
                <a:solidFill>
                  <a:srgbClr val="ffff00"/>
                </a:solidFill>
                <a:latin typeface="Calibri"/>
                <a:ea typeface="DejaVu Sans"/>
              </a:rPr>
              <a:t>9 Legal Task/Reasoning</a:t>
            </a:r>
            <a:endParaRPr b="0" lang="en-US" sz="4800" spc="-1" strike="noStrike">
              <a:latin typeface="Arial"/>
            </a:endParaRPr>
          </a:p>
        </p:txBody>
      </p:sp>
      <p:sp>
        <p:nvSpPr>
          <p:cNvPr id="107" name="PlaceHolder 2"/>
          <p:cNvSpPr>
            <a:spLocks noGrp="1"/>
          </p:cNvSpPr>
          <p:nvPr>
            <p:ph type="subTitle"/>
          </p:nvPr>
        </p:nvSpPr>
        <p:spPr>
          <a:xfrm>
            <a:off x="228600" y="1302120"/>
            <a:ext cx="8682120" cy="1669320"/>
          </a:xfrm>
          <a:prstGeom prst="rect">
            <a:avLst/>
          </a:prstGeom>
          <a:solidFill>
            <a:srgbClr val="ffffff"/>
          </a:solid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200" spc="-1" strike="noStrike">
                <a:solidFill>
                  <a:srgbClr val="000000"/>
                </a:solidFill>
                <a:latin typeface="Calibri"/>
                <a:ea typeface="DejaVu Sans"/>
              </a:rPr>
              <a:t>Legal Task/Reasoning (29:53-30:50/48:34)</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u="sng">
                <a:solidFill>
                  <a:srgbClr val="0000ff"/>
                </a:solidFill>
                <a:uFillTx/>
                <a:latin typeface="Calibri"/>
                <a:ea typeface="DejaVu Sans"/>
              </a:rPr>
              <a:t>https://arxiv.org/abs/2207.00220</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Below is the contract:</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X and Y have the contract of Toyota Corolla sale.</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If X failed the contract, X pay 1 million dollars to Y.</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The exorbitant (</a:t>
            </a:r>
            <a:r>
              <a:rPr b="0" lang="zh-CN" sz="1200" spc="-1" strike="noStrike">
                <a:solidFill>
                  <a:srgbClr val="000000"/>
                </a:solidFill>
                <a:latin typeface="Calibri"/>
                <a:ea typeface="DejaVu Sans"/>
              </a:rPr>
              <a:t>高昂</a:t>
            </a:r>
            <a:r>
              <a:rPr b="0" lang="en-US" sz="1200" spc="-1" strike="noStrike">
                <a:solidFill>
                  <a:srgbClr val="000000"/>
                </a:solidFill>
                <a:latin typeface="Calibri"/>
                <a:ea typeface="DejaVu Sans"/>
              </a:rPr>
              <a:t>) amount is not reasoning well and the answer is incorrect.</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In this example. the analogical reasoning of machine learning has to improve.</a:t>
            </a:r>
            <a:endParaRPr b="0" lang="en-US" sz="1200" spc="-1" strike="noStrike">
              <a:latin typeface="Arial"/>
            </a:endParaRPr>
          </a:p>
        </p:txBody>
      </p:sp>
      <p:sp>
        <p:nvSpPr>
          <p:cNvPr id="108" name="標題 3"/>
          <p:cNvSpPr/>
          <p:nvPr/>
        </p:nvSpPr>
        <p:spPr>
          <a:xfrm>
            <a:off x="-8640" y="759600"/>
            <a:ext cx="9126000" cy="34200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300" spc="-1" strike="noStrike">
                <a:solidFill>
                  <a:srgbClr val="000000"/>
                </a:solidFill>
                <a:latin typeface="Calibri"/>
                <a:ea typeface="DejaVu Sans"/>
              </a:rPr>
              <a:t>https://www.youtube.com/watch?v=CnGrp23iEws&amp;t=31s</a:t>
            </a:r>
            <a:endParaRPr b="0" lang="en-US" sz="1300" spc="-1" strike="noStrike">
              <a:latin typeface="Arial"/>
            </a:endParaRPr>
          </a:p>
        </p:txBody>
      </p:sp>
      <p:sp>
        <p:nvSpPr>
          <p:cNvPr id="109" name="PlaceHolder 3"/>
          <p:cNvSpPr>
            <a:spLocks noGrp="1"/>
          </p:cNvSpPr>
          <p:nvPr>
            <p:ph type="sldNum" idx="13"/>
          </p:nvPr>
        </p:nvSpPr>
        <p:spPr>
          <a:xfrm>
            <a:off x="6553080" y="6356520"/>
            <a:ext cx="2115720" cy="3470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2E49AD09-B19F-42AD-B6A4-8C16F45491DA}" type="slidenum">
              <a:rPr b="0" lang="en-US" sz="1200" spc="-1" strike="noStrike">
                <a:solidFill>
                  <a:srgbClr val="8b8b8b"/>
                </a:solidFill>
                <a:latin typeface="Calibri"/>
                <a:ea typeface="DejaVu Sans"/>
              </a:rPr>
              <a:t>5</a:t>
            </a:fld>
            <a:endParaRPr b="0" lang="en-US" sz="1200" spc="-1" strike="noStrike">
              <a:latin typeface="Times New Roman"/>
            </a:endParaRPr>
          </a:p>
        </p:txBody>
      </p:sp>
      <p:pic>
        <p:nvPicPr>
          <p:cNvPr id="110" name="" descr=""/>
          <p:cNvPicPr/>
          <p:nvPr/>
        </p:nvPicPr>
        <p:blipFill>
          <a:blip r:embed="rId1"/>
          <a:stretch/>
        </p:blipFill>
        <p:spPr>
          <a:xfrm>
            <a:off x="1600200" y="3429000"/>
            <a:ext cx="5485680" cy="523080"/>
          </a:xfrm>
          <a:prstGeom prst="rect">
            <a:avLst/>
          </a:prstGeom>
          <a:ln w="0">
            <a:solidFill>
              <a:srgbClr val="bf0041"/>
            </a:solidFill>
          </a:ln>
        </p:spPr>
      </p:pic>
      <p:pic>
        <p:nvPicPr>
          <p:cNvPr id="111" name="" descr=""/>
          <p:cNvPicPr/>
          <p:nvPr/>
        </p:nvPicPr>
        <p:blipFill>
          <a:blip r:embed="rId2"/>
          <a:stretch/>
        </p:blipFill>
        <p:spPr>
          <a:xfrm>
            <a:off x="1143000" y="4305600"/>
            <a:ext cx="6333480" cy="1637640"/>
          </a:xfrm>
          <a:prstGeom prst="rect">
            <a:avLst/>
          </a:prstGeom>
          <a:ln w="0">
            <a:solidFill>
              <a:srgbClr val="bf0041"/>
            </a:solidFill>
          </a:ln>
        </p:spPr>
      </p:pic>
      <p:sp>
        <p:nvSpPr>
          <p:cNvPr id="5" name="PlaceHolder 4"/>
          <p:cNvSpPr>
            <a:spLocks noGrp="1"/>
          </p:cNvSpPr>
          <p:nvPr>
            <p:ph type="dt" idx="6"/>
          </p:nvPr>
        </p:nvSpPr>
        <p:spPr/>
        <p:txBody>
          <a:bodyPr/>
          <a:p>
            <a:fld id="{1103C8CF-5C44-4E15-B96F-3211D7F58B12}" type="datetime1">
              <a:rPr lang="en-US"/>
              <a:t>01/12/2024</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0" y="0"/>
            <a:ext cx="9126000" cy="74664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800" spc="-1" strike="noStrike">
                <a:solidFill>
                  <a:srgbClr val="ffff00"/>
                </a:solidFill>
                <a:latin typeface="Calibri"/>
                <a:ea typeface="DejaVu Sans"/>
              </a:rPr>
              <a:t>9 Legal Task/Reasoning</a:t>
            </a:r>
            <a:endParaRPr b="0" lang="en-US" sz="4800" spc="-1" strike="noStrike">
              <a:latin typeface="Arial"/>
            </a:endParaRPr>
          </a:p>
        </p:txBody>
      </p:sp>
      <p:sp>
        <p:nvSpPr>
          <p:cNvPr id="113" name="PlaceHolder 2"/>
          <p:cNvSpPr>
            <a:spLocks noGrp="1"/>
          </p:cNvSpPr>
          <p:nvPr>
            <p:ph type="subTitle"/>
          </p:nvPr>
        </p:nvSpPr>
        <p:spPr>
          <a:xfrm>
            <a:off x="232920" y="1302120"/>
            <a:ext cx="8682120" cy="1897920"/>
          </a:xfrm>
          <a:prstGeom prst="rect">
            <a:avLst/>
          </a:prstGeom>
          <a:solidFill>
            <a:srgbClr val="ffffff"/>
          </a:solid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200" spc="-1" strike="noStrike">
                <a:solidFill>
                  <a:srgbClr val="000000"/>
                </a:solidFill>
                <a:latin typeface="Calibri"/>
                <a:ea typeface="DejaVu Sans"/>
              </a:rPr>
              <a:t>Legal Task/Reasoning (30:54-30:50/48:34)</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u="sng">
                <a:solidFill>
                  <a:srgbClr val="0000ff"/>
                </a:solidFill>
                <a:uFillTx/>
                <a:latin typeface="Calibri"/>
                <a:ea typeface="DejaVu Sans"/>
              </a:rPr>
              <a:t>https://arxiv.org/abs/2207.00220</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HuggingFace has free models:</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1. https://huggingface.co/pile-of-law/legalbert-large-1.7M-1/ and </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2. https://huggingface.co/pile-of-law/legalbert-large-1.7M-2/, </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We train the small model and used in legal reasoning (or legal task).</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Model Cards are hosted on the HuggingFace website along with the models. </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We use refugee cases to test. Table 7 shows the results.  </a:t>
            </a:r>
            <a:endParaRPr b="0" lang="en-US" sz="1200" spc="-1" strike="noStrike">
              <a:latin typeface="Arial"/>
            </a:endParaRPr>
          </a:p>
        </p:txBody>
      </p:sp>
      <p:sp>
        <p:nvSpPr>
          <p:cNvPr id="114" name="標題 5"/>
          <p:cNvSpPr/>
          <p:nvPr/>
        </p:nvSpPr>
        <p:spPr>
          <a:xfrm>
            <a:off x="-8640" y="759600"/>
            <a:ext cx="9126000" cy="34200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300" spc="-1" strike="noStrike">
                <a:solidFill>
                  <a:srgbClr val="000000"/>
                </a:solidFill>
                <a:latin typeface="Calibri"/>
                <a:ea typeface="DejaVu Sans"/>
              </a:rPr>
              <a:t>https://www.youtube.com/watch?v=CnGrp23iEws&amp;t=31s</a:t>
            </a:r>
            <a:endParaRPr b="0" lang="en-US" sz="1300" spc="-1" strike="noStrike">
              <a:latin typeface="Arial"/>
            </a:endParaRPr>
          </a:p>
        </p:txBody>
      </p:sp>
      <p:sp>
        <p:nvSpPr>
          <p:cNvPr id="115" name="PlaceHolder 3"/>
          <p:cNvSpPr>
            <a:spLocks noGrp="1"/>
          </p:cNvSpPr>
          <p:nvPr>
            <p:ph type="sldNum" idx="14"/>
          </p:nvPr>
        </p:nvSpPr>
        <p:spPr>
          <a:xfrm>
            <a:off x="6553080" y="6356520"/>
            <a:ext cx="2115720" cy="3470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39220CE0-00EF-4619-9595-3F922ED219C2}" type="slidenum">
              <a:rPr b="0" lang="en-US" sz="1200" spc="-1" strike="noStrike">
                <a:solidFill>
                  <a:srgbClr val="8b8b8b"/>
                </a:solidFill>
                <a:latin typeface="Calibri"/>
                <a:ea typeface="DejaVu Sans"/>
              </a:rPr>
              <a:t>6</a:t>
            </a:fld>
            <a:endParaRPr b="0" lang="en-US" sz="1200" spc="-1" strike="noStrike">
              <a:latin typeface="Times New Roman"/>
            </a:endParaRPr>
          </a:p>
        </p:txBody>
      </p:sp>
      <p:pic>
        <p:nvPicPr>
          <p:cNvPr id="116" name="" descr=""/>
          <p:cNvPicPr/>
          <p:nvPr/>
        </p:nvPicPr>
        <p:blipFill>
          <a:blip r:embed="rId1"/>
          <a:stretch/>
        </p:blipFill>
        <p:spPr>
          <a:xfrm>
            <a:off x="1143000" y="4674600"/>
            <a:ext cx="7113960" cy="1725840"/>
          </a:xfrm>
          <a:prstGeom prst="rect">
            <a:avLst/>
          </a:prstGeom>
          <a:ln w="0">
            <a:solidFill>
              <a:srgbClr val="bf0041"/>
            </a:solidFill>
          </a:ln>
        </p:spPr>
      </p:pic>
      <p:pic>
        <p:nvPicPr>
          <p:cNvPr id="117" name="" descr=""/>
          <p:cNvPicPr/>
          <p:nvPr/>
        </p:nvPicPr>
        <p:blipFill>
          <a:blip r:embed="rId2"/>
          <a:stretch/>
        </p:blipFill>
        <p:spPr>
          <a:xfrm>
            <a:off x="1143000" y="3248280"/>
            <a:ext cx="5257440" cy="1323360"/>
          </a:xfrm>
          <a:prstGeom prst="rect">
            <a:avLst/>
          </a:prstGeom>
          <a:ln w="0">
            <a:solidFill>
              <a:srgbClr val="bf0041"/>
            </a:solidFill>
          </a:ln>
        </p:spPr>
      </p:pic>
      <p:sp>
        <p:nvSpPr>
          <p:cNvPr id="5" name="PlaceHolder 4"/>
          <p:cNvSpPr>
            <a:spLocks noGrp="1"/>
          </p:cNvSpPr>
          <p:nvPr>
            <p:ph type="dt" idx="6"/>
          </p:nvPr>
        </p:nvSpPr>
        <p:spPr/>
        <p:txBody>
          <a:bodyPr/>
          <a:p>
            <a:fld id="{1EC41A50-4D98-4B33-8190-F1A62AB81CD5}" type="datetime1">
              <a:rPr lang="en-US"/>
              <a:t>01/12/2024</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0" y="2130480"/>
            <a:ext cx="9126000" cy="1451880"/>
          </a:xfrm>
          <a:prstGeom prst="rect">
            <a:avLst/>
          </a:prstGeom>
          <a:gradFill rotWithShape="0">
            <a:gsLst>
              <a:gs pos="0">
                <a:srgbClr val="00afef"/>
              </a:gs>
              <a:gs pos="100000">
                <a:srgbClr val="00688e"/>
              </a:gs>
            </a:gsLst>
            <a:lin ang="8100000"/>
          </a:gradFill>
          <a:ln w="0">
            <a:noFill/>
          </a:ln>
        </p:spPr>
        <p:txBody>
          <a:bodyPr lIns="0" rIns="0" tIns="0" bIns="0" anchor="ctr">
            <a:normAutofit/>
          </a:bodyPr>
          <a:p>
            <a:pPr algn="ctr">
              <a:lnSpc>
                <a:spcPct val="100000"/>
              </a:lnSpc>
              <a:buNone/>
            </a:pPr>
            <a:r>
              <a:rPr b="1" lang="en-US" sz="6000" spc="-1" strike="noStrike">
                <a:solidFill>
                  <a:srgbClr val="ffff00"/>
                </a:solidFill>
                <a:latin typeface="Calibri"/>
                <a:ea typeface="DejaVu Sans"/>
              </a:rPr>
              <a:t>End</a:t>
            </a:r>
            <a:endParaRPr b="0" lang="en-US" sz="6000" spc="-1" strike="noStrike">
              <a:latin typeface="Arial"/>
            </a:endParaRPr>
          </a:p>
        </p:txBody>
      </p:sp>
      <p:sp>
        <p:nvSpPr>
          <p:cNvPr id="3" name="PlaceHolder 2"/>
          <p:cNvSpPr>
            <a:spLocks noGrp="1"/>
          </p:cNvSpPr>
          <p:nvPr>
            <p:ph type="sldNum" idx="5"/>
          </p:nvPr>
        </p:nvSpPr>
        <p:spPr/>
        <p:txBody>
          <a:bodyPr/>
          <a:p>
            <a:fld id="{1A173144-FE40-4D8A-8093-43F4E011CDD9}" type="slidenum">
              <a:t>7</a:t>
            </a:fld>
          </a:p>
        </p:txBody>
      </p:sp>
      <p:sp>
        <p:nvSpPr>
          <p:cNvPr id="4" name="PlaceHolder 3"/>
          <p:cNvSpPr>
            <a:spLocks noGrp="1"/>
          </p:cNvSpPr>
          <p:nvPr>
            <p:ph type="dt" idx="6"/>
          </p:nvPr>
        </p:nvSpPr>
        <p:spPr/>
        <p:txBody>
          <a:bodyPr/>
          <a:p>
            <a:fld id="{055A2696-987A-4FB1-A171-EBB40DD53513}" type="datetime1">
              <a:rPr lang="en-US"/>
              <a:t>01/12/2024</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4745</TotalTime>
  <Application>LibreOffice/7.3.7.2$Linux_X86_64 LibreOffice_project/30$Build-2</Application>
  <AppVersion>15.0000</AppVersion>
  <Company>HOME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2018-09-28T16:40:41Z</dcterms:created>
  <dc:creator>USER</dc:creator>
  <dc:description/>
  <dc:language>en-US</dc:language>
  <cp:lastModifiedBy/>
  <dcterms:modified xsi:type="dcterms:W3CDTF">2024-01-12T17:05:00Z</dcterms:modified>
  <cp:revision>1512</cp:revision>
  <dc:subject/>
  <dc:title>Node JS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1</vt:r8>
  </property>
  <property fmtid="{D5CDD505-2E9C-101B-9397-08002B2CF9AE}" pid="3" name="PresentationFormat">
    <vt:lpwstr>On-screen Show (4:3)</vt:lpwstr>
  </property>
  <property fmtid="{D5CDD505-2E9C-101B-9397-08002B2CF9AE}" pid="4" name="Slides">
    <vt:r8>3</vt:r8>
  </property>
</Properties>
</file>