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E23AF471-FA88-4304-B194-B808B9FFC42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1143000" y="685800"/>
            <a:ext cx="4552920" cy="3409920"/>
          </a:xfrm>
          <a:prstGeom prst="rect">
            <a:avLst/>
          </a:prstGeom>
          <a:ln w="0">
            <a:noFill/>
          </a:ln>
        </p:spPr>
      </p:sp>
      <p:sp>
        <p:nvSpPr>
          <p:cNvPr id="110" name="PlaceHolder 2"/>
          <p:cNvSpPr>
            <a:spLocks noGrp="1"/>
          </p:cNvSpPr>
          <p:nvPr>
            <p:ph type="body"/>
          </p:nvPr>
        </p:nvSpPr>
        <p:spPr>
          <a:xfrm>
            <a:off x="685800" y="4343400"/>
            <a:ext cx="5466960" cy="4095360"/>
          </a:xfrm>
          <a:prstGeom prst="rect">
            <a:avLst/>
          </a:prstGeom>
          <a:noFill/>
          <a:ln w="0">
            <a:noFill/>
          </a:ln>
        </p:spPr>
        <p:txBody>
          <a:bodyPr lIns="0" rIns="0" tIns="0" bIns="0" anchor="t">
            <a:noAutofit/>
          </a:bodyPr>
          <a:p>
            <a:endParaRPr b="0" lang="en-US" sz="2000" spc="-1" strike="noStrike">
              <a:latin typeface="Arial"/>
            </a:endParaRPr>
          </a:p>
        </p:txBody>
      </p:sp>
      <p:sp>
        <p:nvSpPr>
          <p:cNvPr id="111" name="PlaceHolder 3"/>
          <p:cNvSpPr>
            <a:spLocks noGrp="1"/>
          </p:cNvSpPr>
          <p:nvPr>
            <p:ph type="sldNum" idx="14"/>
          </p:nvPr>
        </p:nvSpPr>
        <p:spPr>
          <a:xfrm>
            <a:off x="3884760" y="8685360"/>
            <a:ext cx="2952360" cy="4377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6B2B3060-BB2C-49AE-A4B6-022D7D03CB4F}"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4125EF-DEDC-4296-80BF-A1F8D0C12E6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5C471A-7E4A-41A1-8572-26032A17D72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6953A07-86EE-404C-AAD3-6CA36FD8A3A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85A9F1-4174-466A-B930-B0DBB03DC8F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8D11B61-33D5-441F-B375-910ED4DD15D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AF84179-1995-4EF2-B6AA-5C12B10DAB4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6ACDD13-7346-447A-AFF0-FFC1D7F6A1E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1463BD5-8EF7-439E-A59D-202A52BE858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07A8D4F-34B7-413A-9F8F-8702501B6FE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5893F31-2BA4-4E4E-9076-915E655BDE9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A75A830-4CA6-4574-9C94-E788A0AB25C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9F030F-1649-43FE-B4B7-B9C3CED4766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A1A1B1-9934-4ACE-B37F-24AB7A2667C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DD830D9-AD0D-473A-9D54-79B5B8C2BE8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39F4D3E-EBC5-46A8-A0C6-A9EB7374288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97A6842-EAEB-44B2-94FC-1CD1DB6D9B2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CE89008-F438-42C4-BE0D-3D7C01632618}"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22FDDD3-137F-49BB-8BB9-4E9E7A665CE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6148002-5EA1-4890-8CD6-0C522B1BCE9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227EA69-95FD-4045-872C-7A2888F1166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6FCB9FF-27C9-4208-9803-19B6F38D601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9BA03C-F293-42DF-8A4D-656222E14AF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6DE4198-2800-4106-AB71-4B36E1E5D4F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11E7C48-A2B6-46C8-B438-650C47AEEFC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6040" cy="34560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86274C6A-8DF1-4574-8383-8CD7EBB06D67}"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4280" cy="345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6040" cy="34560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565D573D-C71A-4135-A9B9-709C41FF7599}"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4280" cy="345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arxiv.org/abs/2207.00220"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arxiv.org/abs/2207.00220"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arxiv.org/abs/2207.00220"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arxiv.org/abs/2207.00220"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24560" cy="145044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10 Question and Answer</a:t>
            </a:r>
            <a:endParaRPr b="0" lang="en-US" sz="4200" spc="-1" strike="noStrike">
              <a:latin typeface="Arial"/>
            </a:endParaRPr>
          </a:p>
        </p:txBody>
      </p:sp>
      <p:pic>
        <p:nvPicPr>
          <p:cNvPr id="89" name="Picture 3" descr="Reinforcement learning - Wikipedia"/>
          <p:cNvPicPr/>
          <p:nvPr/>
        </p:nvPicPr>
        <p:blipFill>
          <a:blip r:embed="rId1"/>
          <a:stretch/>
        </p:blipFill>
        <p:spPr>
          <a:xfrm>
            <a:off x="4212000" y="3645000"/>
            <a:ext cx="922320" cy="893520"/>
          </a:xfrm>
          <a:prstGeom prst="rect">
            <a:avLst/>
          </a:prstGeom>
          <a:ln w="0">
            <a:noFill/>
          </a:ln>
        </p:spPr>
      </p:pic>
      <p:sp>
        <p:nvSpPr>
          <p:cNvPr id="3" name="PlaceHolder 2"/>
          <p:cNvSpPr>
            <a:spLocks noGrp="1"/>
          </p:cNvSpPr>
          <p:nvPr>
            <p:ph type="sldNum" idx="2"/>
          </p:nvPr>
        </p:nvSpPr>
        <p:spPr/>
        <p:txBody>
          <a:bodyPr/>
          <a:p>
            <a:fld id="{73F43099-3084-418E-8E0B-8204D288B6C2}" type="slidenum">
              <a:t>1</a:t>
            </a:fld>
          </a:p>
        </p:txBody>
      </p:sp>
      <p:sp>
        <p:nvSpPr>
          <p:cNvPr id="4" name="PlaceHolder 3"/>
          <p:cNvSpPr>
            <a:spLocks noGrp="1"/>
          </p:cNvSpPr>
          <p:nvPr>
            <p:ph type="dt" idx="3"/>
          </p:nvPr>
        </p:nvSpPr>
        <p:spPr/>
        <p:txBody>
          <a:bodyPr/>
          <a:p>
            <a:fld id="{1CE9F0EA-E32A-46F2-A31A-8FB65E9B2649}" type="datetime1">
              <a:rPr lang="en-US"/>
              <a:t>01/13/2024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9124560" cy="7452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10 Question and Answer</a:t>
            </a:r>
            <a:endParaRPr b="0" lang="en-US" sz="4800" spc="-1" strike="noStrike">
              <a:latin typeface="Arial"/>
            </a:endParaRPr>
          </a:p>
        </p:txBody>
      </p:sp>
      <p:sp>
        <p:nvSpPr>
          <p:cNvPr id="91" name="PlaceHolder 2"/>
          <p:cNvSpPr>
            <a:spLocks noGrp="1"/>
          </p:cNvSpPr>
          <p:nvPr>
            <p:ph type="subTitle"/>
          </p:nvPr>
        </p:nvSpPr>
        <p:spPr>
          <a:xfrm>
            <a:off x="228600" y="1302120"/>
            <a:ext cx="8680680" cy="235476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Question and Answer (32:33-35:30/48:34)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Simon Wallace is PhD Student at Osgoode Hall Law School of York University, Ontario, Canada.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Simon is research lawyer and major in refugee Law laboratory.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Simon has several years of practice as a refugee and immigration lawyer.</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Simon representing non-citizens ar all levels of Canada’s refugee and immigration system.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Simon has been spending in last several months thinking very carefully to use some of techniques that Peter Henderson told us about “Pile of Law” in the specific context of the Canadian refugee’s adjudication (</a:t>
            </a:r>
            <a:r>
              <a:rPr b="0" lang="zh-CN" sz="1200" spc="-1" strike="noStrike">
                <a:solidFill>
                  <a:srgbClr val="000000"/>
                </a:solidFill>
                <a:latin typeface="Calibri"/>
                <a:ea typeface="DejaVu Sans"/>
              </a:rPr>
              <a:t>裁决</a:t>
            </a:r>
            <a:r>
              <a:rPr b="0" lang="en-US" sz="1200" spc="-1" strike="noStrike">
                <a:solidFill>
                  <a:srgbClr val="000000"/>
                </a:solidFill>
                <a:latin typeface="Calibri"/>
                <a:ea typeface="DejaVu Sans"/>
              </a:rPr>
              <a: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Dr. Simon asking questions:</a:t>
            </a:r>
            <a:endParaRPr b="0" lang="en-US" sz="1200" spc="-1" strike="noStrike">
              <a:latin typeface="Arial"/>
            </a:endParaRPr>
          </a:p>
        </p:txBody>
      </p:sp>
      <p:sp>
        <p:nvSpPr>
          <p:cNvPr id="92" name="標題 1"/>
          <p:cNvSpPr/>
          <p:nvPr/>
        </p:nvSpPr>
        <p:spPr>
          <a:xfrm>
            <a:off x="-8640" y="759600"/>
            <a:ext cx="9124560" cy="3405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93" name="PlaceHolder 3"/>
          <p:cNvSpPr>
            <a:spLocks noGrp="1"/>
          </p:cNvSpPr>
          <p:nvPr>
            <p:ph type="sldNum" idx="10"/>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DDD54A9F-E534-45AE-9760-263C87F53489}"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94" name="" descr=""/>
          <p:cNvPicPr/>
          <p:nvPr/>
        </p:nvPicPr>
        <p:blipFill>
          <a:blip r:embed="rId2"/>
          <a:stretch/>
        </p:blipFill>
        <p:spPr>
          <a:xfrm>
            <a:off x="2743200" y="3800880"/>
            <a:ext cx="3056400" cy="3056400"/>
          </a:xfrm>
          <a:prstGeom prst="rect">
            <a:avLst/>
          </a:prstGeom>
          <a:ln w="0">
            <a:solidFill>
              <a:srgbClr val="bf0041"/>
            </a:solidFill>
          </a:ln>
        </p:spPr>
      </p:pic>
      <p:sp>
        <p:nvSpPr>
          <p:cNvPr id="5" name="PlaceHolder 4"/>
          <p:cNvSpPr>
            <a:spLocks noGrp="1"/>
          </p:cNvSpPr>
          <p:nvPr>
            <p:ph type="dt" idx="6"/>
          </p:nvPr>
        </p:nvSpPr>
        <p:spPr/>
        <p:txBody>
          <a:bodyPr/>
          <a:p>
            <a:fld id="{8DCBA0B7-8D57-4A5A-B5F6-36618F67D4D0}" type="datetime1">
              <a:rPr lang="en-US"/>
              <a:t>01/13/2024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9124560" cy="7452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10 Question and Answer</a:t>
            </a:r>
            <a:endParaRPr b="0" lang="en-US" sz="4800" spc="-1" strike="noStrike">
              <a:latin typeface="Arial"/>
            </a:endParaRPr>
          </a:p>
        </p:txBody>
      </p:sp>
      <p:sp>
        <p:nvSpPr>
          <p:cNvPr id="96" name="PlaceHolder 2"/>
          <p:cNvSpPr>
            <a:spLocks noGrp="1"/>
          </p:cNvSpPr>
          <p:nvPr>
            <p:ph type="subTitle"/>
          </p:nvPr>
        </p:nvSpPr>
        <p:spPr>
          <a:xfrm>
            <a:off x="228600" y="1302120"/>
            <a:ext cx="8680680" cy="464076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Question and Answer (35:31-40:00/48:34)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Pile of Law is one of major legal NLP (Natural Language Processing).</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It has the major momentum in the legal research community.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four major topics in the Pile fo Law:</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The Scale of data: Pile of Law is 256 GB. Pile of Law Dataset creates number of outcomes. The dataset train entire model of all of the laws.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model handles a different norms. That privacy norms include Canada, Germany, and United States. The norms are different but similar across all 50 states. Different norms have different ides and different laws.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can see both the advantages and disadvantages. The paper point out two facts: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Small model: There are some cases are narrowed on some set of data as opposed to the whole laws. Some types of laws is more amenable (obedient) to train. For example, the bar exam (lawyer qualification exam) materials are consolidated already. The conflicts are pushed out and have clear idea of what law maybe. These are more useful foundation for NLP tasks.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Large model: There are valuable resource for historical cases for wide variety of data. The privacy norms have changed over the time. When we have all the data. Through the machine learning, we can empirically analyze them and see the laws changed over the time. Some are converged cases and some are separated cases. The Pile of Law collect all the data together and put into one place. We have GPT3 (BERT or Llama) to summarize the case. Big model represent the wider varieties of audient. To make Pile of Law more useful and successful, we can either scale narrow or scale wider for the model.</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4. Finally, we have computer scientists, lawyers, machine learning, deep learning development.</a:t>
            </a:r>
            <a:endParaRPr b="0" lang="en-US" sz="1200" spc="-1" strike="noStrike">
              <a:latin typeface="Arial"/>
            </a:endParaRPr>
          </a:p>
        </p:txBody>
      </p:sp>
      <p:sp>
        <p:nvSpPr>
          <p:cNvPr id="97" name="標題 4"/>
          <p:cNvSpPr/>
          <p:nvPr/>
        </p:nvSpPr>
        <p:spPr>
          <a:xfrm>
            <a:off x="-8640" y="759600"/>
            <a:ext cx="9124560" cy="3405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98" name="PlaceHolder 3"/>
          <p:cNvSpPr>
            <a:spLocks noGrp="1"/>
          </p:cNvSpPr>
          <p:nvPr>
            <p:ph type="sldNum" idx="11"/>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ACCC0F6A-969F-4C05-BB5A-1B2BE0742C99}" type="slidenum">
              <a:rPr b="0" lang="en-US" sz="1200" spc="-1" strike="noStrike">
                <a:solidFill>
                  <a:srgbClr val="8b8b8b"/>
                </a:solidFill>
                <a:latin typeface="Calibri"/>
                <a:ea typeface="DejaVu Sans"/>
              </a:rPr>
              <a:t>3</a:t>
            </a:fld>
            <a:endParaRPr b="0" lang="en-US" sz="1200" spc="-1" strike="noStrike">
              <a:latin typeface="Times New Roman"/>
            </a:endParaRPr>
          </a:p>
        </p:txBody>
      </p:sp>
      <p:sp>
        <p:nvSpPr>
          <p:cNvPr id="5" name="PlaceHolder 4"/>
          <p:cNvSpPr>
            <a:spLocks noGrp="1"/>
          </p:cNvSpPr>
          <p:nvPr>
            <p:ph type="dt" idx="6"/>
          </p:nvPr>
        </p:nvSpPr>
        <p:spPr/>
        <p:txBody>
          <a:bodyPr/>
          <a:p>
            <a:fld id="{FA1ADB76-49AE-42F5-8B47-8CDA2DF42CE5}" type="datetime1">
              <a:rPr lang="en-US"/>
              <a:t>01/13/2024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0"/>
            <a:ext cx="9124560" cy="7452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10 Question and Answer</a:t>
            </a:r>
            <a:endParaRPr b="0" lang="en-US" sz="4800" spc="-1" strike="noStrike">
              <a:latin typeface="Arial"/>
            </a:endParaRPr>
          </a:p>
        </p:txBody>
      </p:sp>
      <p:sp>
        <p:nvSpPr>
          <p:cNvPr id="100" name="PlaceHolder 2"/>
          <p:cNvSpPr>
            <a:spLocks noGrp="1"/>
          </p:cNvSpPr>
          <p:nvPr>
            <p:ph type="subTitle"/>
          </p:nvPr>
        </p:nvSpPr>
        <p:spPr>
          <a:xfrm>
            <a:off x="228600" y="1302120"/>
            <a:ext cx="8680680" cy="75456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Question and Answer (40:04-45:30/48:34)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Dr. Peter Henderson Answer:</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 </a:t>
            </a:r>
            <a:endParaRPr b="0" lang="en-US" sz="1200" spc="-1" strike="noStrike">
              <a:latin typeface="Arial"/>
            </a:endParaRPr>
          </a:p>
        </p:txBody>
      </p:sp>
      <p:sp>
        <p:nvSpPr>
          <p:cNvPr id="101" name="標題 2"/>
          <p:cNvSpPr/>
          <p:nvPr/>
        </p:nvSpPr>
        <p:spPr>
          <a:xfrm>
            <a:off x="-8640" y="759600"/>
            <a:ext cx="9124560" cy="3405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102" name="PlaceHolder 3"/>
          <p:cNvSpPr>
            <a:spLocks noGrp="1"/>
          </p:cNvSpPr>
          <p:nvPr>
            <p:ph type="sldNum" idx="12"/>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503708E-05EC-4F3F-A8B3-C0B8EF2BEB40}" type="slidenum">
              <a:rPr b="0" lang="en-US" sz="1200" spc="-1" strike="noStrike">
                <a:solidFill>
                  <a:srgbClr val="8b8b8b"/>
                </a:solidFill>
                <a:latin typeface="Calibri"/>
                <a:ea typeface="DejaVu Sans"/>
              </a:rPr>
              <a:t>4</a:t>
            </a:fld>
            <a:endParaRPr b="0" lang="en-US" sz="1200" spc="-1" strike="noStrike">
              <a:latin typeface="Times New Roman"/>
            </a:endParaRPr>
          </a:p>
        </p:txBody>
      </p:sp>
      <p:pic>
        <p:nvPicPr>
          <p:cNvPr id="103" name="" descr=""/>
          <p:cNvPicPr/>
          <p:nvPr/>
        </p:nvPicPr>
        <p:blipFill>
          <a:blip r:embed="rId2"/>
          <a:stretch/>
        </p:blipFill>
        <p:spPr>
          <a:xfrm>
            <a:off x="2286000" y="2440440"/>
            <a:ext cx="4066200" cy="3045240"/>
          </a:xfrm>
          <a:prstGeom prst="rect">
            <a:avLst/>
          </a:prstGeom>
          <a:ln w="0">
            <a:solidFill>
              <a:srgbClr val="bf0041"/>
            </a:solidFill>
          </a:ln>
        </p:spPr>
      </p:pic>
      <p:sp>
        <p:nvSpPr>
          <p:cNvPr id="5" name="PlaceHolder 4"/>
          <p:cNvSpPr>
            <a:spLocks noGrp="1"/>
          </p:cNvSpPr>
          <p:nvPr>
            <p:ph type="dt" idx="6"/>
          </p:nvPr>
        </p:nvSpPr>
        <p:spPr/>
        <p:txBody>
          <a:bodyPr/>
          <a:p>
            <a:fld id="{441DCC60-3E8B-45B3-91C4-A9FDAB96A434}" type="datetime1">
              <a:rPr lang="en-US"/>
              <a:t>01/13/2024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0" y="0"/>
            <a:ext cx="9124560" cy="7452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10 Question and Answer</a:t>
            </a:r>
            <a:endParaRPr b="0" lang="en-US" sz="4800" spc="-1" strike="noStrike">
              <a:latin typeface="Arial"/>
            </a:endParaRPr>
          </a:p>
        </p:txBody>
      </p:sp>
      <p:sp>
        <p:nvSpPr>
          <p:cNvPr id="105" name="PlaceHolder 2"/>
          <p:cNvSpPr>
            <a:spLocks noGrp="1"/>
          </p:cNvSpPr>
          <p:nvPr>
            <p:ph type="subTitle"/>
          </p:nvPr>
        </p:nvSpPr>
        <p:spPr>
          <a:xfrm>
            <a:off x="228600" y="1302120"/>
            <a:ext cx="8680680" cy="441288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Question and Answer (45:32-48:34/48:34)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Pile of Law collect 256 GB legal cases and train into two models: small model and large model.</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Small Model: The research suggest narrow down to the smaller dataset is easier and helpful for particular area. NLP move very fast and training take a lot of time.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Lage Model: 7 billions of parameters take very long time to train.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simple cases without multi-step reasoning that we can use small model to handle the cases.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small model handle some easy type of claim. These are simple mapping problem.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can use the pre-trained model as the basic knowledge base.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then append the your particular legal knowledge and expand the model into more useful in your particular legal domain.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For example, transfer knowledge from criminal law to contract law is a very big jump. We have the basic model knowledge from the Pile of Law. Then, we transfer the meta knowledge and retain the base model.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4. In terms of Bar Exam. We already have the reddit legal advice. We include both because they are simplified language.  The Pile of Law can only do very narrow legal type of cases. The Pile of Law will not do the quesiton and answer for you.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GPT3 can do a wide variety of task with very little of tweak. You do not need PhD to do these general questions as GPT3. There are different research areas for computer scientist, machine learning, and deep learning.</a:t>
            </a:r>
            <a:endParaRPr b="0" lang="en-US" sz="1200" spc="-1" strike="noStrike">
              <a:latin typeface="Arial"/>
            </a:endParaRPr>
          </a:p>
        </p:txBody>
      </p:sp>
      <p:sp>
        <p:nvSpPr>
          <p:cNvPr id="106" name="標題 3"/>
          <p:cNvSpPr/>
          <p:nvPr/>
        </p:nvSpPr>
        <p:spPr>
          <a:xfrm>
            <a:off x="-8640" y="759600"/>
            <a:ext cx="9124560" cy="3405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107" name="PlaceHolder 3"/>
          <p:cNvSpPr>
            <a:spLocks noGrp="1"/>
          </p:cNvSpPr>
          <p:nvPr>
            <p:ph type="sldNum" idx="13"/>
          </p:nvPr>
        </p:nvSpPr>
        <p:spPr>
          <a:xfrm>
            <a:off x="6553080" y="6356520"/>
            <a:ext cx="2114280" cy="345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D317531F-2E5A-414F-AF16-5536851A2064}" type="slidenum">
              <a:rPr b="0" lang="en-US" sz="1200" spc="-1" strike="noStrike">
                <a:solidFill>
                  <a:srgbClr val="8b8b8b"/>
                </a:solidFill>
                <a:latin typeface="Calibri"/>
                <a:ea typeface="DejaVu Sans"/>
              </a:rPr>
              <a:t>5</a:t>
            </a:fld>
            <a:endParaRPr b="0" lang="en-US" sz="1200" spc="-1" strike="noStrike">
              <a:latin typeface="Times New Roman"/>
            </a:endParaRPr>
          </a:p>
        </p:txBody>
      </p:sp>
      <p:sp>
        <p:nvSpPr>
          <p:cNvPr id="5" name="PlaceHolder 4"/>
          <p:cNvSpPr>
            <a:spLocks noGrp="1"/>
          </p:cNvSpPr>
          <p:nvPr>
            <p:ph type="dt" idx="6"/>
          </p:nvPr>
        </p:nvSpPr>
        <p:spPr/>
        <p:txBody>
          <a:bodyPr/>
          <a:p>
            <a:fld id="{BE564C30-E1EC-429F-84E4-93A6113806C3}" type="datetime1">
              <a:rPr lang="en-US"/>
              <a:t>01/13/2024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0" y="2130480"/>
            <a:ext cx="9124560" cy="145044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7CED2AAA-74A9-4DCC-86A6-5566D371071F}" type="slidenum">
              <a:t>6</a:t>
            </a:fld>
          </a:p>
        </p:txBody>
      </p:sp>
      <p:sp>
        <p:nvSpPr>
          <p:cNvPr id="4" name="PlaceHolder 3"/>
          <p:cNvSpPr>
            <a:spLocks noGrp="1"/>
          </p:cNvSpPr>
          <p:nvPr>
            <p:ph type="dt" idx="6"/>
          </p:nvPr>
        </p:nvSpPr>
        <p:spPr/>
        <p:txBody>
          <a:bodyPr/>
          <a:p>
            <a:fld id="{884E3C1B-E639-498E-BAC0-FA88CF4918E7}" type="datetime1">
              <a:rPr lang="en-US"/>
              <a:t>01/13/2024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4849</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2024-01-13T22:38:37Z</dcterms:modified>
  <cp:revision>1620</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