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4" r:id="rId4"/>
    <p:sldId id="265" r:id="rId5"/>
    <p:sldId id="266" r:id="rId6"/>
    <p:sldId id="268" r:id="rId7"/>
    <p:sldId id="267"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498" y="8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2018/10/6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2018/10/6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2018/10/6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2018/10/6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2018/10/6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2018/10/6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2018/10/6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eclipse/eclipse_perspective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5 Explore Menu</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3995936" y="3861048"/>
            <a:ext cx="949077" cy="74617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 Explore Menu</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rPr>
              <a:t>Typical Eclipse Menus</a:t>
            </a:r>
          </a:p>
          <a:p>
            <a:pPr marL="342900" indent="-342900" algn="l">
              <a:buClr>
                <a:srgbClr val="0070C0"/>
              </a:buClr>
              <a:buSzPct val="80000"/>
              <a:buFont typeface="Wingdings" pitchFamily="2" charset="2"/>
              <a:buChar char="u"/>
            </a:pPr>
            <a:r>
              <a:rPr lang="en-US" altLang="zh-TW" sz="1800" dirty="0" smtClean="0">
                <a:solidFill>
                  <a:schemeClr val="tx1"/>
                </a:solidFill>
              </a:rPr>
              <a:t>The typical menus available on the menu bar of an Eclipse window are −</a:t>
            </a:r>
          </a:p>
          <a:p>
            <a:pPr marL="717550" lvl="1" indent="-358775" algn="l">
              <a:buClr>
                <a:srgbClr val="0070C0"/>
              </a:buClr>
              <a:buSzPct val="80000"/>
              <a:buFont typeface="Wingdings" pitchFamily="2" charset="2"/>
              <a:buChar char="u"/>
            </a:pPr>
            <a:r>
              <a:rPr lang="en-US" altLang="zh-TW" sz="1800" dirty="0" smtClean="0">
                <a:solidFill>
                  <a:schemeClr val="tx1"/>
                </a:solidFill>
              </a:rPr>
              <a:t>File menu</a:t>
            </a:r>
          </a:p>
          <a:p>
            <a:pPr marL="717550" lvl="1" indent="-358775" algn="l">
              <a:buClr>
                <a:srgbClr val="0070C0"/>
              </a:buClr>
              <a:buSzPct val="80000"/>
              <a:buFont typeface="Wingdings" pitchFamily="2" charset="2"/>
              <a:buChar char="u"/>
            </a:pPr>
            <a:r>
              <a:rPr lang="en-US" altLang="zh-TW" sz="1800" dirty="0" smtClean="0">
                <a:solidFill>
                  <a:schemeClr val="tx1"/>
                </a:solidFill>
              </a:rPr>
              <a:t>Edit menu</a:t>
            </a:r>
          </a:p>
          <a:p>
            <a:pPr marL="717550" lvl="1" indent="-358775" algn="l">
              <a:buClr>
                <a:srgbClr val="0070C0"/>
              </a:buClr>
              <a:buSzPct val="80000"/>
              <a:buFont typeface="Wingdings" pitchFamily="2" charset="2"/>
              <a:buChar char="u"/>
            </a:pPr>
            <a:r>
              <a:rPr lang="en-US" altLang="zh-TW" sz="1800" dirty="0" smtClean="0">
                <a:solidFill>
                  <a:schemeClr val="tx1"/>
                </a:solidFill>
              </a:rPr>
              <a:t>Navigate menu</a:t>
            </a:r>
          </a:p>
          <a:p>
            <a:pPr marL="717550" lvl="1" indent="-358775" algn="l">
              <a:buClr>
                <a:srgbClr val="0070C0"/>
              </a:buClr>
              <a:buSzPct val="80000"/>
              <a:buFont typeface="Wingdings" pitchFamily="2" charset="2"/>
              <a:buChar char="u"/>
            </a:pPr>
            <a:r>
              <a:rPr lang="en-US" altLang="zh-TW" sz="1800" dirty="0" smtClean="0">
                <a:solidFill>
                  <a:schemeClr val="tx1"/>
                </a:solidFill>
              </a:rPr>
              <a:t>Search menu</a:t>
            </a:r>
          </a:p>
          <a:p>
            <a:pPr marL="717550" lvl="1" indent="-358775" algn="l">
              <a:buClr>
                <a:srgbClr val="0070C0"/>
              </a:buClr>
              <a:buSzPct val="80000"/>
              <a:buFont typeface="Wingdings" pitchFamily="2" charset="2"/>
              <a:buChar char="u"/>
            </a:pPr>
            <a:r>
              <a:rPr lang="en-US" altLang="zh-TW" sz="1800" dirty="0" smtClean="0">
                <a:solidFill>
                  <a:schemeClr val="tx1"/>
                </a:solidFill>
              </a:rPr>
              <a:t>Project menu</a:t>
            </a:r>
          </a:p>
          <a:p>
            <a:pPr marL="717550" lvl="1" indent="-358775" algn="l">
              <a:buClr>
                <a:srgbClr val="0070C0"/>
              </a:buClr>
              <a:buSzPct val="80000"/>
              <a:buFont typeface="Wingdings" pitchFamily="2" charset="2"/>
              <a:buChar char="u"/>
            </a:pPr>
            <a:r>
              <a:rPr lang="en-US" altLang="zh-TW" sz="1800" dirty="0" smtClean="0">
                <a:solidFill>
                  <a:schemeClr val="tx1"/>
                </a:solidFill>
              </a:rPr>
              <a:t>Run menu</a:t>
            </a:r>
          </a:p>
          <a:p>
            <a:pPr marL="717550" lvl="1" indent="-358775" algn="l">
              <a:buClr>
                <a:srgbClr val="0070C0"/>
              </a:buClr>
              <a:buSzPct val="80000"/>
              <a:buFont typeface="Wingdings" pitchFamily="2" charset="2"/>
              <a:buChar char="u"/>
            </a:pPr>
            <a:r>
              <a:rPr lang="en-US" altLang="zh-TW" sz="1800" dirty="0" smtClean="0">
                <a:solidFill>
                  <a:schemeClr val="tx1"/>
                </a:solidFill>
              </a:rPr>
              <a:t>Window menu</a:t>
            </a:r>
          </a:p>
          <a:p>
            <a:pPr marL="717550" lvl="1" indent="-358775" algn="l">
              <a:buClr>
                <a:srgbClr val="0070C0"/>
              </a:buClr>
              <a:buSzPct val="80000"/>
              <a:buFont typeface="Wingdings" pitchFamily="2" charset="2"/>
              <a:buChar char="u"/>
            </a:pPr>
            <a:r>
              <a:rPr lang="en-US" altLang="zh-TW" sz="1800" dirty="0" smtClean="0">
                <a:solidFill>
                  <a:schemeClr val="tx1"/>
                </a:solidFill>
              </a:rPr>
              <a:t>Help menu</a:t>
            </a: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https://www.tutorialspoint.com/eclipse/eclipse_explore_menus.htm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563888" y="2276872"/>
            <a:ext cx="4486275" cy="2390775"/>
          </a:xfrm>
          <a:prstGeom prst="rect">
            <a:avLst/>
          </a:prstGeom>
          <a:noFill/>
          <a:ln w="9525">
            <a:solidFill>
              <a:srgbClr val="C00000"/>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 Explore Menu</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Plug-ins can add new menus and menu items. </a:t>
            </a:r>
          </a:p>
          <a:p>
            <a:pPr marL="342900" indent="-342900" algn="l">
              <a:buClr>
                <a:srgbClr val="0070C0"/>
              </a:buClr>
              <a:buSzPct val="80000"/>
              <a:buFont typeface="Wingdings" pitchFamily="2" charset="2"/>
              <a:buChar char="u"/>
            </a:pPr>
            <a:r>
              <a:rPr lang="en-US" altLang="zh-TW" sz="1800" dirty="0" smtClean="0">
                <a:solidFill>
                  <a:schemeClr val="tx1"/>
                </a:solidFill>
              </a:rPr>
              <a:t>For example when the java editor is open you will see the Source menu and when the XML editor is open, you will see the </a:t>
            </a:r>
            <a:r>
              <a:rPr lang="en-US" altLang="zh-TW" sz="1800" b="1" dirty="0" smtClean="0">
                <a:solidFill>
                  <a:schemeClr val="tx1"/>
                </a:solidFill>
              </a:rPr>
              <a:t>Design</a:t>
            </a:r>
            <a:r>
              <a:rPr lang="en-US" altLang="zh-TW" sz="1800" dirty="0" smtClean="0">
                <a:solidFill>
                  <a:schemeClr val="tx1"/>
                </a:solidFill>
              </a:rPr>
              <a:t> menu.</a:t>
            </a: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https://www.tutorialspoint.com/eclipse/eclipse_explore_menus.htm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5.1 Menu Description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3995936" y="3861048"/>
            <a:ext cx="949077" cy="74617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5.1 Menu Description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880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rPr>
              <a:t>Menu Description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https://www.tutorialspoint.com/eclipse/eclipse_explore_menus.htm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graphicFrame>
        <p:nvGraphicFramePr>
          <p:cNvPr id="8" name="表格 7"/>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477838"/>
                <a:gridCol w="7731074"/>
              </a:tblGrid>
              <a:tr h="370840">
                <a:tc>
                  <a:txBody>
                    <a:bodyPr/>
                    <a:lstStyle/>
                    <a:p>
                      <a:pPr algn="l" fontAlgn="t"/>
                      <a:r>
                        <a:rPr lang="en-US" dirty="0" smtClean="0"/>
                        <a:t>No</a:t>
                      </a:r>
                      <a:endParaRPr lang="en-US" dirty="0"/>
                    </a:p>
                  </a:txBody>
                  <a:tcPr marL="76200" marR="76200" marT="76200" marB="76200"/>
                </a:tc>
                <a:tc>
                  <a:txBody>
                    <a:bodyPr/>
                    <a:lstStyle/>
                    <a:p>
                      <a:pPr algn="l" fontAlgn="t"/>
                      <a:r>
                        <a:rPr lang="en-US" dirty="0"/>
                        <a:t>Menu Name &amp; Description</a:t>
                      </a:r>
                    </a:p>
                  </a:txBody>
                  <a:tcPr marL="76200" marR="76200" marT="76200" marB="76200"/>
                </a:tc>
              </a:tr>
              <a:tr h="370840">
                <a:tc>
                  <a:txBody>
                    <a:bodyPr/>
                    <a:lstStyle/>
                    <a:p>
                      <a:pPr algn="ctr" fontAlgn="ctr"/>
                      <a:r>
                        <a:rPr lang="en-US" altLang="zh-TW"/>
                        <a:t>1</a:t>
                      </a:r>
                    </a:p>
                  </a:txBody>
                  <a:tcPr marL="76200" marR="76200" marT="76200" marB="76200" anchor="ctr"/>
                </a:tc>
                <a:tc>
                  <a:txBody>
                    <a:bodyPr/>
                    <a:lstStyle/>
                    <a:p>
                      <a:pPr algn="just" fontAlgn="t"/>
                      <a:r>
                        <a:rPr lang="en-US" b="1">
                          <a:solidFill>
                            <a:srgbClr val="000000"/>
                          </a:solidFill>
                        </a:rPr>
                        <a:t>File</a:t>
                      </a:r>
                      <a:endParaRPr lang="en-US">
                        <a:solidFill>
                          <a:srgbClr val="000000"/>
                        </a:solidFill>
                      </a:endParaRPr>
                    </a:p>
                    <a:p>
                      <a:pPr algn="just" fontAlgn="t"/>
                      <a:r>
                        <a:rPr lang="en-US">
                          <a:solidFill>
                            <a:srgbClr val="000000"/>
                          </a:solidFill>
                        </a:rPr>
                        <a:t>The File menu allows you to open files for editing, close editors, save editor content and rename files. Among the other things, it also allows you to import and export workspace content and shutdown Eclipse.</a:t>
                      </a:r>
                    </a:p>
                  </a:txBody>
                  <a:tcPr marL="76200" marR="76200" marT="76200" marB="76200"/>
                </a:tc>
              </a:tr>
              <a:tr h="370840">
                <a:tc>
                  <a:txBody>
                    <a:bodyPr/>
                    <a:lstStyle/>
                    <a:p>
                      <a:pPr algn="ctr" fontAlgn="ctr"/>
                      <a:r>
                        <a:rPr lang="en-US" altLang="zh-TW"/>
                        <a:t>2</a:t>
                      </a:r>
                    </a:p>
                  </a:txBody>
                  <a:tcPr marL="76200" marR="76200" marT="76200" marB="76200" anchor="ctr"/>
                </a:tc>
                <a:tc>
                  <a:txBody>
                    <a:bodyPr/>
                    <a:lstStyle/>
                    <a:p>
                      <a:pPr algn="just" fontAlgn="t"/>
                      <a:r>
                        <a:rPr lang="en-US" b="1">
                          <a:solidFill>
                            <a:srgbClr val="000000"/>
                          </a:solidFill>
                        </a:rPr>
                        <a:t>Edit</a:t>
                      </a:r>
                      <a:endParaRPr lang="en-US">
                        <a:solidFill>
                          <a:srgbClr val="000000"/>
                        </a:solidFill>
                      </a:endParaRPr>
                    </a:p>
                    <a:p>
                      <a:pPr algn="just" fontAlgn="t"/>
                      <a:r>
                        <a:rPr lang="en-US">
                          <a:solidFill>
                            <a:srgbClr val="000000"/>
                          </a:solidFill>
                        </a:rPr>
                        <a:t>The Edit menu presents items like copy &amp; paste.</a:t>
                      </a:r>
                    </a:p>
                  </a:txBody>
                  <a:tcPr marL="76200" marR="76200" marT="76200" marB="76200"/>
                </a:tc>
              </a:tr>
              <a:tr h="370840">
                <a:tc>
                  <a:txBody>
                    <a:bodyPr/>
                    <a:lstStyle/>
                    <a:p>
                      <a:pPr algn="ctr" fontAlgn="ctr"/>
                      <a:r>
                        <a:rPr lang="en-US" altLang="zh-TW"/>
                        <a:t>3</a:t>
                      </a:r>
                    </a:p>
                  </a:txBody>
                  <a:tcPr marL="76200" marR="76200" marT="76200" marB="76200" anchor="ctr"/>
                </a:tc>
                <a:tc>
                  <a:txBody>
                    <a:bodyPr/>
                    <a:lstStyle/>
                    <a:p>
                      <a:pPr algn="just" fontAlgn="t"/>
                      <a:r>
                        <a:rPr lang="en-US" b="1">
                          <a:solidFill>
                            <a:srgbClr val="000000"/>
                          </a:solidFill>
                        </a:rPr>
                        <a:t>Source</a:t>
                      </a:r>
                      <a:endParaRPr lang="en-US">
                        <a:solidFill>
                          <a:srgbClr val="000000"/>
                        </a:solidFill>
                      </a:endParaRPr>
                    </a:p>
                    <a:p>
                      <a:pPr algn="just" fontAlgn="t"/>
                      <a:r>
                        <a:rPr lang="en-US">
                          <a:solidFill>
                            <a:srgbClr val="000000"/>
                          </a:solidFill>
                        </a:rPr>
                        <a:t>The Source menu is visible only when a java editor is open. It presents a number of useful menu items related to editing java source code.</a:t>
                      </a:r>
                    </a:p>
                  </a:txBody>
                  <a:tcPr marL="76200" marR="76200" marT="76200" marB="76200"/>
                </a:tc>
              </a:tr>
              <a:tr h="370840">
                <a:tc>
                  <a:txBody>
                    <a:bodyPr/>
                    <a:lstStyle/>
                    <a:p>
                      <a:pPr algn="ctr" fontAlgn="ctr"/>
                      <a:r>
                        <a:rPr lang="en-US" altLang="zh-TW"/>
                        <a:t>4</a:t>
                      </a:r>
                    </a:p>
                  </a:txBody>
                  <a:tcPr marL="76200" marR="76200" marT="76200" marB="76200" anchor="ctr"/>
                </a:tc>
                <a:tc>
                  <a:txBody>
                    <a:bodyPr/>
                    <a:lstStyle/>
                    <a:p>
                      <a:pPr algn="just" fontAlgn="t"/>
                      <a:r>
                        <a:rPr lang="en-US" b="1" dirty="0">
                          <a:solidFill>
                            <a:srgbClr val="000000"/>
                          </a:solidFill>
                        </a:rPr>
                        <a:t>Navigate</a:t>
                      </a:r>
                      <a:endParaRPr lang="en-US" dirty="0">
                        <a:solidFill>
                          <a:srgbClr val="000000"/>
                        </a:solidFill>
                      </a:endParaRPr>
                    </a:p>
                    <a:p>
                      <a:pPr algn="just" fontAlgn="t"/>
                      <a:r>
                        <a:rPr lang="en-US" dirty="0">
                          <a:solidFill>
                            <a:srgbClr val="000000"/>
                          </a:solidFill>
                        </a:rPr>
                        <a:t>The Navigate menu allows you to quickly locate resources and navigate to them.</a:t>
                      </a:r>
                    </a:p>
                  </a:txBody>
                  <a:tcPr marL="76200" marR="76200" marT="76200" marB="762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5.1 Menu Description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880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rPr>
              <a:t>Menu Description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https://www.tutorialspoint.com/eclipse/eclipse_explore_menus.htm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8" name="表格 7"/>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477838"/>
                <a:gridCol w="7731074"/>
              </a:tblGrid>
              <a:tr h="370840">
                <a:tc>
                  <a:txBody>
                    <a:bodyPr/>
                    <a:lstStyle/>
                    <a:p>
                      <a:pPr algn="l" fontAlgn="t"/>
                      <a:r>
                        <a:rPr lang="en-US" dirty="0" smtClean="0"/>
                        <a:t>No</a:t>
                      </a:r>
                      <a:endParaRPr lang="en-US" dirty="0"/>
                    </a:p>
                  </a:txBody>
                  <a:tcPr marL="76200" marR="76200" marT="76200" marB="76200"/>
                </a:tc>
                <a:tc>
                  <a:txBody>
                    <a:bodyPr/>
                    <a:lstStyle/>
                    <a:p>
                      <a:pPr algn="l" fontAlgn="t"/>
                      <a:r>
                        <a:rPr lang="en-US" dirty="0"/>
                        <a:t>Menu Name &amp; Description</a:t>
                      </a:r>
                    </a:p>
                  </a:txBody>
                  <a:tcPr marL="76200" marR="76200" marT="76200" marB="76200"/>
                </a:tc>
              </a:tr>
              <a:tr h="370840">
                <a:tc>
                  <a:txBody>
                    <a:bodyPr/>
                    <a:lstStyle/>
                    <a:p>
                      <a:pPr algn="ctr" fontAlgn="ctr"/>
                      <a:r>
                        <a:rPr lang="en-US" altLang="zh-TW" dirty="0"/>
                        <a:t>5</a:t>
                      </a:r>
                    </a:p>
                  </a:txBody>
                  <a:tcPr marL="76200" marR="76200" marT="76200" marB="76200" anchor="ctr"/>
                </a:tc>
                <a:tc>
                  <a:txBody>
                    <a:bodyPr/>
                    <a:lstStyle/>
                    <a:p>
                      <a:pPr algn="just" fontAlgn="t"/>
                      <a:r>
                        <a:rPr lang="en-US" b="1" dirty="0">
                          <a:solidFill>
                            <a:srgbClr val="000000"/>
                          </a:solidFill>
                        </a:rPr>
                        <a:t>Search</a:t>
                      </a:r>
                      <a:endParaRPr lang="en-US" dirty="0">
                        <a:solidFill>
                          <a:srgbClr val="000000"/>
                        </a:solidFill>
                      </a:endParaRPr>
                    </a:p>
                    <a:p>
                      <a:pPr algn="just" fontAlgn="t"/>
                      <a:r>
                        <a:rPr lang="en-US" dirty="0">
                          <a:solidFill>
                            <a:srgbClr val="000000"/>
                          </a:solidFill>
                        </a:rPr>
                        <a:t>The Search menu presents items that allow you to search the workspace for files that contain specific data.</a:t>
                      </a:r>
                    </a:p>
                  </a:txBody>
                  <a:tcPr marL="76200" marR="76200" marT="76200" marB="76200"/>
                </a:tc>
              </a:tr>
              <a:tr h="370840">
                <a:tc>
                  <a:txBody>
                    <a:bodyPr/>
                    <a:lstStyle/>
                    <a:p>
                      <a:pPr algn="ctr" fontAlgn="ctr"/>
                      <a:r>
                        <a:rPr lang="en-US" altLang="zh-TW"/>
                        <a:t>6</a:t>
                      </a:r>
                    </a:p>
                  </a:txBody>
                  <a:tcPr marL="76200" marR="76200" marT="76200" marB="76200" anchor="ctr"/>
                </a:tc>
                <a:tc>
                  <a:txBody>
                    <a:bodyPr/>
                    <a:lstStyle/>
                    <a:p>
                      <a:pPr algn="just" fontAlgn="t"/>
                      <a:r>
                        <a:rPr lang="en-US" b="1" dirty="0">
                          <a:solidFill>
                            <a:srgbClr val="000000"/>
                          </a:solidFill>
                        </a:rPr>
                        <a:t>Project</a:t>
                      </a:r>
                      <a:endParaRPr lang="en-US" dirty="0">
                        <a:solidFill>
                          <a:srgbClr val="000000"/>
                        </a:solidFill>
                      </a:endParaRPr>
                    </a:p>
                    <a:p>
                      <a:pPr algn="just" fontAlgn="t"/>
                      <a:r>
                        <a:rPr lang="en-US" dirty="0">
                          <a:solidFill>
                            <a:srgbClr val="000000"/>
                          </a:solidFill>
                        </a:rPr>
                        <a:t>The menu items related to building a project can be found on the Project menu.</a:t>
                      </a:r>
                    </a:p>
                  </a:txBody>
                  <a:tcPr marL="76200" marR="76200" marT="76200" marB="76200"/>
                </a:tc>
              </a:tr>
              <a:tr h="370840">
                <a:tc>
                  <a:txBody>
                    <a:bodyPr/>
                    <a:lstStyle/>
                    <a:p>
                      <a:pPr algn="ctr" fontAlgn="ctr"/>
                      <a:r>
                        <a:rPr lang="en-US" altLang="zh-TW"/>
                        <a:t>7</a:t>
                      </a:r>
                    </a:p>
                  </a:txBody>
                  <a:tcPr marL="76200" marR="76200" marT="76200" marB="76200" anchor="ctr"/>
                </a:tc>
                <a:tc>
                  <a:txBody>
                    <a:bodyPr/>
                    <a:lstStyle/>
                    <a:p>
                      <a:pPr algn="just" fontAlgn="t"/>
                      <a:r>
                        <a:rPr lang="en-US" b="1" dirty="0">
                          <a:solidFill>
                            <a:srgbClr val="000000"/>
                          </a:solidFill>
                        </a:rPr>
                        <a:t>Run</a:t>
                      </a:r>
                      <a:endParaRPr lang="en-US" dirty="0">
                        <a:solidFill>
                          <a:srgbClr val="000000"/>
                        </a:solidFill>
                      </a:endParaRPr>
                    </a:p>
                    <a:p>
                      <a:pPr algn="just" fontAlgn="t"/>
                      <a:r>
                        <a:rPr lang="en-US" dirty="0">
                          <a:solidFill>
                            <a:srgbClr val="000000"/>
                          </a:solidFill>
                        </a:rPr>
                        <a:t>The menu items on the Run menu allow you to start a program in the run mode or debug mode. It also presents menu items that allow you to debug the code.</a:t>
                      </a:r>
                    </a:p>
                  </a:txBody>
                  <a:tcPr marL="76200" marR="76200" marT="76200" marB="76200"/>
                </a:tc>
              </a:tr>
              <a:tr h="370840">
                <a:tc>
                  <a:txBody>
                    <a:bodyPr/>
                    <a:lstStyle/>
                    <a:p>
                      <a:pPr algn="ctr" fontAlgn="ctr"/>
                      <a:r>
                        <a:rPr lang="en-US" altLang="zh-TW"/>
                        <a:t>8</a:t>
                      </a:r>
                    </a:p>
                  </a:txBody>
                  <a:tcPr marL="76200" marR="76200" marT="76200" marB="76200" anchor="ctr"/>
                </a:tc>
                <a:tc>
                  <a:txBody>
                    <a:bodyPr/>
                    <a:lstStyle/>
                    <a:p>
                      <a:pPr algn="just" fontAlgn="t"/>
                      <a:r>
                        <a:rPr lang="en-US" b="1" dirty="0">
                          <a:solidFill>
                            <a:srgbClr val="000000"/>
                          </a:solidFill>
                        </a:rPr>
                        <a:t>Window</a:t>
                      </a:r>
                      <a:endParaRPr lang="en-US" dirty="0">
                        <a:solidFill>
                          <a:srgbClr val="000000"/>
                        </a:solidFill>
                      </a:endParaRPr>
                    </a:p>
                    <a:p>
                      <a:pPr algn="just" fontAlgn="t"/>
                      <a:r>
                        <a:rPr lang="en-US" dirty="0">
                          <a:solidFill>
                            <a:srgbClr val="000000"/>
                          </a:solidFill>
                        </a:rPr>
                        <a:t>The Window menu allows you to open and close views and perspectives. It also allows you to bring up the Preferences dialog.</a:t>
                      </a:r>
                    </a:p>
                  </a:txBody>
                  <a:tcPr marL="76200" marR="76200" marT="76200" marB="762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smtClean="0">
                <a:solidFill>
                  <a:srgbClr val="FFFF00"/>
                </a:solidFill>
              </a:rPr>
              <a:t>5.1 Menu Description</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880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rPr>
              <a:t>Menu Description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https://www.tutorialspoint.com/eclipse/eclipse_explore_menus.htm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2018/10/6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graphicFrame>
        <p:nvGraphicFramePr>
          <p:cNvPr id="8" name="表格 7"/>
          <p:cNvGraphicFramePr>
            <a:graphicFrameLocks noGrp="1"/>
          </p:cNvGraphicFramePr>
          <p:nvPr/>
        </p:nvGraphicFramePr>
        <p:xfrm>
          <a:off x="539552" y="1772816"/>
          <a:ext cx="8208912" cy="1676400"/>
        </p:xfrm>
        <a:graphic>
          <a:graphicData uri="http://schemas.openxmlformats.org/drawingml/2006/table">
            <a:tbl>
              <a:tblPr firstRow="1" bandRow="1">
                <a:tableStyleId>{5C22544A-7EE6-4342-B048-85BDC9FD1C3A}</a:tableStyleId>
              </a:tblPr>
              <a:tblGrid>
                <a:gridCol w="477838"/>
                <a:gridCol w="7731074"/>
              </a:tblGrid>
              <a:tr h="370840">
                <a:tc>
                  <a:txBody>
                    <a:bodyPr/>
                    <a:lstStyle/>
                    <a:p>
                      <a:pPr algn="l" fontAlgn="t"/>
                      <a:r>
                        <a:rPr lang="en-US" dirty="0" smtClean="0"/>
                        <a:t>No</a:t>
                      </a:r>
                      <a:endParaRPr lang="en-US" dirty="0"/>
                    </a:p>
                  </a:txBody>
                  <a:tcPr marL="76200" marR="76200" marT="76200" marB="76200"/>
                </a:tc>
                <a:tc>
                  <a:txBody>
                    <a:bodyPr/>
                    <a:lstStyle/>
                    <a:p>
                      <a:pPr algn="l" fontAlgn="t"/>
                      <a:r>
                        <a:rPr lang="en-US" dirty="0"/>
                        <a:t>Menu Name &amp; Description</a:t>
                      </a:r>
                    </a:p>
                  </a:txBody>
                  <a:tcPr marL="76200" marR="76200" marT="76200" marB="76200"/>
                </a:tc>
              </a:tr>
              <a:tr h="370840">
                <a:tc>
                  <a:txBody>
                    <a:bodyPr/>
                    <a:lstStyle/>
                    <a:p>
                      <a:pPr algn="ctr" fontAlgn="ctr"/>
                      <a:r>
                        <a:rPr lang="en-US" altLang="zh-TW" dirty="0"/>
                        <a:t>9</a:t>
                      </a:r>
                    </a:p>
                  </a:txBody>
                  <a:tcPr marL="76200" marR="76200" marT="76200" marB="76200" anchor="ctr"/>
                </a:tc>
                <a:tc>
                  <a:txBody>
                    <a:bodyPr/>
                    <a:lstStyle/>
                    <a:p>
                      <a:pPr algn="just" fontAlgn="t"/>
                      <a:r>
                        <a:rPr lang="en-US" b="1" dirty="0">
                          <a:solidFill>
                            <a:srgbClr val="000000"/>
                          </a:solidFill>
                        </a:rPr>
                        <a:t>Help</a:t>
                      </a:r>
                      <a:endParaRPr lang="en-US" dirty="0">
                        <a:solidFill>
                          <a:srgbClr val="000000"/>
                        </a:solidFill>
                      </a:endParaRPr>
                    </a:p>
                    <a:p>
                      <a:pPr algn="just" fontAlgn="t"/>
                      <a:r>
                        <a:rPr lang="en-US" dirty="0">
                          <a:solidFill>
                            <a:srgbClr val="000000"/>
                          </a:solidFill>
                        </a:rPr>
                        <a:t>The Help menu can be used to bring up the Help window, Eclipse Marketplace view or Install new plug-ins. The about Eclipse menu item gives you version information.</a:t>
                      </a:r>
                    </a:p>
                  </a:txBody>
                  <a:tcPr marL="76200" marR="76200" marT="76200" marB="76200"/>
                </a:tc>
              </a:tr>
            </a:tbl>
          </a:graphicData>
        </a:graphic>
      </p:graphicFrame>
      <p:sp>
        <p:nvSpPr>
          <p:cNvPr id="9" name="副標題 2"/>
          <p:cNvSpPr txBox="1">
            <a:spLocks/>
          </p:cNvSpPr>
          <p:nvPr/>
        </p:nvSpPr>
        <p:spPr>
          <a:xfrm>
            <a:off x="395536" y="3573016"/>
            <a:ext cx="8352928" cy="1008112"/>
          </a:xfrm>
          <a:prstGeom prst="rect">
            <a:avLst/>
          </a:prstGeom>
          <a:ln>
            <a:solidFill>
              <a:srgbClr val="C0000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lang="en-US" altLang="zh-TW" b="1" dirty="0" smtClean="0"/>
              <a:t>Customizing Menus</a:t>
            </a: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lang="en-US" altLang="zh-TW" dirty="0" smtClean="0"/>
              <a:t>The visible menu items on a menu depend on the installed plug-ins and customization done using the </a:t>
            </a:r>
            <a:r>
              <a:rPr lang="en-US" altLang="zh-TW" dirty="0" smtClean="0">
                <a:hlinkClick r:id="rId2"/>
              </a:rPr>
              <a:t>Customize Perspective</a:t>
            </a:r>
            <a:r>
              <a:rPr lang="en-US" altLang="zh-TW" dirty="0" smtClean="0"/>
              <a:t> dialog box.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2018/10/6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401</Words>
  <Application>Microsoft Office PowerPoint</Application>
  <PresentationFormat>如螢幕大小 (4:3)</PresentationFormat>
  <Paragraphs>80</Paragraphs>
  <Slides>8</Slides>
  <Notes>0</Notes>
  <HiddenSlides>0</HiddenSlides>
  <MMClips>0</MMClips>
  <ScaleCrop>false</ScaleCrop>
  <HeadingPairs>
    <vt:vector size="4" baseType="variant">
      <vt:variant>
        <vt:lpstr>佈景主題</vt:lpstr>
      </vt:variant>
      <vt:variant>
        <vt:i4>1</vt:i4>
      </vt:variant>
      <vt:variant>
        <vt:lpstr>投影片標題</vt:lpstr>
      </vt:variant>
      <vt:variant>
        <vt:i4>8</vt:i4>
      </vt:variant>
    </vt:vector>
  </HeadingPairs>
  <TitlesOfParts>
    <vt:vector size="9" baseType="lpstr">
      <vt:lpstr>Office 佈景主題</vt:lpstr>
      <vt:lpstr>5 Explore Menu</vt:lpstr>
      <vt:lpstr>5 Explore Menu</vt:lpstr>
      <vt:lpstr>5 Explore Menu</vt:lpstr>
      <vt:lpstr>5.1 Menu Description</vt:lpstr>
      <vt:lpstr>5.1 Menu Description</vt:lpstr>
      <vt:lpstr>5.1 Menu Description</vt:lpstr>
      <vt:lpstr>5.1 Menu Description</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259</cp:revision>
  <dcterms:created xsi:type="dcterms:W3CDTF">2018-09-28T16:40:41Z</dcterms:created>
  <dcterms:modified xsi:type="dcterms:W3CDTF">2018-10-07T06:04:25Z</dcterms:modified>
</cp:coreProperties>
</file>