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82" r:id="rId4"/>
    <p:sldId id="260" r:id="rId5"/>
    <p:sldId id="261" r:id="rId6"/>
    <p:sldId id="262" r:id="rId7"/>
    <p:sldId id="290" r:id="rId8"/>
    <p:sldId id="291" r:id="rId9"/>
    <p:sldId id="289" r:id="rId10"/>
    <p:sldId id="264" r:id="rId11"/>
    <p:sldId id="265" r:id="rId12"/>
    <p:sldId id="263" r:id="rId13"/>
    <p:sldId id="266" r:id="rId14"/>
    <p:sldId id="267" r:id="rId15"/>
    <p:sldId id="268" r:id="rId16"/>
    <p:sldId id="292" r:id="rId17"/>
    <p:sldId id="293" r:id="rId18"/>
    <p:sldId id="270" r:id="rId19"/>
    <p:sldId id="269" r:id="rId20"/>
    <p:sldId id="294" r:id="rId21"/>
    <p:sldId id="271" r:id="rId22"/>
    <p:sldId id="272" r:id="rId23"/>
    <p:sldId id="295" r:id="rId24"/>
    <p:sldId id="296" r:id="rId25"/>
    <p:sldId id="273" r:id="rId26"/>
    <p:sldId id="274" r:id="rId27"/>
    <p:sldId id="275" r:id="rId28"/>
    <p:sldId id="276" r:id="rId29"/>
    <p:sldId id="278" r:id="rId30"/>
    <p:sldId id="277" r:id="rId31"/>
    <p:sldId id="297" r:id="rId32"/>
    <p:sldId id="279" r:id="rId33"/>
    <p:sldId id="281" r:id="rId34"/>
    <p:sldId id="280" r:id="rId35"/>
    <p:sldId id="283" r:id="rId36"/>
    <p:sldId id="284" r:id="rId37"/>
    <p:sldId id="285" r:id="rId38"/>
    <p:sldId id="286" r:id="rId39"/>
    <p:sldId id="287" r:id="rId40"/>
    <p:sldId id="288" r:id="rId41"/>
    <p:sldId id="259" r:id="rId4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588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509C-BD4F-47BF-9B1E-FC2E949B3621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ownloads.mariadb.org/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 Setup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636912"/>
            <a:ext cx="6843961" cy="363788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1.1 Spring Initializr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Select “</a:t>
            </a:r>
            <a:r>
              <a:rPr lang="en-US" altLang="zh-TW" dirty="0" err="1" smtClean="0"/>
              <a:t>DevTools</a:t>
            </a:r>
            <a:r>
              <a:rPr lang="en-US" altLang="zh-TW" dirty="0" smtClean="0"/>
              <a:t>” for Development tools.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Select “web” for Web development.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Click “Generate Project” to generate “cardatabase.zip” </a:t>
            </a:r>
            <a:r>
              <a:rPr lang="en-US" altLang="zh-TW" dirty="0" smtClean="0"/>
              <a:t>and automatically your </a:t>
            </a:r>
            <a:r>
              <a:rPr lang="en-US" altLang="zh-TW" dirty="0" smtClean="0">
                <a:solidFill>
                  <a:schemeClr val="tx1"/>
                </a:solidFill>
              </a:rPr>
              <a:t>download directory.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115616" y="5949280"/>
            <a:ext cx="79208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348880"/>
            <a:ext cx="6516216" cy="398181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1.1 Spring Initializr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Select “</a:t>
            </a:r>
            <a:r>
              <a:rPr lang="en-US" altLang="zh-TW" dirty="0" err="1" smtClean="0"/>
              <a:t>DevTools</a:t>
            </a:r>
            <a:r>
              <a:rPr lang="en-US" altLang="zh-TW" dirty="0" smtClean="0"/>
              <a:t>” for Web and “web” for Web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Click “Generate Project” to generate “demo.zip” </a:t>
            </a:r>
            <a:r>
              <a:rPr lang="en-US" altLang="zh-TW" dirty="0" smtClean="0"/>
              <a:t>and automatically your </a:t>
            </a:r>
            <a:r>
              <a:rPr lang="en-US" altLang="zh-TW" dirty="0" smtClean="0">
                <a:solidFill>
                  <a:schemeClr val="tx1"/>
                </a:solidFill>
              </a:rPr>
              <a:t>download directory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187624" y="5949280"/>
            <a:ext cx="79208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1.1 Spring Initializr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Unzip the cardatabase.zip as following files.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916832"/>
            <a:ext cx="5819775" cy="18383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1.1 Spring Initializr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Pom.xml is as follow: </a:t>
            </a:r>
            <a:r>
              <a:rPr lang="en-US" altLang="zh-TW" dirty="0" err="1" smtClean="0"/>
              <a:t>m</a:t>
            </a:r>
            <a:r>
              <a:rPr lang="en-US" altLang="zh-TW" dirty="0" err="1" smtClean="0">
                <a:solidFill>
                  <a:schemeClr val="tx1"/>
                </a:solidFill>
              </a:rPr>
              <a:t>odelVersiob</a:t>
            </a:r>
            <a:r>
              <a:rPr lang="en-US" altLang="zh-TW" dirty="0" smtClean="0">
                <a:solidFill>
                  <a:schemeClr val="tx1"/>
                </a:solidFill>
              </a:rPr>
              <a:t>, </a:t>
            </a:r>
            <a:r>
              <a:rPr lang="en-US" altLang="zh-TW" dirty="0" err="1" smtClean="0"/>
              <a:t>gr</a:t>
            </a:r>
            <a:r>
              <a:rPr lang="en-US" altLang="zh-TW" dirty="0" err="1" smtClean="0">
                <a:solidFill>
                  <a:schemeClr val="tx1"/>
                </a:solidFill>
              </a:rPr>
              <a:t>oupID</a:t>
            </a:r>
            <a:r>
              <a:rPr lang="en-US" altLang="zh-TW" dirty="0" smtClean="0">
                <a:solidFill>
                  <a:schemeClr val="tx1"/>
                </a:solidFill>
              </a:rPr>
              <a:t>, </a:t>
            </a:r>
            <a:r>
              <a:rPr lang="en-US" altLang="zh-TW" dirty="0" err="1" smtClean="0">
                <a:solidFill>
                  <a:schemeClr val="tx1"/>
                </a:solidFill>
              </a:rPr>
              <a:t>artifactID</a:t>
            </a:r>
            <a:r>
              <a:rPr lang="en-US" altLang="zh-TW" dirty="0" smtClean="0">
                <a:solidFill>
                  <a:schemeClr val="tx1"/>
                </a:solidFill>
              </a:rPr>
              <a:t>, and version.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700808"/>
            <a:ext cx="5237238" cy="332473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副標題 2"/>
          <p:cNvSpPr txBox="1">
            <a:spLocks/>
          </p:cNvSpPr>
          <p:nvPr/>
        </p:nvSpPr>
        <p:spPr>
          <a:xfrm>
            <a:off x="467544" y="1772816"/>
            <a:ext cx="2664296" cy="93610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&lt;</a:t>
            </a:r>
            <a:r>
              <a:rPr lang="en-US" altLang="zh-TW" sz="1200" dirty="0" err="1" smtClean="0">
                <a:latin typeface="+mj-lt"/>
              </a:rPr>
              <a:t>modelVersion</a:t>
            </a:r>
            <a:r>
              <a:rPr lang="en-US" altLang="zh-TW" sz="1200" dirty="0" smtClean="0">
                <a:latin typeface="+mj-lt"/>
              </a:rPr>
              <a:t>&gt;4.0.0&lt;/</a:t>
            </a:r>
            <a:r>
              <a:rPr lang="en-US" altLang="zh-TW" sz="1200" dirty="0" err="1" smtClean="0">
                <a:latin typeface="+mj-lt"/>
              </a:rPr>
              <a:t>modelVersion</a:t>
            </a:r>
            <a:r>
              <a:rPr lang="en-US" altLang="zh-TW" sz="1200" dirty="0" smtClean="0"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&lt;</a:t>
            </a:r>
            <a:r>
              <a:rPr lang="en-US" altLang="zh-TW" sz="1200" dirty="0" err="1" smtClean="0">
                <a:latin typeface="+mj-lt"/>
              </a:rPr>
              <a:t>groupId</a:t>
            </a:r>
            <a:r>
              <a:rPr lang="en-US" altLang="zh-TW" sz="1200" dirty="0" smtClean="0">
                <a:latin typeface="+mj-lt"/>
              </a:rPr>
              <a:t>&gt;</a:t>
            </a:r>
            <a:r>
              <a:rPr lang="en-US" altLang="zh-TW" sz="1200" dirty="0" err="1" smtClean="0">
                <a:latin typeface="+mj-lt"/>
              </a:rPr>
              <a:t>com.example</a:t>
            </a:r>
            <a:r>
              <a:rPr lang="en-US" altLang="zh-TW" sz="1200" dirty="0" smtClean="0">
                <a:latin typeface="+mj-lt"/>
              </a:rPr>
              <a:t>&lt;/</a:t>
            </a:r>
            <a:r>
              <a:rPr lang="en-US" altLang="zh-TW" sz="1200" dirty="0" err="1" smtClean="0">
                <a:latin typeface="+mj-lt"/>
              </a:rPr>
              <a:t>groupId</a:t>
            </a:r>
            <a:r>
              <a:rPr lang="en-US" altLang="zh-TW" sz="1200" dirty="0" smtClean="0"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&lt;</a:t>
            </a:r>
            <a:r>
              <a:rPr lang="en-US" altLang="zh-TW" sz="1200" dirty="0" err="1" smtClean="0">
                <a:latin typeface="+mj-lt"/>
              </a:rPr>
              <a:t>artifactId</a:t>
            </a:r>
            <a:r>
              <a:rPr lang="en-US" altLang="zh-TW" sz="1200" dirty="0" smtClean="0">
                <a:latin typeface="+mj-lt"/>
              </a:rPr>
              <a:t>&gt;demo&lt;/</a:t>
            </a:r>
            <a:r>
              <a:rPr lang="en-US" altLang="zh-TW" sz="1200" dirty="0" err="1" smtClean="0">
                <a:latin typeface="+mj-lt"/>
              </a:rPr>
              <a:t>artifactId</a:t>
            </a:r>
            <a:r>
              <a:rPr lang="en-US" altLang="zh-TW" sz="1200" dirty="0" smtClean="0"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&lt;version&gt;0.0.1-SNAPSHOT&lt;/version&gt;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1.2 Import pom.xml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1.2 Import pom.xml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Start Eclipse.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Select a workspace.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276872"/>
            <a:ext cx="5953125" cy="28860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1.2 Import pom.xml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In Eclipse, File &gt; Import, Maven &gt; Exiting Maven Projectiles, click “Next”.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772816"/>
            <a:ext cx="4248472" cy="447945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1.2 Import pom.xml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Select </a:t>
            </a:r>
            <a:r>
              <a:rPr lang="en-US" altLang="zh-TW" dirty="0" smtClean="0"/>
              <a:t>p</a:t>
            </a:r>
            <a:r>
              <a:rPr lang="en-US" altLang="zh-TW" dirty="0" smtClean="0">
                <a:solidFill>
                  <a:schemeClr val="tx1"/>
                </a:solidFill>
              </a:rPr>
              <a:t>ath “ch01” for “Root Directory”.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Eclipse will find “</a:t>
            </a:r>
            <a:r>
              <a:rPr lang="en-US" altLang="zh-TW" dirty="0" err="1" smtClean="0">
                <a:solidFill>
                  <a:schemeClr val="tx1"/>
                </a:solidFill>
              </a:rPr>
              <a:t>cardatabase</a:t>
            </a:r>
            <a:r>
              <a:rPr lang="en-US" altLang="zh-TW" dirty="0" smtClean="0">
                <a:solidFill>
                  <a:schemeClr val="tx1"/>
                </a:solidFill>
              </a:rPr>
              <a:t>/pom.xml” for project.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Click “Finish” button.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276872"/>
            <a:ext cx="5400600" cy="419023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1.3 Run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1.3 Run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5472608" cy="25202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Use Project Explorer to explore project “</a:t>
            </a:r>
            <a:r>
              <a:rPr lang="en-US" altLang="zh-TW" dirty="0" err="1" smtClean="0">
                <a:solidFill>
                  <a:schemeClr val="tx1"/>
                </a:solidFill>
              </a:rPr>
              <a:t>cardatabase</a:t>
            </a:r>
            <a:r>
              <a:rPr lang="en-US" altLang="zh-TW" dirty="0" smtClean="0">
                <a:solidFill>
                  <a:schemeClr val="tx1"/>
                </a:solidFill>
              </a:rPr>
              <a:t>”.</a:t>
            </a:r>
          </a:p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In project “</a:t>
            </a:r>
            <a:r>
              <a:rPr lang="en-US" altLang="zh-TW" dirty="0" err="1" smtClean="0"/>
              <a:t>cardatabase</a:t>
            </a:r>
            <a:r>
              <a:rPr lang="en-US" altLang="zh-TW" dirty="0" smtClean="0"/>
              <a:t>”, we have directory “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/main/java”.</a:t>
            </a:r>
          </a:p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Under the directory “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/main/java”, we have the package “</a:t>
            </a:r>
            <a:r>
              <a:rPr lang="en-US" altLang="zh-TW" dirty="0" err="1" smtClean="0"/>
              <a:t>com.packt.cardatabase</a:t>
            </a:r>
            <a:r>
              <a:rPr lang="en-US" altLang="zh-TW" dirty="0" smtClean="0"/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Unde</a:t>
            </a:r>
            <a:r>
              <a:rPr lang="en-US" altLang="zh-TW" dirty="0" smtClean="0"/>
              <a:t>r the package “</a:t>
            </a:r>
            <a:r>
              <a:rPr lang="en-US" altLang="zh-TW" dirty="0" err="1" smtClean="0"/>
              <a:t>com.packt.cardatabase</a:t>
            </a:r>
            <a:r>
              <a:rPr lang="en-US" altLang="zh-TW" dirty="0" smtClean="0"/>
              <a:t>”, we have the main application class, “CardatabaseApplication.java”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268760"/>
            <a:ext cx="2638425" cy="38195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Download and Install Eclipse 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Start Eclipse 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Create a new Java Project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7" y="2492896"/>
            <a:ext cx="6083724" cy="381642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1.3 Run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Double clic</a:t>
            </a:r>
            <a:r>
              <a:rPr lang="en-US" altLang="zh-TW" dirty="0" smtClean="0"/>
              <a:t>k “Cardatabase</a:t>
            </a:r>
            <a:r>
              <a:rPr lang="en-US" altLang="zh-TW" dirty="0" smtClean="0">
                <a:solidFill>
                  <a:schemeClr val="tx1"/>
                </a:solidFill>
              </a:rPr>
              <a:t>Application.java” on Project Explorer, we have th</a:t>
            </a:r>
            <a:r>
              <a:rPr lang="en-US" altLang="zh-TW" dirty="0" smtClean="0"/>
              <a:t>e “CardatabaseApplication.java” display in the editor. 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0848"/>
            <a:ext cx="8124825" cy="38766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4211960" y="2780928"/>
            <a:ext cx="4320480" cy="2160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14" idx="3"/>
            <a:endCxn id="9" idx="1"/>
          </p:cNvCxnSpPr>
          <p:nvPr/>
        </p:nvCxnSpPr>
        <p:spPr>
          <a:xfrm>
            <a:off x="3131840" y="3717032"/>
            <a:ext cx="1080120" cy="14401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115616" y="3573016"/>
            <a:ext cx="201622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1.3 Run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&gt; Run As &gt; Java Application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16832"/>
            <a:ext cx="7276753" cy="396978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1.3 Run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Check the Console window.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060848"/>
            <a:ext cx="6084168" cy="400258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3275856" y="4005064"/>
            <a:ext cx="3960440" cy="20882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3" idx="2"/>
            <a:endCxn id="9" idx="0"/>
          </p:cNvCxnSpPr>
          <p:nvPr/>
        </p:nvCxnSpPr>
        <p:spPr>
          <a:xfrm>
            <a:off x="4644008" y="1700808"/>
            <a:ext cx="612068" cy="230425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7573022" cy="438159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1.3 Run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Double click “pom.xml”, we display “pom.xml”.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923928" y="2492896"/>
            <a:ext cx="3960440" cy="34563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14" idx="3"/>
            <a:endCxn id="9" idx="1"/>
          </p:cNvCxnSpPr>
          <p:nvPr/>
        </p:nvCxnSpPr>
        <p:spPr>
          <a:xfrm flipV="1">
            <a:off x="1907704" y="4221088"/>
            <a:ext cx="2016224" cy="9001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55576" y="5013176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1.3 Run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Check “pom.xml”, you can see the names “web” and “</a:t>
            </a:r>
            <a:r>
              <a:rPr lang="en-US" altLang="zh-TW" dirty="0" err="1" smtClean="0">
                <a:solidFill>
                  <a:schemeClr val="tx1"/>
                </a:solidFill>
              </a:rPr>
              <a:t>devtools</a:t>
            </a:r>
            <a:r>
              <a:rPr lang="en-US" altLang="zh-TW" dirty="0" smtClean="0"/>
              <a:t>”.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They are the dependencies you selected from “spring </a:t>
            </a:r>
            <a:r>
              <a:rPr lang="en-US" altLang="zh-TW" dirty="0" err="1" smtClean="0"/>
              <a:t>initializer</a:t>
            </a:r>
            <a:r>
              <a:rPr lang="en-US" altLang="zh-TW" dirty="0" smtClean="0"/>
              <a:t>”. 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843808" y="2780928"/>
            <a:ext cx="201622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副標題 2"/>
          <p:cNvSpPr txBox="1">
            <a:spLocks/>
          </p:cNvSpPr>
          <p:nvPr/>
        </p:nvSpPr>
        <p:spPr>
          <a:xfrm>
            <a:off x="1835696" y="2060848"/>
            <a:ext cx="5400600" cy="42484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600" dirty="0" smtClean="0"/>
              <a:t>&lt;dependencies&gt;</a:t>
            </a:r>
          </a:p>
          <a:p>
            <a:r>
              <a:rPr lang="en-US" altLang="zh-TW" sz="1600" dirty="0" smtClean="0"/>
              <a:t>&lt;dependency&gt;</a:t>
            </a:r>
          </a:p>
          <a:p>
            <a:r>
              <a:rPr lang="en-US" altLang="zh-TW" sz="1600" dirty="0" smtClean="0"/>
              <a:t>&lt;</a:t>
            </a:r>
            <a:r>
              <a:rPr lang="en-US" altLang="zh-TW" sz="1600" dirty="0" err="1" smtClean="0"/>
              <a:t>groupId</a:t>
            </a:r>
            <a:r>
              <a:rPr lang="en-US" altLang="zh-TW" sz="1600" dirty="0" smtClean="0"/>
              <a:t>&gt;</a:t>
            </a:r>
            <a:r>
              <a:rPr lang="en-US" altLang="zh-TW" sz="1600" dirty="0" err="1" smtClean="0"/>
              <a:t>org.springframework.boot</a:t>
            </a:r>
            <a:r>
              <a:rPr lang="en-US" altLang="zh-TW" sz="1600" dirty="0" smtClean="0"/>
              <a:t>&lt;/</a:t>
            </a:r>
            <a:r>
              <a:rPr lang="en-US" altLang="zh-TW" sz="1600" dirty="0" err="1" smtClean="0"/>
              <a:t>groupId</a:t>
            </a:r>
            <a:r>
              <a:rPr lang="en-US" altLang="zh-TW" sz="1600" dirty="0" smtClean="0"/>
              <a:t>&gt;</a:t>
            </a:r>
          </a:p>
          <a:p>
            <a:r>
              <a:rPr lang="en-US" altLang="zh-TW" sz="1600" dirty="0" smtClean="0"/>
              <a:t>&lt;</a:t>
            </a:r>
            <a:r>
              <a:rPr lang="en-US" altLang="zh-TW" sz="1600" dirty="0" err="1" smtClean="0"/>
              <a:t>artifactId</a:t>
            </a:r>
            <a:r>
              <a:rPr lang="en-US" altLang="zh-TW" sz="1600" dirty="0" smtClean="0"/>
              <a:t>&gt;spring-boot-starter-web&lt;/</a:t>
            </a:r>
            <a:r>
              <a:rPr lang="en-US" altLang="zh-TW" sz="1600" dirty="0" err="1" smtClean="0"/>
              <a:t>artifactId</a:t>
            </a:r>
            <a:r>
              <a:rPr lang="en-US" altLang="zh-TW" sz="1600" dirty="0" smtClean="0"/>
              <a:t>&gt;</a:t>
            </a:r>
          </a:p>
          <a:p>
            <a:r>
              <a:rPr lang="en-US" altLang="zh-TW" sz="1600" dirty="0" smtClean="0"/>
              <a:t>&lt;/dependency&gt;</a:t>
            </a:r>
          </a:p>
          <a:p>
            <a:endParaRPr lang="zh-TW" altLang="en-US" sz="1600" dirty="0" smtClean="0"/>
          </a:p>
          <a:p>
            <a:r>
              <a:rPr lang="en-US" altLang="zh-TW" sz="1600" dirty="0" smtClean="0"/>
              <a:t>&lt;dependency&gt;</a:t>
            </a:r>
          </a:p>
          <a:p>
            <a:r>
              <a:rPr lang="en-US" altLang="zh-TW" sz="1600" dirty="0" smtClean="0"/>
              <a:t>&lt;</a:t>
            </a:r>
            <a:r>
              <a:rPr lang="en-US" altLang="zh-TW" sz="1600" dirty="0" err="1" smtClean="0"/>
              <a:t>groupId</a:t>
            </a:r>
            <a:r>
              <a:rPr lang="en-US" altLang="zh-TW" sz="1600" dirty="0" smtClean="0"/>
              <a:t>&gt;</a:t>
            </a:r>
            <a:r>
              <a:rPr lang="en-US" altLang="zh-TW" sz="1600" dirty="0" err="1" smtClean="0"/>
              <a:t>org.springframework.boot</a:t>
            </a:r>
            <a:r>
              <a:rPr lang="en-US" altLang="zh-TW" sz="1600" dirty="0" smtClean="0"/>
              <a:t>&lt;/</a:t>
            </a:r>
            <a:r>
              <a:rPr lang="en-US" altLang="zh-TW" sz="1600" dirty="0" err="1" smtClean="0"/>
              <a:t>groupId</a:t>
            </a:r>
            <a:r>
              <a:rPr lang="en-US" altLang="zh-TW" sz="1600" dirty="0" smtClean="0"/>
              <a:t>&gt;</a:t>
            </a:r>
          </a:p>
          <a:p>
            <a:r>
              <a:rPr lang="en-US" altLang="zh-TW" sz="1600" dirty="0" smtClean="0"/>
              <a:t>&lt;</a:t>
            </a:r>
            <a:r>
              <a:rPr lang="en-US" altLang="zh-TW" sz="1600" dirty="0" err="1" smtClean="0"/>
              <a:t>artifactId</a:t>
            </a:r>
            <a:r>
              <a:rPr lang="en-US" altLang="zh-TW" sz="1600" dirty="0" smtClean="0"/>
              <a:t>&gt;spring-boot-</a:t>
            </a:r>
            <a:r>
              <a:rPr lang="en-US" altLang="zh-TW" sz="1600" dirty="0" err="1" smtClean="0"/>
              <a:t>devtools</a:t>
            </a:r>
            <a:r>
              <a:rPr lang="en-US" altLang="zh-TW" sz="1600" dirty="0" smtClean="0"/>
              <a:t>&lt;/</a:t>
            </a:r>
            <a:r>
              <a:rPr lang="en-US" altLang="zh-TW" sz="1600" dirty="0" err="1" smtClean="0"/>
              <a:t>artifactId</a:t>
            </a:r>
            <a:r>
              <a:rPr lang="en-US" altLang="zh-TW" sz="1600" dirty="0" smtClean="0"/>
              <a:t>&gt;</a:t>
            </a:r>
          </a:p>
          <a:p>
            <a:r>
              <a:rPr lang="en-US" altLang="zh-TW" sz="1600" dirty="0" smtClean="0"/>
              <a:t>&lt;scope&gt;runtime&lt;/scope&gt;</a:t>
            </a:r>
          </a:p>
          <a:p>
            <a:r>
              <a:rPr lang="en-US" altLang="zh-TW" sz="1600" dirty="0" smtClean="0"/>
              <a:t>&lt;/dependency&gt;</a:t>
            </a:r>
          </a:p>
          <a:p>
            <a:r>
              <a:rPr lang="en-US" altLang="zh-TW" sz="1600" dirty="0" smtClean="0"/>
              <a:t>&lt;dependency&gt;</a:t>
            </a:r>
          </a:p>
          <a:p>
            <a:r>
              <a:rPr lang="en-US" altLang="zh-TW" sz="1600" dirty="0" smtClean="0"/>
              <a:t>&lt;</a:t>
            </a:r>
            <a:r>
              <a:rPr lang="en-US" altLang="zh-TW" sz="1600" dirty="0" err="1" smtClean="0"/>
              <a:t>groupId</a:t>
            </a:r>
            <a:r>
              <a:rPr lang="en-US" altLang="zh-TW" sz="1600" dirty="0" smtClean="0"/>
              <a:t>&gt;</a:t>
            </a:r>
            <a:r>
              <a:rPr lang="en-US" altLang="zh-TW" sz="1600" dirty="0" err="1" smtClean="0"/>
              <a:t>org.springframework.boot</a:t>
            </a:r>
            <a:r>
              <a:rPr lang="en-US" altLang="zh-TW" sz="1600" dirty="0" smtClean="0"/>
              <a:t>&lt;/</a:t>
            </a:r>
            <a:r>
              <a:rPr lang="en-US" altLang="zh-TW" sz="1600" dirty="0" err="1" smtClean="0"/>
              <a:t>groupId</a:t>
            </a:r>
            <a:r>
              <a:rPr lang="en-US" altLang="zh-TW" sz="1600" dirty="0" smtClean="0"/>
              <a:t>&gt;</a:t>
            </a:r>
          </a:p>
          <a:p>
            <a:r>
              <a:rPr lang="en-US" altLang="zh-TW" sz="1600" dirty="0" smtClean="0"/>
              <a:t>&lt;</a:t>
            </a:r>
            <a:r>
              <a:rPr lang="en-US" altLang="zh-TW" sz="1600" dirty="0" err="1" smtClean="0"/>
              <a:t>artifactId</a:t>
            </a:r>
            <a:r>
              <a:rPr lang="en-US" altLang="zh-TW" sz="1600" dirty="0" smtClean="0"/>
              <a:t>&gt;spring-boot-starter-test&lt;/</a:t>
            </a:r>
            <a:r>
              <a:rPr lang="en-US" altLang="zh-TW" sz="1600" dirty="0" err="1" smtClean="0"/>
              <a:t>artifactId</a:t>
            </a:r>
            <a:r>
              <a:rPr lang="en-US" altLang="zh-TW" sz="1600" dirty="0" smtClean="0"/>
              <a:t>&gt;</a:t>
            </a:r>
          </a:p>
          <a:p>
            <a:r>
              <a:rPr lang="en-US" altLang="zh-TW" sz="1600" dirty="0" smtClean="0"/>
              <a:t>&lt;scope&gt;test&lt;/scope&gt;</a:t>
            </a:r>
          </a:p>
          <a:p>
            <a:r>
              <a:rPr lang="en-US" altLang="zh-TW" sz="1600" dirty="0" smtClean="0"/>
              <a:t>&lt;/dependency&gt;</a:t>
            </a:r>
          </a:p>
          <a:p>
            <a:r>
              <a:rPr lang="en-US" altLang="zh-TW" sz="1600" dirty="0" smtClean="0"/>
              <a:t>&lt;/dependencies&gt;</a:t>
            </a:r>
            <a:endParaRPr kumimoji="0" lang="en-US" altLang="zh-TW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43808" y="4077072"/>
            <a:ext cx="172819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1.3 Run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Check main class: </a:t>
            </a:r>
            <a:r>
              <a:rPr lang="en-US" altLang="zh-TW" dirty="0" err="1" smtClean="0">
                <a:solidFill>
                  <a:schemeClr val="tx1"/>
                </a:solidFill>
              </a:rPr>
              <a:t>DemoApplication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16832"/>
            <a:ext cx="6084168" cy="400258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3131840" y="2420888"/>
            <a:ext cx="2808312" cy="1296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3" idx="2"/>
            <a:endCxn id="9" idx="0"/>
          </p:cNvCxnSpPr>
          <p:nvPr/>
        </p:nvCxnSpPr>
        <p:spPr>
          <a:xfrm flipH="1">
            <a:off x="4535996" y="1700808"/>
            <a:ext cx="108012" cy="72008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1.3 Run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Check main method in class: </a:t>
            </a:r>
            <a:r>
              <a:rPr lang="en-US" altLang="zh-TW" dirty="0" err="1" smtClean="0">
                <a:solidFill>
                  <a:schemeClr val="tx1"/>
                </a:solidFill>
              </a:rPr>
              <a:t>CardatabaseApplication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187624" y="3284984"/>
            <a:ext cx="6552728" cy="20882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3" idx="2"/>
            <a:endCxn id="9" idx="0"/>
          </p:cNvCxnSpPr>
          <p:nvPr/>
        </p:nvCxnSpPr>
        <p:spPr>
          <a:xfrm flipH="1">
            <a:off x="4463988" y="1700808"/>
            <a:ext cx="180020" cy="158417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標題 2"/>
          <p:cNvSpPr txBox="1">
            <a:spLocks/>
          </p:cNvSpPr>
          <p:nvPr/>
        </p:nvSpPr>
        <p:spPr>
          <a:xfrm>
            <a:off x="1115616" y="1988840"/>
            <a:ext cx="6840760" cy="345638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dirty="0" smtClean="0">
                <a:latin typeface="+mj-lt"/>
              </a:rPr>
              <a:t>package </a:t>
            </a:r>
            <a:r>
              <a:rPr lang="en-US" altLang="zh-TW" dirty="0" err="1" smtClean="0">
                <a:latin typeface="+mj-lt"/>
              </a:rPr>
              <a:t>com.example.demo;import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 err="1" smtClean="0">
                <a:latin typeface="+mj-lt"/>
              </a:rPr>
              <a:t>org.springframework.boot.SpringApplication;import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 err="1" smtClean="0">
                <a:latin typeface="+mj-lt"/>
              </a:rPr>
              <a:t>org.springframework.boot.autoconfigure.SpringBootApplication</a:t>
            </a:r>
            <a:r>
              <a:rPr lang="en-US" altLang="zh-TW" dirty="0" smtClean="0">
                <a:latin typeface="+mj-lt"/>
              </a:rPr>
              <a:t>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endParaRPr lang="en-US" altLang="zh-TW" dirty="0" smtClean="0">
              <a:latin typeface="+mj-lt"/>
            </a:endParaRP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dirty="0" smtClean="0">
                <a:latin typeface="+mj-lt"/>
              </a:rPr>
              <a:t>@</a:t>
            </a:r>
            <a:r>
              <a:rPr lang="en-US" altLang="zh-TW" dirty="0" err="1" smtClean="0">
                <a:latin typeface="+mj-lt"/>
              </a:rPr>
              <a:t>SpringBootApplication</a:t>
            </a:r>
            <a:endParaRPr lang="en-US" altLang="zh-TW" dirty="0" smtClean="0">
              <a:latin typeface="+mj-lt"/>
            </a:endParaRP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dirty="0" smtClean="0">
                <a:latin typeface="+mj-lt"/>
              </a:rPr>
              <a:t>public class </a:t>
            </a:r>
            <a:r>
              <a:rPr lang="en-US" altLang="zh-TW" dirty="0" err="1" smtClean="0">
                <a:latin typeface="+mj-lt"/>
              </a:rPr>
              <a:t>CardatabaseApplication</a:t>
            </a:r>
            <a:r>
              <a:rPr lang="en-US" altLang="zh-TW" dirty="0" smtClean="0">
                <a:latin typeface="+mj-lt"/>
              </a:rPr>
              <a:t> {	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dirty="0" smtClean="0">
                <a:latin typeface="+mj-lt"/>
              </a:rPr>
              <a:t>        public static void main (String[] </a:t>
            </a:r>
            <a:r>
              <a:rPr lang="en-US" altLang="zh-TW" dirty="0" err="1" smtClean="0">
                <a:latin typeface="+mj-lt"/>
              </a:rPr>
              <a:t>args</a:t>
            </a:r>
            <a:r>
              <a:rPr lang="en-US" altLang="zh-TW" dirty="0" smtClean="0">
                <a:latin typeface="+mj-lt"/>
              </a:rPr>
              <a:t>) {		</a:t>
            </a:r>
            <a:r>
              <a:rPr lang="en-US" altLang="zh-TW" dirty="0" err="1" smtClean="0">
                <a:latin typeface="+mj-lt"/>
              </a:rPr>
              <a:t>SpringApplication.run</a:t>
            </a:r>
            <a:r>
              <a:rPr lang="en-US" altLang="zh-TW" dirty="0" smtClean="0">
                <a:latin typeface="+mj-lt"/>
              </a:rPr>
              <a:t>(</a:t>
            </a:r>
            <a:r>
              <a:rPr lang="en-US" altLang="zh-TW" dirty="0" err="1" smtClean="0">
                <a:latin typeface="+mj-lt"/>
              </a:rPr>
              <a:t>CardatabaseApplication.class</a:t>
            </a:r>
            <a:r>
              <a:rPr lang="en-US" altLang="zh-TW" dirty="0" smtClean="0">
                <a:latin typeface="+mj-lt"/>
              </a:rPr>
              <a:t>, </a:t>
            </a:r>
            <a:r>
              <a:rPr lang="en-US" altLang="zh-TW" dirty="0" err="1" smtClean="0">
                <a:latin typeface="+mj-lt"/>
              </a:rPr>
              <a:t>args</a:t>
            </a:r>
            <a:r>
              <a:rPr lang="en-US" altLang="zh-TW" dirty="0" smtClean="0">
                <a:latin typeface="+mj-lt"/>
              </a:rPr>
              <a:t>);	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dirty="0" smtClean="0">
                <a:latin typeface="+mj-lt"/>
              </a:rPr>
              <a:t>        }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dirty="0" smtClean="0">
                <a:latin typeface="+mj-lt"/>
              </a:rPr>
              <a:t>}</a:t>
            </a: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1.3 Run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annotation “@</a:t>
            </a:r>
            <a:r>
              <a:rPr lang="en-US" altLang="zh-TW" dirty="0" err="1" smtClean="0"/>
              <a:t>SpringBootApplication</a:t>
            </a:r>
            <a:r>
              <a:rPr lang="en-US" altLang="zh-TW" dirty="0" smtClean="0"/>
              <a:t>” includes “</a:t>
            </a:r>
            <a:r>
              <a:rPr lang="en-US" altLang="zh-TW" dirty="0" err="1" smtClean="0"/>
              <a:t>EnableAutoConfiguration</a:t>
            </a:r>
            <a:r>
              <a:rPr lang="en-US" altLang="zh-TW" dirty="0" smtClean="0"/>
              <a:t>”, “@</a:t>
            </a:r>
            <a:r>
              <a:rPr lang="en-US" altLang="zh-TW" dirty="0" err="1" smtClean="0"/>
              <a:t>ComponentScan</a:t>
            </a:r>
            <a:r>
              <a:rPr lang="en-US" altLang="zh-TW" dirty="0" smtClean="0"/>
              <a:t>”, and “@Configure” for you.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971600" y="2132856"/>
          <a:ext cx="69820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792"/>
                <a:gridCol w="42012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Annotation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EnableAutoConfiguration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Auto Spring Boot Configuration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ComponentScan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Scan and find components for Spring Boot.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@Configure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Defines</a:t>
                      </a:r>
                      <a:r>
                        <a:rPr lang="en-US" altLang="zh-TW" baseline="0" dirty="0" smtClean="0"/>
                        <a:t> class as a source for Bean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1.4 Display Log Message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1.4 Display Log Message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Modify CardatabaseApplicaiton.java as follow: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755576" y="1844824"/>
            <a:ext cx="7776864" cy="446449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dirty="0" smtClean="0"/>
              <a:t>package </a:t>
            </a:r>
            <a:r>
              <a:rPr lang="en-US" altLang="zh-TW" dirty="0" err="1" smtClean="0"/>
              <a:t>com.example.Cardatabase</a:t>
            </a:r>
            <a:r>
              <a:rPr lang="en-US" altLang="zh-TW" dirty="0" smtClean="0"/>
              <a:t>;</a:t>
            </a:r>
          </a:p>
          <a:p>
            <a:endParaRPr lang="zh-TW" altLang="en-US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import org.slf4j.Logger;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import org.slf4j.LoggerFactory;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org.springframework.boot.SpringApplication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org.springframework.boot.autoconfigure.SpringBootApplication</a:t>
            </a:r>
            <a:r>
              <a:rPr lang="en-US" altLang="zh-TW" dirty="0" smtClean="0"/>
              <a:t>;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@</a:t>
            </a:r>
            <a:r>
              <a:rPr lang="en-US" altLang="zh-TW" dirty="0" err="1" smtClean="0"/>
              <a:t>SpringBootApplication</a:t>
            </a:r>
            <a:endParaRPr lang="en-US" altLang="zh-TW" dirty="0" smtClean="0"/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CardatabaseApplication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private static final Logger </a:t>
            </a:r>
            <a:r>
              <a:rPr lang="en-US" altLang="zh-TW" i="1" dirty="0" err="1" smtClean="0"/>
              <a:t>logger</a:t>
            </a:r>
            <a:r>
              <a:rPr lang="en-US" altLang="zh-TW" i="1" dirty="0" smtClean="0"/>
              <a:t> =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>
                <a:solidFill>
                  <a:srgbClr val="FF0000"/>
                </a:solidFill>
              </a:rPr>
              <a:t>LoggerFactory.</a:t>
            </a:r>
            <a:r>
              <a:rPr lang="en-US" altLang="zh-TW" i="1" dirty="0" err="1" smtClean="0">
                <a:solidFill>
                  <a:srgbClr val="FF0000"/>
                </a:solidFill>
              </a:rPr>
              <a:t>getLogger</a:t>
            </a:r>
            <a:r>
              <a:rPr lang="en-US" altLang="zh-TW" i="1" dirty="0" smtClean="0">
                <a:solidFill>
                  <a:srgbClr val="FF0000"/>
                </a:solidFill>
              </a:rPr>
              <a:t> (</a:t>
            </a:r>
            <a:r>
              <a:rPr lang="en-US" altLang="zh-TW" i="1" dirty="0" err="1" smtClean="0">
                <a:solidFill>
                  <a:srgbClr val="FF0000"/>
                </a:solidFill>
              </a:rPr>
              <a:t>CardatabaseApplication.class</a:t>
            </a:r>
            <a:r>
              <a:rPr lang="en-US" altLang="zh-TW" i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zh-TW" dirty="0" smtClean="0"/>
              <a:t>    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SpringApplication.</a:t>
            </a:r>
            <a:r>
              <a:rPr lang="en-US" altLang="zh-TW" i="1" dirty="0" err="1" smtClean="0"/>
              <a:t>run</a:t>
            </a:r>
            <a:r>
              <a:rPr lang="en-US" altLang="zh-TW" i="1" dirty="0" smtClean="0"/>
              <a:t> (</a:t>
            </a:r>
            <a:r>
              <a:rPr lang="en-US" altLang="zh-TW" i="1" dirty="0" err="1" smtClean="0"/>
              <a:t>CardatabaseApplication.class</a:t>
            </a:r>
            <a:r>
              <a:rPr lang="en-US" altLang="zh-TW" i="1" dirty="0" smtClean="0"/>
              <a:t>, </a:t>
            </a:r>
            <a:r>
              <a:rPr lang="en-US" altLang="zh-TW" i="1" dirty="0" err="1" smtClean="0"/>
              <a:t>args</a:t>
            </a:r>
            <a:r>
              <a:rPr lang="en-US" altLang="zh-TW" i="1" dirty="0" smtClean="0"/>
              <a:t>);</a:t>
            </a:r>
          </a:p>
          <a:p>
            <a:r>
              <a:rPr lang="en-US" altLang="zh-TW" i="1" dirty="0" smtClean="0"/>
              <a:t>        </a:t>
            </a:r>
            <a:r>
              <a:rPr lang="en-US" altLang="zh-TW" i="1" dirty="0" smtClean="0">
                <a:solidFill>
                  <a:srgbClr val="FF0000"/>
                </a:solidFill>
              </a:rPr>
              <a:t>logger.info("Hello Spring Boot");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4482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Check the maven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C:\&gt; </a:t>
            </a:r>
            <a:r>
              <a:rPr lang="en-US" altLang="zh-TW" dirty="0" err="1" smtClean="0"/>
              <a:t>mvn</a:t>
            </a:r>
            <a:r>
              <a:rPr lang="en-US" altLang="zh-TW" dirty="0" smtClean="0"/>
              <a:t> –v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Note: 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mvn.cmd is Windows version of </a:t>
            </a:r>
            <a:r>
              <a:rPr lang="en-US" altLang="zh-TW" dirty="0" err="1" smtClean="0">
                <a:solidFill>
                  <a:schemeClr val="tx1"/>
                </a:solidFill>
              </a:rPr>
              <a:t>mvn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mvn.cmd is under C:\Program Files\apache=mvn-3.5.4\bin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%M2_HOME% = “C:\Program Files\apache=mvn-3.5.4\bin”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%PATH% = %M2_HOME%; 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933056"/>
            <a:ext cx="6124575" cy="12382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88840"/>
            <a:ext cx="7091451" cy="405633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1.4 Display Log Message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Run </a:t>
            </a:r>
            <a:r>
              <a:rPr lang="en-US" altLang="zh-TW" dirty="0" smtClean="0"/>
              <a:t>As &gt; CardatabaseApplication.java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You will see “Hello Spring Boot” in console window.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123728" y="5733256"/>
            <a:ext cx="496855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3" idx="2"/>
            <a:endCxn id="9" idx="0"/>
          </p:cNvCxnSpPr>
          <p:nvPr/>
        </p:nvCxnSpPr>
        <p:spPr>
          <a:xfrm flipH="1">
            <a:off x="4608004" y="1916832"/>
            <a:ext cx="36004" cy="381642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492896"/>
            <a:ext cx="6480720" cy="377825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1.4 Display Log Message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In file </a:t>
            </a:r>
            <a:r>
              <a:rPr lang="en-US" altLang="zh-TW" dirty="0" err="1" smtClean="0"/>
              <a:t>Applicaiton.properties</a:t>
            </a:r>
            <a:r>
              <a:rPr lang="en-US" altLang="zh-TW" smtClean="0"/>
              <a:t>, add: </a:t>
            </a:r>
            <a:endParaRPr lang="en-US" altLang="zh-TW" dirty="0" smtClean="0"/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err="1" smtClean="0">
                <a:solidFill>
                  <a:schemeClr val="tx1"/>
                </a:solidFill>
              </a:rPr>
              <a:t>logging.level.root</a:t>
            </a:r>
            <a:r>
              <a:rPr lang="en-US" altLang="zh-TW" dirty="0" smtClean="0">
                <a:solidFill>
                  <a:schemeClr val="tx1"/>
                </a:solidFill>
              </a:rPr>
              <a:t>=INFO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err="1" smtClean="0">
                <a:solidFill>
                  <a:schemeClr val="tx1"/>
                </a:solidFill>
              </a:rPr>
              <a:t>server.port</a:t>
            </a:r>
            <a:r>
              <a:rPr lang="en-US" altLang="zh-TW" dirty="0" smtClean="0">
                <a:solidFill>
                  <a:schemeClr val="tx1"/>
                </a:solidFill>
              </a:rPr>
              <a:t>=8081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339752" y="2996952"/>
            <a:ext cx="1127159" cy="2339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15" idx="0"/>
            <a:endCxn id="9" idx="2"/>
          </p:cNvCxnSpPr>
          <p:nvPr/>
        </p:nvCxnSpPr>
        <p:spPr>
          <a:xfrm flipV="1">
            <a:off x="1763688" y="3230867"/>
            <a:ext cx="1139644" cy="91821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31640" y="4149080"/>
            <a:ext cx="86409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1.5 Install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MariaDB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1.5 Install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MariaDB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Go to: </a:t>
            </a:r>
            <a:r>
              <a:rPr lang="en-US" altLang="zh-TW" dirty="0" smtClean="0">
                <a:hlinkClick r:id="rId2"/>
              </a:rPr>
              <a:t>https://downloads.mariadb.org</a:t>
            </a:r>
            <a:endParaRPr lang="en-US" altLang="zh-TW" dirty="0" smtClean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Select the Windows version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132856"/>
            <a:ext cx="6804745" cy="364557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5796136" y="5229200"/>
            <a:ext cx="64807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12" idx="2"/>
            <a:endCxn id="9" idx="0"/>
          </p:cNvCxnSpPr>
          <p:nvPr/>
        </p:nvCxnSpPr>
        <p:spPr>
          <a:xfrm>
            <a:off x="2231740" y="1916832"/>
            <a:ext cx="3888432" cy="331236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27584" y="1700808"/>
            <a:ext cx="280831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1.5 Install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MariaDB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Download the </a:t>
            </a:r>
            <a:r>
              <a:rPr lang="en-US" altLang="zh-TW" dirty="0" err="1" smtClean="0"/>
              <a:t>msi</a:t>
            </a:r>
            <a:r>
              <a:rPr lang="en-US" altLang="zh-TW" dirty="0" smtClean="0"/>
              <a:t> version to install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6876256" cy="364316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2843808" y="4653136"/>
            <a:ext cx="280831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11" idx="2"/>
            <a:endCxn id="9" idx="0"/>
          </p:cNvCxnSpPr>
          <p:nvPr/>
        </p:nvCxnSpPr>
        <p:spPr>
          <a:xfrm>
            <a:off x="2195736" y="1556792"/>
            <a:ext cx="2052228" cy="309634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27584" y="1340768"/>
            <a:ext cx="27363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988840"/>
            <a:ext cx="4800600" cy="37719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1.5 Install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MariaDB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Install all features from Wizard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1.5 Install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MariaDB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Password: </a:t>
            </a:r>
            <a:r>
              <a:rPr lang="en-US" altLang="zh-TW" dirty="0" err="1" smtClean="0"/>
              <a:t>Pcxxxx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ch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132856"/>
            <a:ext cx="4810125" cy="37814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1.5 Install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MariaDB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Size =1000MB.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916832"/>
            <a:ext cx="4781550" cy="37052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1.5 Install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MariaDB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Complete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844824"/>
            <a:ext cx="4743450" cy="38004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1.5 Install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MariaDB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Double click “</a:t>
            </a:r>
            <a:r>
              <a:rPr lang="en-US" altLang="zh-TW" dirty="0" err="1" smtClean="0"/>
              <a:t>HeidiSQL</a:t>
            </a:r>
            <a:r>
              <a:rPr lang="en-US" altLang="zh-TW" dirty="0" smtClean="0"/>
              <a:t>” to start.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852936"/>
            <a:ext cx="619125" cy="6762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cxnSp>
        <p:nvCxnSpPr>
          <p:cNvPr id="11" name="直線單箭頭接點 10"/>
          <p:cNvCxnSpPr>
            <a:stCxn id="7170" idx="3"/>
            <a:endCxn id="7172" idx="1"/>
          </p:cNvCxnSpPr>
          <p:nvPr/>
        </p:nvCxnSpPr>
        <p:spPr>
          <a:xfrm>
            <a:off x="1086669" y="3191074"/>
            <a:ext cx="749027" cy="15078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772816"/>
            <a:ext cx="5207575" cy="313809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5580112" y="3284984"/>
            <a:ext cx="1152128" cy="2880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Pcxxxx</a:t>
            </a:r>
            <a:r>
              <a:rPr lang="en-US" altLang="zh-TW" dirty="0" smtClean="0">
                <a:solidFill>
                  <a:schemeClr val="tx1"/>
                </a:solidFill>
              </a:rPr>
              <a:t>=</a:t>
            </a:r>
            <a:r>
              <a:rPr lang="en-US" altLang="zh-TW" dirty="0" err="1" smtClean="0">
                <a:solidFill>
                  <a:schemeClr val="tx1"/>
                </a:solidFill>
              </a:rPr>
              <a:t>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04048" y="4581128"/>
            <a:ext cx="72008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Window &gt; Show View &gt; Navigator to display the Project Explorer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4129458" cy="223224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2627784" y="2636912"/>
            <a:ext cx="108012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933056"/>
            <a:ext cx="4403628" cy="235862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3491880" y="4293096"/>
            <a:ext cx="1080120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72816"/>
            <a:ext cx="6072039" cy="374495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1.5 Install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MariaDB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Use this to add new database.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1.1 Spring Initializr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132856"/>
            <a:ext cx="7574065" cy="40005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1.1 Spring Initializr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Start Spring Initializr: https//spring.io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Click “Projects”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436096" y="2924944"/>
            <a:ext cx="9361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72816"/>
            <a:ext cx="7728886" cy="412968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1.1 Spring Initializr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Click “Spring Boot”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691680" y="4077072"/>
            <a:ext cx="936104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72816"/>
            <a:ext cx="7523588" cy="404203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1.1 Spring Initializr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Click “Spring </a:t>
            </a:r>
            <a:r>
              <a:rPr lang="en-US" altLang="zh-TW" dirty="0" err="1" smtClean="0"/>
              <a:t>Initializr</a:t>
            </a:r>
            <a:r>
              <a:rPr lang="en-US" altLang="zh-TW" dirty="0" smtClean="0"/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67944" y="4581128"/>
            <a:ext cx="9361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348880"/>
            <a:ext cx="7216080" cy="382983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1.1 Spring Initializr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Generate a “Maven Project” with “Java” and Spring Boot “2.0.5”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Group “</a:t>
            </a:r>
            <a:r>
              <a:rPr lang="en-US" altLang="zh-TW" dirty="0" err="1" smtClean="0"/>
              <a:t>com.example</a:t>
            </a:r>
            <a:r>
              <a:rPr lang="en-US" altLang="zh-TW" dirty="0" smtClean="0"/>
              <a:t>”, </a:t>
            </a:r>
            <a:r>
              <a:rPr lang="en-US" altLang="zh-TW" dirty="0" err="1" smtClean="0"/>
              <a:t>Artifcat</a:t>
            </a:r>
            <a:r>
              <a:rPr lang="en-US" altLang="zh-TW" dirty="0" smtClean="0"/>
              <a:t> “</a:t>
            </a:r>
            <a:r>
              <a:rPr lang="en-US" altLang="zh-TW" dirty="0" err="1" smtClean="0"/>
              <a:t>cardatabase</a:t>
            </a:r>
            <a:r>
              <a:rPr lang="en-US" altLang="zh-TW" dirty="0" smtClean="0"/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Click “Don’t know what to look for?”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491880" y="5877272"/>
            <a:ext cx="144016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619672" y="4509120"/>
            <a:ext cx="1080120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699792" y="3645024"/>
            <a:ext cx="108012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963</Words>
  <Application>Microsoft Office PowerPoint</Application>
  <PresentationFormat>如螢幕大小 (4:3)</PresentationFormat>
  <Paragraphs>276</Paragraphs>
  <Slides>41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2" baseType="lpstr">
      <vt:lpstr>Office 佈景主題</vt:lpstr>
      <vt:lpstr>1 Setup</vt:lpstr>
      <vt:lpstr>1 Setup</vt:lpstr>
      <vt:lpstr>1 Setup</vt:lpstr>
      <vt:lpstr>1 Setup</vt:lpstr>
      <vt:lpstr>1.1 Spring Initializr</vt:lpstr>
      <vt:lpstr>1.1 Spring Initializr</vt:lpstr>
      <vt:lpstr>1.1 Spring Initializr</vt:lpstr>
      <vt:lpstr>1.1 Spring Initializr</vt:lpstr>
      <vt:lpstr>1.1 Spring Initializr</vt:lpstr>
      <vt:lpstr>1.1 Spring Initializr</vt:lpstr>
      <vt:lpstr>1.1 Spring Initializr</vt:lpstr>
      <vt:lpstr>1.1 Spring Initializr</vt:lpstr>
      <vt:lpstr>1.1 Spring Initializr</vt:lpstr>
      <vt:lpstr>1.2 Import pom.xml</vt:lpstr>
      <vt:lpstr>1.2 Import pom.xml</vt:lpstr>
      <vt:lpstr>1.2 Import pom.xml</vt:lpstr>
      <vt:lpstr>1.2 Import pom.xml</vt:lpstr>
      <vt:lpstr>1.3 Run</vt:lpstr>
      <vt:lpstr>1.3 Run</vt:lpstr>
      <vt:lpstr>1.3 Run</vt:lpstr>
      <vt:lpstr>1.3 Run</vt:lpstr>
      <vt:lpstr>1.3 Run</vt:lpstr>
      <vt:lpstr>1.3 Run</vt:lpstr>
      <vt:lpstr>1.3 Run</vt:lpstr>
      <vt:lpstr>1.3 Run</vt:lpstr>
      <vt:lpstr>1.3 Run</vt:lpstr>
      <vt:lpstr>1.3 Run</vt:lpstr>
      <vt:lpstr>1.4 Display Log Message</vt:lpstr>
      <vt:lpstr>1.4 Display Log Message</vt:lpstr>
      <vt:lpstr>1.4 Display Log Message</vt:lpstr>
      <vt:lpstr>1.4 Display Log Message</vt:lpstr>
      <vt:lpstr>1.5 Install MariaDB</vt:lpstr>
      <vt:lpstr>1.5 Install MariaDB</vt:lpstr>
      <vt:lpstr>1.5 Install MariaDB</vt:lpstr>
      <vt:lpstr>1.5 Install MariaDB</vt:lpstr>
      <vt:lpstr>1.5 Install MariaDB</vt:lpstr>
      <vt:lpstr>1.5 Install MariaDB</vt:lpstr>
      <vt:lpstr>1.5 Install MariaDB</vt:lpstr>
      <vt:lpstr>1.5 Install MariaDB</vt:lpstr>
      <vt:lpstr>1.5 Install MariaDB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148</cp:revision>
  <dcterms:created xsi:type="dcterms:W3CDTF">2018-09-28T16:40:41Z</dcterms:created>
  <dcterms:modified xsi:type="dcterms:W3CDTF">2018-10-15T05:02:17Z</dcterms:modified>
</cp:coreProperties>
</file>