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8" r:id="rId3"/>
    <p:sldId id="269" r:id="rId4"/>
    <p:sldId id="262" r:id="rId5"/>
    <p:sldId id="261" r:id="rId6"/>
    <p:sldId id="271" r:id="rId7"/>
    <p:sldId id="270" r:id="rId8"/>
    <p:sldId id="265" r:id="rId9"/>
    <p:sldId id="264" r:id="rId10"/>
    <p:sldId id="266" r:id="rId11"/>
    <p:sldId id="267" r:id="rId12"/>
    <p:sldId id="268" r:id="rId13"/>
    <p:sldId id="272" r:id="rId14"/>
    <p:sldId id="282" r:id="rId15"/>
    <p:sldId id="273" r:id="rId16"/>
    <p:sldId id="274" r:id="rId17"/>
    <p:sldId id="277" r:id="rId18"/>
    <p:sldId id="275" r:id="rId19"/>
    <p:sldId id="276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91" r:id="rId28"/>
    <p:sldId id="292" r:id="rId29"/>
    <p:sldId id="293" r:id="rId30"/>
    <p:sldId id="294" r:id="rId31"/>
    <p:sldId id="290" r:id="rId32"/>
    <p:sldId id="286" r:id="rId33"/>
    <p:sldId id="287" r:id="rId34"/>
    <p:sldId id="288" r:id="rId35"/>
    <p:sldId id="289" r:id="rId36"/>
    <p:sldId id="295" r:id="rId37"/>
    <p:sldId id="296" r:id="rId38"/>
    <p:sldId id="298" r:id="rId39"/>
    <p:sldId id="299" r:id="rId40"/>
    <p:sldId id="300" r:id="rId41"/>
    <p:sldId id="297" r:id="rId42"/>
    <p:sldId id="259" r:id="rId4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498" y="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509C-BD4F-47BF-9B1E-FC2E949B3621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1pPr>
            <a:lvl2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0B99440-D9EF-40CC-9B52-F6428D9B2C76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2 JPA with Spring Boot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1916832"/>
            <a:ext cx="3248025" cy="34385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2.2 Create Package and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The new package “</a:t>
            </a:r>
            <a:r>
              <a:rPr lang="en-US" altLang="zh-TW" dirty="0" err="1" smtClean="0"/>
              <a:t>com.packt.cardatabase.domain</a:t>
            </a:r>
            <a:r>
              <a:rPr lang="en-US" altLang="zh-TW" dirty="0" smtClean="0"/>
              <a:t>” is created.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707904" y="3429000"/>
            <a:ext cx="208823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3" idx="2"/>
            <a:endCxn id="10" idx="0"/>
          </p:cNvCxnSpPr>
          <p:nvPr/>
        </p:nvCxnSpPr>
        <p:spPr>
          <a:xfrm>
            <a:off x="4644008" y="1628800"/>
            <a:ext cx="108012" cy="180020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348880"/>
            <a:ext cx="3263191" cy="373678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2492896"/>
            <a:ext cx="4228182" cy="324035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2.2 Create Package and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Create class: File &gt; New &gt; Class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Enter Class “Car”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724128" y="3573016"/>
            <a:ext cx="57606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23" idx="3"/>
            <a:endCxn id="10" idx="1"/>
          </p:cNvCxnSpPr>
          <p:nvPr/>
        </p:nvCxnSpPr>
        <p:spPr>
          <a:xfrm>
            <a:off x="3779912" y="3537012"/>
            <a:ext cx="1944216" cy="14401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203848" y="3429000"/>
            <a:ext cx="57606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844824"/>
            <a:ext cx="7305577" cy="345110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2.2 Create Package and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The class “Car” and package “</a:t>
            </a:r>
            <a:r>
              <a:rPr lang="en-US" altLang="zh-TW" dirty="0" err="1" smtClean="0"/>
              <a:t>com.packt.cardatabase.domain</a:t>
            </a:r>
            <a:r>
              <a:rPr lang="en-US" altLang="zh-TW" dirty="0" smtClean="0"/>
              <a:t>” are created.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779912" y="2852936"/>
            <a:ext cx="2736304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23" idx="3"/>
            <a:endCxn id="10" idx="1"/>
          </p:cNvCxnSpPr>
          <p:nvPr/>
        </p:nvCxnSpPr>
        <p:spPr>
          <a:xfrm flipV="1">
            <a:off x="2051720" y="3284984"/>
            <a:ext cx="1728192" cy="32403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475656" y="3501008"/>
            <a:ext cx="57606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844824"/>
            <a:ext cx="6886575" cy="31527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2.2 Create Package and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err="1" smtClean="0"/>
              <a:t>Control+Shift+O</a:t>
            </a:r>
            <a:r>
              <a:rPr lang="en-US" altLang="zh-TW" dirty="0" smtClean="0"/>
              <a:t>: Generate the following import lines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563888" y="3212976"/>
            <a:ext cx="4320480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>
            <a:stCxn id="3" idx="2"/>
            <a:endCxn id="23" idx="0"/>
          </p:cNvCxnSpPr>
          <p:nvPr/>
        </p:nvCxnSpPr>
        <p:spPr>
          <a:xfrm>
            <a:off x="4644008" y="1628800"/>
            <a:ext cx="1080120" cy="158417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707904" y="4293096"/>
            <a:ext cx="3312368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副標題 2"/>
          <p:cNvSpPr txBox="1">
            <a:spLocks/>
          </p:cNvSpPr>
          <p:nvPr/>
        </p:nvSpPr>
        <p:spPr>
          <a:xfrm>
            <a:off x="2987824" y="5301208"/>
            <a:ext cx="5184576" cy="100811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lang="en-US" altLang="zh-TW" dirty="0" smtClean="0">
                <a:latin typeface="+mj-lt"/>
              </a:rPr>
              <a:t>@Id: Primary key generation.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@</a:t>
            </a: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generateValue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:</a:t>
            </a:r>
            <a:r>
              <a:rPr kumimoji="0" lang="en-US" altLang="zh-TW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Define ID automatically generated by database.</a:t>
            </a:r>
            <a:endParaRPr kumimoji="0" lang="en-US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24" name="直線單箭頭接點 23"/>
          <p:cNvCxnSpPr>
            <a:stCxn id="22" idx="0"/>
            <a:endCxn id="21" idx="2"/>
          </p:cNvCxnSpPr>
          <p:nvPr/>
        </p:nvCxnSpPr>
        <p:spPr>
          <a:xfrm flipH="1" flipV="1">
            <a:off x="5364088" y="4725144"/>
            <a:ext cx="216024" cy="57606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1700808"/>
            <a:ext cx="3406973" cy="435538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2.2 Create Package and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Source &gt; Generate Getters and Setters …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275856" y="4437112"/>
            <a:ext cx="129614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1772816"/>
            <a:ext cx="4350758" cy="36004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700808"/>
            <a:ext cx="3528392" cy="453113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2.2 Create Package and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Source &gt; Generate Getters and Setters …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83568" y="2132856"/>
            <a:ext cx="1296144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499992" y="3573016"/>
            <a:ext cx="2088232" cy="1800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23" idx="3"/>
            <a:endCxn id="12" idx="1"/>
          </p:cNvCxnSpPr>
          <p:nvPr/>
        </p:nvCxnSpPr>
        <p:spPr>
          <a:xfrm>
            <a:off x="1979712" y="2564904"/>
            <a:ext cx="2520280" cy="190821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1772816"/>
            <a:ext cx="4350758" cy="36004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700808"/>
            <a:ext cx="3528392" cy="453113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2.2 Create Package and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Source &gt; Generate Getters and Setters …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83568" y="2132856"/>
            <a:ext cx="1296144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499992" y="3573016"/>
            <a:ext cx="2088232" cy="1800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23" idx="3"/>
            <a:endCxn id="12" idx="1"/>
          </p:cNvCxnSpPr>
          <p:nvPr/>
        </p:nvCxnSpPr>
        <p:spPr>
          <a:xfrm>
            <a:off x="1979712" y="2564904"/>
            <a:ext cx="2520280" cy="190821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2.3 Run Car.java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132856"/>
            <a:ext cx="6057925" cy="350258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2.3 Run Car.java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The Table Car have to created in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Add “</a:t>
            </a:r>
            <a:r>
              <a:rPr lang="en-US" altLang="zh-TW" dirty="0" err="1" smtClean="0"/>
              <a:t>spring.jpa.show-sql</a:t>
            </a:r>
            <a:r>
              <a:rPr lang="en-US" altLang="zh-TW" dirty="0" smtClean="0"/>
              <a:t>=true” to File “</a:t>
            </a:r>
            <a:r>
              <a:rPr lang="en-US" altLang="zh-TW" dirty="0" err="1" smtClean="0"/>
              <a:t>Aplication.properties</a:t>
            </a:r>
            <a:r>
              <a:rPr lang="en-US" altLang="zh-TW" dirty="0" smtClean="0"/>
              <a:t>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475656" y="4293096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779912" y="3140968"/>
            <a:ext cx="1584176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23" idx="3"/>
            <a:endCxn id="12" idx="1"/>
          </p:cNvCxnSpPr>
          <p:nvPr/>
        </p:nvCxnSpPr>
        <p:spPr>
          <a:xfrm flipV="1">
            <a:off x="2627784" y="3212976"/>
            <a:ext cx="1152128" cy="118813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844824"/>
            <a:ext cx="7164288" cy="422744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2.3 Run Car.java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Run “Car.java”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483768" y="4365104"/>
            <a:ext cx="309634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3" idx="2"/>
            <a:endCxn id="12" idx="0"/>
          </p:cNvCxnSpPr>
          <p:nvPr/>
        </p:nvCxnSpPr>
        <p:spPr>
          <a:xfrm flipH="1">
            <a:off x="4031940" y="1700808"/>
            <a:ext cx="612068" cy="266429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 JPA with Spring Boot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JPA (Java Persistent Application) with Spring Boot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Create H2 SQL in-memory database processing for persistent </a:t>
            </a:r>
            <a:r>
              <a:rPr lang="en-US" altLang="zh-TW" dirty="0" err="1" smtClean="0">
                <a:solidFill>
                  <a:schemeClr val="tx1"/>
                </a:solidFill>
              </a:rPr>
              <a:t>MariaDB</a:t>
            </a:r>
            <a:r>
              <a:rPr lang="en-US" altLang="zh-TW" dirty="0" smtClean="0">
                <a:solidFill>
                  <a:schemeClr val="tx1"/>
                </a:solidFill>
              </a:rPr>
              <a:t> database.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CRUD repositories for one-to-many connection to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132856"/>
            <a:ext cx="6057925" cy="350258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2.3 Run Car.java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The Table Car have to created in 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Add “</a:t>
            </a:r>
            <a:r>
              <a:rPr lang="en-US" altLang="zh-TW" dirty="0" err="1" smtClean="0"/>
              <a:t>spring.jpa.show-sql</a:t>
            </a:r>
            <a:r>
              <a:rPr lang="en-US" altLang="zh-TW" dirty="0" smtClean="0"/>
              <a:t>=true” to File “</a:t>
            </a:r>
            <a:r>
              <a:rPr lang="en-US" altLang="zh-TW" dirty="0" err="1" smtClean="0"/>
              <a:t>Aplication.properties</a:t>
            </a:r>
            <a:r>
              <a:rPr lang="en-US" altLang="zh-TW" dirty="0" smtClean="0"/>
              <a:t>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475656" y="4293096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779912" y="3140968"/>
            <a:ext cx="1584176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23" idx="3"/>
            <a:endCxn id="12" idx="1"/>
          </p:cNvCxnSpPr>
          <p:nvPr/>
        </p:nvCxnSpPr>
        <p:spPr>
          <a:xfrm flipV="1">
            <a:off x="2627784" y="3212976"/>
            <a:ext cx="1152128" cy="118813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060848"/>
            <a:ext cx="3816424" cy="209617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060848"/>
            <a:ext cx="4392935" cy="425207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2.3 Run Car.java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Open browser and enter “localhost:8080/h2-console”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Note: Change the “</a:t>
            </a:r>
            <a:r>
              <a:rPr lang="en-US" altLang="zh-TW" dirty="0" err="1" smtClean="0"/>
              <a:t>server.port</a:t>
            </a:r>
            <a:r>
              <a:rPr lang="en-US" altLang="zh-TW" dirty="0" smtClean="0"/>
              <a:t>=8080” in </a:t>
            </a:r>
            <a:r>
              <a:rPr lang="en-US" altLang="zh-TW" dirty="0" err="1" smtClean="0"/>
              <a:t>application.properties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555776" y="1628800"/>
            <a:ext cx="180020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796136" y="2420888"/>
            <a:ext cx="792088" cy="720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23" idx="3"/>
            <a:endCxn id="12" idx="1"/>
          </p:cNvCxnSpPr>
          <p:nvPr/>
        </p:nvCxnSpPr>
        <p:spPr>
          <a:xfrm>
            <a:off x="4355976" y="1772816"/>
            <a:ext cx="1440160" cy="68407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772816"/>
            <a:ext cx="7440758" cy="36513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2.3 Run Car.java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Use “jdbc:h2:mem:testdb” as JDBC URI and leave PASSWORD empty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259632" y="1268760"/>
            <a:ext cx="208823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691680" y="3861048"/>
            <a:ext cx="136815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23" idx="2"/>
            <a:endCxn id="12" idx="0"/>
          </p:cNvCxnSpPr>
          <p:nvPr/>
        </p:nvCxnSpPr>
        <p:spPr>
          <a:xfrm>
            <a:off x="2303748" y="1628800"/>
            <a:ext cx="72008" cy="223224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844824"/>
            <a:ext cx="7781221" cy="469051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2.3 Run Car.java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Now, you can see “CAR” Table in the H2 database.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555776" y="1268760"/>
            <a:ext cx="64807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39552" y="2996952"/>
            <a:ext cx="1584176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23" idx="2"/>
            <a:endCxn id="12" idx="0"/>
          </p:cNvCxnSpPr>
          <p:nvPr/>
        </p:nvCxnSpPr>
        <p:spPr>
          <a:xfrm flipH="1">
            <a:off x="1331640" y="1556792"/>
            <a:ext cx="1548172" cy="144016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副標題 2"/>
          <p:cNvSpPr txBox="1">
            <a:spLocks/>
          </p:cNvSpPr>
          <p:nvPr/>
        </p:nvSpPr>
        <p:spPr>
          <a:xfrm>
            <a:off x="2627784" y="2996952"/>
            <a:ext cx="6264696" cy="122413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You also see the register number has an </a:t>
            </a: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uderscore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(_) between the words (REGISTER_NUMBER).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lang="en-US" altLang="zh-TW" dirty="0" smtClean="0">
                <a:latin typeface="+mj-lt"/>
              </a:rPr>
              <a:t>This is because of the Camel naming (</a:t>
            </a:r>
            <a:r>
              <a:rPr lang="en-US" altLang="zh-TW" dirty="0" err="1" smtClean="0">
                <a:latin typeface="+mj-lt"/>
              </a:rPr>
              <a:t>registerNumber</a:t>
            </a:r>
            <a:r>
              <a:rPr lang="en-US" altLang="zh-TW" dirty="0" smtClean="0">
                <a:latin typeface="+mj-lt"/>
              </a:rPr>
              <a:t>) conversion into underscore (_).</a:t>
            </a:r>
            <a:r>
              <a:rPr kumimoji="0" lang="en-US" altLang="zh-TW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endParaRPr kumimoji="0" lang="en-US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99592" y="3717032"/>
            <a:ext cx="93610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>
            <a:stCxn id="19" idx="1"/>
            <a:endCxn id="20" idx="3"/>
          </p:cNvCxnSpPr>
          <p:nvPr/>
        </p:nvCxnSpPr>
        <p:spPr>
          <a:xfrm flipH="1">
            <a:off x="1835696" y="3609020"/>
            <a:ext cx="792088" cy="21602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2.4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Java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2.4 CRUD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Spring Boot Data JPA provides </a:t>
            </a:r>
            <a:r>
              <a:rPr lang="en-US" altLang="zh-TW" b="1" dirty="0" err="1" smtClean="0"/>
              <a:t>CrudRepository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interface for CRUD operations.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Create repository in domain package: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Create new class </a:t>
            </a:r>
            <a:r>
              <a:rPr lang="en-US" altLang="zh-TW" dirty="0" err="1" smtClean="0">
                <a:solidFill>
                  <a:schemeClr val="tx1"/>
                </a:solidFill>
              </a:rPr>
              <a:t>CarRepository</a:t>
            </a:r>
            <a:r>
              <a:rPr lang="en-US" altLang="zh-TW" dirty="0" smtClean="0">
                <a:solidFill>
                  <a:schemeClr val="tx1"/>
                </a:solidFill>
              </a:rPr>
              <a:t> in </a:t>
            </a:r>
            <a:r>
              <a:rPr lang="en-US" altLang="zh-TW" dirty="0" err="1" smtClean="0">
                <a:solidFill>
                  <a:schemeClr val="tx1"/>
                </a:solidFill>
              </a:rPr>
              <a:t>com.packet.cardatabase.domain</a:t>
            </a:r>
            <a:r>
              <a:rPr lang="en-US" altLang="zh-TW" dirty="0" smtClean="0">
                <a:solidFill>
                  <a:schemeClr val="tx1"/>
                </a:solidFill>
              </a:rPr>
              <a:t> package.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7" y="2492896"/>
            <a:ext cx="3286392" cy="377155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6156175" y="3789040"/>
            <a:ext cx="648072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492897"/>
            <a:ext cx="4866086" cy="266429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971599" y="4509120"/>
            <a:ext cx="64807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3995935" y="3068961"/>
            <a:ext cx="64807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95535" y="4797152"/>
            <a:ext cx="3168352" cy="576064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RMB: </a:t>
            </a:r>
            <a:r>
              <a:rPr lang="en-US" altLang="zh-TW" dirty="0" err="1" smtClean="0">
                <a:solidFill>
                  <a:schemeClr val="tx1"/>
                </a:solidFill>
              </a:rPr>
              <a:t>com.packt.cardatabase.domain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563887" y="3284984"/>
            <a:ext cx="1296144" cy="360040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Select Class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48263" y="3645024"/>
            <a:ext cx="1656184" cy="576064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Class Name: </a:t>
            </a:r>
            <a:r>
              <a:rPr lang="en-US" altLang="zh-TW" dirty="0" err="1" smtClean="0">
                <a:solidFill>
                  <a:schemeClr val="tx1"/>
                </a:solidFill>
              </a:rPr>
              <a:t>CarRepository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2.4 CRUD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5112568" cy="25922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The directory </a:t>
            </a:r>
            <a:r>
              <a:rPr lang="en-US" altLang="zh-TW" dirty="0" err="1" smtClean="0"/>
              <a:t>com.packt.carddatabase</a:t>
            </a:r>
            <a:r>
              <a:rPr lang="en-US" altLang="zh-TW" dirty="0" smtClean="0"/>
              <a:t> includes: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CardatabaseApplication.java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The directory </a:t>
            </a:r>
            <a:r>
              <a:rPr lang="en-US" altLang="zh-TW" dirty="0" err="1" smtClean="0"/>
              <a:t>com.packt.cardatabase.domain</a:t>
            </a:r>
            <a:r>
              <a:rPr lang="en-US" altLang="zh-TW" dirty="0" smtClean="0"/>
              <a:t> includes: 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Car.java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CarRepository.java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Owner.java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OwnerRepository.java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1268760"/>
            <a:ext cx="2943225" cy="49244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2.4 CRUD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08912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Car.java: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772816"/>
            <a:ext cx="5400675" cy="44291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2.4 CRUD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CarRepository.java: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844824"/>
            <a:ext cx="5153025" cy="16287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2.4 CRUD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Owner.java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772816"/>
            <a:ext cx="5324475" cy="45053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2.1 pom.xml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2.4 CRUD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OwnerRepository.java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772816"/>
            <a:ext cx="5153025" cy="16287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2.5 Run H2-Console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2.5 Run H2-Console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Click CardatabaseApplication.java, RMB: Run as &gt; Java Application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916832"/>
            <a:ext cx="8522929" cy="266184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827584" y="4221088"/>
            <a:ext cx="180020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635896" y="2708920"/>
            <a:ext cx="86409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588224" y="2708920"/>
            <a:ext cx="216024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>
            <a:stCxn id="10" idx="3"/>
            <a:endCxn id="11" idx="1"/>
          </p:cNvCxnSpPr>
          <p:nvPr/>
        </p:nvCxnSpPr>
        <p:spPr>
          <a:xfrm flipV="1">
            <a:off x="2627784" y="2816932"/>
            <a:ext cx="1008112" cy="151216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11" idx="3"/>
            <a:endCxn id="12" idx="1"/>
          </p:cNvCxnSpPr>
          <p:nvPr/>
        </p:nvCxnSpPr>
        <p:spPr>
          <a:xfrm>
            <a:off x="4499992" y="2816932"/>
            <a:ext cx="2088232" cy="3600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2.5 Run H2-Console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Output: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772816"/>
            <a:ext cx="7937389" cy="388375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2.5 Run H2-Console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Open chrome. Enter “localhost:8080/h2-console”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Click “Connect”  to display h2-database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3" y="2204865"/>
            <a:ext cx="3816424" cy="343966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2204864"/>
            <a:ext cx="3909092" cy="350867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2.5 Run H2-Console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81642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Select * from car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772816"/>
            <a:ext cx="3732768" cy="244827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772816"/>
            <a:ext cx="3786359" cy="238182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1" name="副標題 2"/>
          <p:cNvSpPr txBox="1">
            <a:spLocks/>
          </p:cNvSpPr>
          <p:nvPr/>
        </p:nvSpPr>
        <p:spPr>
          <a:xfrm>
            <a:off x="4572000" y="1268760"/>
            <a:ext cx="3816424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Select * from owner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2.6 Setup </a:t>
            </a:r>
            <a:r>
              <a:rPr lang="en-US" altLang="zh-TW" sz="4800" b="1" dirty="0" err="1" smtClean="0">
                <a:solidFill>
                  <a:srgbClr val="FFFF00"/>
                </a:solidFill>
              </a:rPr>
              <a:t>MariaDB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 Database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2.6 Setup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Mariab</a:t>
            </a:r>
            <a:r>
              <a:rPr lang="en-US" altLang="zh-TW" b="1" dirty="0" err="1" smtClean="0">
                <a:solidFill>
                  <a:srgbClr val="FFFF00"/>
                </a:solidFill>
              </a:rPr>
              <a:t>DB</a:t>
            </a:r>
            <a:r>
              <a:rPr lang="en-US" altLang="zh-TW" b="1" dirty="0" smtClean="0">
                <a:solidFill>
                  <a:srgbClr val="FFFF00"/>
                </a:solidFill>
              </a:rPr>
              <a:t> Database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96044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Modify pom.xml: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844824"/>
            <a:ext cx="3996685" cy="280831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6" name="副標題 2"/>
          <p:cNvSpPr txBox="1">
            <a:spLocks/>
          </p:cNvSpPr>
          <p:nvPr/>
        </p:nvSpPr>
        <p:spPr>
          <a:xfrm>
            <a:off x="4716016" y="1268760"/>
            <a:ext cx="3960440" cy="3600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Modify </a:t>
            </a: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application.properties</a:t>
            </a:r>
            <a:r>
              <a:rPr lang="en-US" altLang="zh-TW" dirty="0" smtClean="0">
                <a:latin typeface="+mj-lt"/>
              </a:rPr>
              <a:t>:</a:t>
            </a:r>
            <a:endParaRPr kumimoji="0" lang="en-US" altLang="zh-TW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43608" y="3068960"/>
            <a:ext cx="2592288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1844824"/>
            <a:ext cx="4037661" cy="208788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9" name="矩形 18"/>
          <p:cNvSpPr/>
          <p:nvPr/>
        </p:nvSpPr>
        <p:spPr>
          <a:xfrm>
            <a:off x="4788024" y="2492896"/>
            <a:ext cx="2952328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2.6 Setup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Mariab</a:t>
            </a:r>
            <a:r>
              <a:rPr lang="en-US" altLang="zh-TW" b="1" dirty="0" err="1" smtClean="0">
                <a:solidFill>
                  <a:srgbClr val="FFFF00"/>
                </a:solidFill>
              </a:rPr>
              <a:t>DB</a:t>
            </a:r>
            <a:r>
              <a:rPr lang="en-US" altLang="zh-TW" b="1" dirty="0" smtClean="0">
                <a:solidFill>
                  <a:srgbClr val="FFFF00"/>
                </a:solidFill>
              </a:rPr>
              <a:t> Database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Start </a:t>
            </a:r>
            <a:r>
              <a:rPr lang="en-US" altLang="zh-TW" dirty="0" err="1" smtClean="0"/>
              <a:t>HeidiSQL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772816"/>
            <a:ext cx="771525" cy="6381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1844824"/>
            <a:ext cx="5345212" cy="320406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2.6 Setup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Mariab</a:t>
            </a:r>
            <a:r>
              <a:rPr lang="en-US" altLang="zh-TW" b="1" dirty="0" err="1" smtClean="0">
                <a:solidFill>
                  <a:srgbClr val="FFFF00"/>
                </a:solidFill>
              </a:rPr>
              <a:t>DB</a:t>
            </a:r>
            <a:r>
              <a:rPr lang="en-US" altLang="zh-TW" b="1" dirty="0" smtClean="0">
                <a:solidFill>
                  <a:srgbClr val="FFFF00"/>
                </a:solidFill>
              </a:rPr>
              <a:t> Database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Create </a:t>
            </a:r>
            <a:r>
              <a:rPr lang="en-US" altLang="zh-TW" dirty="0" err="1" smtClean="0"/>
              <a:t>cardb</a:t>
            </a:r>
            <a:r>
              <a:rPr lang="en-US" altLang="zh-TW" dirty="0" smtClean="0"/>
              <a:t> database: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39</a:t>
            </a:fld>
            <a:endParaRPr lang="zh-TW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1772816"/>
            <a:ext cx="3190875" cy="25241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700808"/>
            <a:ext cx="3161960" cy="278397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2.1 pom.xml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In pom.xml: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Add persistence database “</a:t>
            </a:r>
            <a:r>
              <a:rPr lang="en-US" altLang="zh-TW" dirty="0" err="1" smtClean="0">
                <a:solidFill>
                  <a:schemeClr val="tx1"/>
                </a:solidFill>
              </a:rPr>
              <a:t>jpa</a:t>
            </a:r>
            <a:r>
              <a:rPr lang="en-US" altLang="zh-TW" dirty="0" smtClean="0">
                <a:solidFill>
                  <a:schemeClr val="tx1"/>
                </a:solidFill>
              </a:rPr>
              <a:t>” 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Add in-memory “h2” database.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492896"/>
            <a:ext cx="6101066" cy="350100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3851920" y="3645024"/>
            <a:ext cx="2736304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3" idx="2"/>
          </p:cNvCxnSpPr>
          <p:nvPr/>
        </p:nvCxnSpPr>
        <p:spPr>
          <a:xfrm>
            <a:off x="4644008" y="2276872"/>
            <a:ext cx="576064" cy="136815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2.6 Setup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Mariab</a:t>
            </a:r>
            <a:r>
              <a:rPr lang="en-US" altLang="zh-TW" b="1" dirty="0" err="1" smtClean="0">
                <a:solidFill>
                  <a:srgbClr val="FFFF00"/>
                </a:solidFill>
              </a:rPr>
              <a:t>DB</a:t>
            </a:r>
            <a:r>
              <a:rPr lang="en-US" altLang="zh-TW" b="1" dirty="0" smtClean="0">
                <a:solidFill>
                  <a:srgbClr val="FFFF00"/>
                </a:solidFill>
              </a:rPr>
              <a:t> Database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Create </a:t>
            </a:r>
            <a:r>
              <a:rPr lang="en-US" altLang="zh-TW" dirty="0" err="1" smtClean="0"/>
              <a:t>cardb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700808"/>
            <a:ext cx="6643911" cy="410421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2.6 Setup </a:t>
            </a:r>
            <a:r>
              <a:rPr lang="en-US" altLang="zh-TW" b="1" dirty="0" err="1" smtClean="0">
                <a:solidFill>
                  <a:srgbClr val="FFFF00"/>
                </a:solidFill>
              </a:rPr>
              <a:t>Mariab</a:t>
            </a:r>
            <a:r>
              <a:rPr lang="en-US" altLang="zh-TW" b="1" dirty="0" err="1" smtClean="0">
                <a:solidFill>
                  <a:srgbClr val="FFFF00"/>
                </a:solidFill>
              </a:rPr>
              <a:t>DB</a:t>
            </a:r>
            <a:r>
              <a:rPr lang="en-US" altLang="zh-TW" b="1" dirty="0" smtClean="0">
                <a:solidFill>
                  <a:srgbClr val="FFFF00"/>
                </a:solidFill>
              </a:rPr>
              <a:t> Database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Run As &gt; Java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Ru</a:t>
            </a:r>
            <a:r>
              <a:rPr lang="en-US" altLang="zh-TW" dirty="0" smtClean="0"/>
              <a:t>n </a:t>
            </a:r>
            <a:r>
              <a:rPr lang="en-US" altLang="zh-TW" dirty="0" smtClean="0">
                <a:solidFill>
                  <a:schemeClr val="tx1"/>
                </a:solidFill>
              </a:rPr>
              <a:t>Hibernate  for </a:t>
            </a:r>
            <a:r>
              <a:rPr lang="en-US" altLang="zh-TW" dirty="0" err="1" smtClean="0">
                <a:solidFill>
                  <a:schemeClr val="tx1"/>
                </a:solidFill>
              </a:rPr>
              <a:t>MariaDB</a:t>
            </a:r>
            <a:r>
              <a:rPr lang="en-US" altLang="zh-TW" dirty="0" smtClean="0">
                <a:solidFill>
                  <a:schemeClr val="tx1"/>
                </a:solidFill>
              </a:rPr>
              <a:t> Database insertion </a:t>
            </a:r>
            <a:r>
              <a:rPr lang="en-US" altLang="zh-TW" smtClean="0">
                <a:solidFill>
                  <a:schemeClr val="tx1"/>
                </a:solidFill>
              </a:rPr>
              <a:t>and drop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41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060848"/>
            <a:ext cx="6330355" cy="420932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2771800" y="4077072"/>
            <a:ext cx="4680520" cy="12241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2.2 ORM, JPA, and Hibernate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717032"/>
            <a:ext cx="792088" cy="7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2.2 ORM, JPA, and Hibernate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ORM (Object-Relational Mapping): Fetch and map data from database to code (Object-Oriented Programming).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JPA (Java Persistence API): Provide Object-Relational Mapping for Java program.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Hibernate: Hibernate is provided by Spring and most popular JPA (Java Persistent API).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2.2 ORM, JPA, and Hibernate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ORM (Object-Relational Mapping): Fetch and map data from database to code (Object-Oriented Programming).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JPA (Java Persistence API): Provide Object-Relational Mapping for Java program.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Hibernate: Hibernate is provided by Spring and most popular JPA (Java Persistent API).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2.2 Create Package and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Start Eclipse and launch workspace.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The explorer shows the </a:t>
            </a:r>
            <a:r>
              <a:rPr lang="en-US" altLang="zh-TW" dirty="0" err="1" smtClean="0"/>
              <a:t>cardatabase</a:t>
            </a:r>
            <a:r>
              <a:rPr lang="en-US" altLang="zh-TW" dirty="0" smtClean="0"/>
              <a:t> workspace which we created </a:t>
            </a:r>
            <a:r>
              <a:rPr lang="en-US" altLang="zh-TW" dirty="0" err="1" smtClean="0"/>
              <a:t>previosly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132856"/>
            <a:ext cx="3248025" cy="32480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2.2 Create Package and Class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Create Package: File &gt; New &gt; Package.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https://github.com/PacktPublishing/Hands-On-Full-Stack-Development-with-Spring-Boot-2.0-and-React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772816"/>
            <a:ext cx="4008346" cy="30893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772816"/>
            <a:ext cx="4166824" cy="403736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5364088" y="3068960"/>
            <a:ext cx="165618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915816" y="2492896"/>
            <a:ext cx="93610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11" idx="3"/>
            <a:endCxn id="10" idx="1"/>
          </p:cNvCxnSpPr>
          <p:nvPr/>
        </p:nvCxnSpPr>
        <p:spPr>
          <a:xfrm>
            <a:off x="3851920" y="2600908"/>
            <a:ext cx="1512168" cy="57606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851</Words>
  <Application>Microsoft Office PowerPoint</Application>
  <PresentationFormat>如螢幕大小 (4:3)</PresentationFormat>
  <Paragraphs>260</Paragraphs>
  <Slides>42</Slides>
  <Notes>33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3" baseType="lpstr">
      <vt:lpstr>Office 佈景主題</vt:lpstr>
      <vt:lpstr>2 JPA with Spring Boot</vt:lpstr>
      <vt:lpstr>2 JPA with Spring Boot</vt:lpstr>
      <vt:lpstr>2.1 pom.xml</vt:lpstr>
      <vt:lpstr>2.1 pom.xml</vt:lpstr>
      <vt:lpstr>2.2 ORM, JPA, and Hibernate</vt:lpstr>
      <vt:lpstr>2.2 ORM, JPA, and Hibernate</vt:lpstr>
      <vt:lpstr>2.2 ORM, JPA, and Hibernate</vt:lpstr>
      <vt:lpstr>2.2 Create Package and Class</vt:lpstr>
      <vt:lpstr>2.2 Create Package and Class</vt:lpstr>
      <vt:lpstr>2.2 Create Package and Class</vt:lpstr>
      <vt:lpstr>2.2 Create Package and Class</vt:lpstr>
      <vt:lpstr>2.2 Create Package and Class</vt:lpstr>
      <vt:lpstr>2.2 Create Package and Class</vt:lpstr>
      <vt:lpstr>2.2 Create Package and Class</vt:lpstr>
      <vt:lpstr>2.2 Create Package and Class</vt:lpstr>
      <vt:lpstr>2.2 Create Package and Class</vt:lpstr>
      <vt:lpstr>2.3 Run Car.java</vt:lpstr>
      <vt:lpstr>2.3 Run Car.java</vt:lpstr>
      <vt:lpstr>2.3 Run Car.java</vt:lpstr>
      <vt:lpstr>2.3 Run Car.java</vt:lpstr>
      <vt:lpstr>2.3 Run Car.java</vt:lpstr>
      <vt:lpstr>2.3 Run Car.java</vt:lpstr>
      <vt:lpstr>2.3 Run Car.java</vt:lpstr>
      <vt:lpstr>2.4 Java Code</vt:lpstr>
      <vt:lpstr>2.4 CRUD</vt:lpstr>
      <vt:lpstr>2.4 CRUD</vt:lpstr>
      <vt:lpstr>2.4 CRUD</vt:lpstr>
      <vt:lpstr>2.4 CRUD</vt:lpstr>
      <vt:lpstr>2.4 CRUD</vt:lpstr>
      <vt:lpstr>2.4 CRUD</vt:lpstr>
      <vt:lpstr>2.5 Run H2-Console</vt:lpstr>
      <vt:lpstr>2.5 Run H2-Console</vt:lpstr>
      <vt:lpstr>2.5 Run H2-Console</vt:lpstr>
      <vt:lpstr>2.5 Run H2-Console</vt:lpstr>
      <vt:lpstr>2.5 Run H2-Console</vt:lpstr>
      <vt:lpstr>2.6 Setup MariaDB Database</vt:lpstr>
      <vt:lpstr>2.6 Setup MariabDB Database</vt:lpstr>
      <vt:lpstr>2.6 Setup MariabDB Database</vt:lpstr>
      <vt:lpstr>2.6 Setup MariabDB Database</vt:lpstr>
      <vt:lpstr>2.6 Setup MariabDB Database</vt:lpstr>
      <vt:lpstr>2.6 Setup MariabDB Database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254</cp:revision>
  <dcterms:created xsi:type="dcterms:W3CDTF">2018-09-28T16:40:41Z</dcterms:created>
  <dcterms:modified xsi:type="dcterms:W3CDTF">2018-10-16T05:19:04Z</dcterms:modified>
</cp:coreProperties>
</file>