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3" r:id="rId3"/>
    <p:sldId id="261" r:id="rId4"/>
    <p:sldId id="273" r:id="rId5"/>
    <p:sldId id="275" r:id="rId6"/>
    <p:sldId id="276" r:id="rId7"/>
    <p:sldId id="278" r:id="rId8"/>
    <p:sldId id="279" r:id="rId9"/>
    <p:sldId id="272" r:id="rId10"/>
    <p:sldId id="259" r:id="rId1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474" y="22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2018/10/2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2018/10/2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2018/10/2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2018/10/2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2018/10/2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2018/10/2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2018/10/2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2018/10/2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2018/10/2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2018/10/2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2018/10/2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2018/10/2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2018/10/2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smtClean="0">
                <a:solidFill>
                  <a:srgbClr val="FFFF00"/>
                </a:solidFill>
              </a:rPr>
              <a:t>8 Stream</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smtClean="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2018/10/2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smtClean="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2018/10/2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8 Stream</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0081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Stream </a:t>
            </a:r>
            <a:r>
              <a:rPr lang="en-US" altLang="zh-TW" sz="1800" dirty="0" smtClean="0">
                <a:solidFill>
                  <a:schemeClr val="tx1"/>
                </a:solidFill>
              </a:rPr>
              <a:t>is a new abstract layer introduced in Java 8. </a:t>
            </a:r>
            <a:endParaRPr lang="en-US" altLang="zh-TW" sz="1800" dirty="0" smtClean="0">
              <a:solidFill>
                <a:schemeClr val="tx1"/>
              </a:solidFill>
            </a:endParaRPr>
          </a:p>
          <a:p>
            <a:pPr marL="342900" indent="-342900" algn="l">
              <a:buClr>
                <a:srgbClr val="0070C0"/>
              </a:buClr>
              <a:buSzPct val="80000"/>
              <a:buFont typeface="Wingdings" pitchFamily="2" charset="2"/>
              <a:buChar char="u"/>
            </a:pPr>
            <a:r>
              <a:rPr lang="en-US" altLang="zh-TW" sz="1800" dirty="0" smtClean="0">
                <a:solidFill>
                  <a:schemeClr val="tx1"/>
                </a:solidFill>
              </a:rPr>
              <a:t>Using </a:t>
            </a:r>
            <a:r>
              <a:rPr lang="en-US" altLang="zh-TW" sz="1800" dirty="0" smtClean="0">
                <a:solidFill>
                  <a:schemeClr val="tx1"/>
                </a:solidFill>
              </a:rPr>
              <a:t>stream, you can process data in a declarative way similar to SQL statements. </a:t>
            </a:r>
            <a:endParaRPr lang="en-US" altLang="zh-TW" sz="1800" dirty="0" smtClean="0">
              <a:solidFill>
                <a:schemeClr val="tx1"/>
              </a:solidFill>
            </a:endParaRPr>
          </a:p>
          <a:p>
            <a:pPr marL="342900" indent="-342900" algn="l">
              <a:buClr>
                <a:srgbClr val="0070C0"/>
              </a:buClr>
              <a:buSzPct val="80000"/>
              <a:buFont typeface="Wingdings" pitchFamily="2" charset="2"/>
              <a:buChar char="u"/>
            </a:pPr>
            <a:r>
              <a:rPr lang="en-US" altLang="zh-TW" sz="1800" dirty="0" smtClean="0">
                <a:solidFill>
                  <a:schemeClr val="tx1"/>
                </a:solidFill>
              </a:rPr>
              <a:t>For </a:t>
            </a:r>
            <a:r>
              <a:rPr lang="en-US" altLang="zh-TW" sz="1800" dirty="0" smtClean="0">
                <a:solidFill>
                  <a:schemeClr val="tx1"/>
                </a:solidFill>
              </a:rPr>
              <a:t>example, consider the following SQL statement.</a:t>
            </a:r>
            <a:endParaRPr lang="en-US" altLang="zh-TW" sz="1800" dirty="0" smtClean="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https://www.tutorialspoint.com/java8/java8_streams.htm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7" name="副標題 2"/>
          <p:cNvSpPr txBox="1">
            <a:spLocks/>
          </p:cNvSpPr>
          <p:nvPr/>
        </p:nvSpPr>
        <p:spPr>
          <a:xfrm>
            <a:off x="1043608" y="2420888"/>
            <a:ext cx="7128792" cy="288032"/>
          </a:xfrm>
          <a:prstGeom prst="rect">
            <a:avLst/>
          </a:prstGeom>
          <a:ln>
            <a:solidFill>
              <a:srgbClr val="C00000"/>
            </a:solidFill>
          </a:ln>
        </p:spPr>
        <p:txBody>
          <a:bodyPr vert="horz" lIns="91440" tIns="45720" rIns="91440" bIns="45720" rtlCol="0">
            <a:noAutofit/>
          </a:bodyPr>
          <a:lstStyle/>
          <a:p>
            <a:pPr marR="0" lvl="0" algn="l" defTabSz="914400" rtl="0" eaLnBrk="1" fontAlgn="auto" latinLnBrk="0" hangingPunct="1">
              <a:lnSpc>
                <a:spcPct val="100000"/>
              </a:lnSpc>
              <a:spcBef>
                <a:spcPct val="20000"/>
              </a:spcBef>
              <a:spcAft>
                <a:spcPts val="0"/>
              </a:spcAft>
              <a:buClr>
                <a:srgbClr val="0070C0"/>
              </a:buClr>
              <a:buSzPct val="80000"/>
              <a:tabLst/>
              <a:defRPr/>
            </a:pPr>
            <a:r>
              <a:rPr lang="en-US" altLang="zh-TW" sz="1200" dirty="0" smtClean="0"/>
              <a:t>SELECT </a:t>
            </a:r>
            <a:r>
              <a:rPr lang="en-US" altLang="zh-TW" sz="1200" dirty="0" smtClean="0"/>
              <a:t>max(salary), </a:t>
            </a:r>
            <a:r>
              <a:rPr lang="en-US" altLang="zh-TW" sz="1200" dirty="0" err="1" smtClean="0"/>
              <a:t>employee_id</a:t>
            </a:r>
            <a:r>
              <a:rPr lang="en-US" altLang="zh-TW" sz="1200" dirty="0" smtClean="0"/>
              <a:t>, </a:t>
            </a:r>
            <a:r>
              <a:rPr lang="en-US" altLang="zh-TW" sz="1200" dirty="0" err="1" smtClean="0"/>
              <a:t>employee_name</a:t>
            </a:r>
            <a:r>
              <a:rPr lang="en-US" altLang="zh-TW" sz="1200" dirty="0" smtClean="0"/>
              <a:t> FROM Employee</a:t>
            </a:r>
            <a:r>
              <a:rPr kumimoji="0" lang="en-US" altLang="zh-TW" sz="1200" b="0" i="0" u="none" strike="noStrike" kern="1200" cap="none" spc="0" normalizeH="0" baseline="0" noProof="0" dirty="0" smtClean="0">
                <a:ln>
                  <a:noFill/>
                </a:ln>
                <a:solidFill>
                  <a:schemeClr val="tx1"/>
                </a:solidFill>
                <a:effectLst/>
                <a:uLnTx/>
                <a:uFillTx/>
                <a:latin typeface="+mn-lt"/>
                <a:ea typeface="+mn-ea"/>
                <a:cs typeface="+mn-cs"/>
              </a:rPr>
              <a:t>.</a:t>
            </a:r>
          </a:p>
        </p:txBody>
      </p:sp>
      <p:sp>
        <p:nvSpPr>
          <p:cNvPr id="8" name="副標題 2"/>
          <p:cNvSpPr txBox="1">
            <a:spLocks/>
          </p:cNvSpPr>
          <p:nvPr/>
        </p:nvSpPr>
        <p:spPr>
          <a:xfrm>
            <a:off x="467544" y="2852936"/>
            <a:ext cx="8352928" cy="2736304"/>
          </a:xfrm>
          <a:prstGeom prst="rect">
            <a:avLst/>
          </a:prstGeom>
          <a:ln>
            <a:solidFill>
              <a:srgbClr val="C00000"/>
            </a:solidFill>
          </a:ln>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
                <a:srgbClr val="0070C0"/>
              </a:buClr>
              <a:buSzPct val="80000"/>
              <a:buFont typeface="Wingdings" pitchFamily="2" charset="2"/>
              <a:buChar char="u"/>
              <a:tabLst/>
              <a:defRPr/>
            </a:pPr>
            <a:r>
              <a:rPr lang="en-US" altLang="zh-TW" dirty="0" smtClean="0"/>
              <a:t>The </a:t>
            </a:r>
            <a:r>
              <a:rPr lang="en-US" altLang="zh-TW" dirty="0" smtClean="0"/>
              <a:t>above SQL expression automatically returns the maximum salaried employee's details, without doing any computation on the developer's end. </a:t>
            </a:r>
            <a:endParaRPr lang="en-US" altLang="zh-TW" dirty="0" smtClean="0"/>
          </a:p>
          <a:p>
            <a:pPr marL="342900" marR="0" lvl="0" indent="-342900" algn="l" defTabSz="914400" rtl="0" eaLnBrk="1" fontAlgn="auto" latinLnBrk="0" hangingPunct="1">
              <a:lnSpc>
                <a:spcPct val="100000"/>
              </a:lnSpc>
              <a:spcBef>
                <a:spcPct val="20000"/>
              </a:spcBef>
              <a:spcAft>
                <a:spcPts val="0"/>
              </a:spcAft>
              <a:buClr>
                <a:srgbClr val="0070C0"/>
              </a:buClr>
              <a:buSzPct val="80000"/>
              <a:buFont typeface="Wingdings" pitchFamily="2" charset="2"/>
              <a:buChar char="u"/>
              <a:tabLst/>
              <a:defRPr/>
            </a:pPr>
            <a:r>
              <a:rPr lang="en-US" altLang="zh-TW" dirty="0" smtClean="0"/>
              <a:t>Using </a:t>
            </a:r>
            <a:r>
              <a:rPr lang="en-US" altLang="zh-TW" dirty="0" smtClean="0"/>
              <a:t>collections framework in Java, a developer has to use loops and make repeated checks. </a:t>
            </a:r>
            <a:endParaRPr lang="en-US" altLang="zh-TW" dirty="0" smtClean="0"/>
          </a:p>
          <a:p>
            <a:pPr marL="342900" marR="0" lvl="0" indent="-342900" algn="l" defTabSz="914400" rtl="0" eaLnBrk="1" fontAlgn="auto" latinLnBrk="0" hangingPunct="1">
              <a:lnSpc>
                <a:spcPct val="100000"/>
              </a:lnSpc>
              <a:spcBef>
                <a:spcPct val="20000"/>
              </a:spcBef>
              <a:spcAft>
                <a:spcPts val="0"/>
              </a:spcAft>
              <a:buClr>
                <a:srgbClr val="0070C0"/>
              </a:buClr>
              <a:buSzPct val="80000"/>
              <a:buFont typeface="Wingdings" pitchFamily="2" charset="2"/>
              <a:buChar char="u"/>
              <a:tabLst/>
              <a:defRPr/>
            </a:pPr>
            <a:r>
              <a:rPr lang="en-US" altLang="zh-TW" dirty="0" smtClean="0"/>
              <a:t>Another </a:t>
            </a:r>
            <a:r>
              <a:rPr lang="en-US" altLang="zh-TW" dirty="0" smtClean="0"/>
              <a:t>concern is efficiency; as multi-core processors are available at ease, a Java developer has to write parallel code processing that can be pretty error-prone</a:t>
            </a:r>
            <a:r>
              <a:rPr lang="en-US" altLang="zh-TW" dirty="0" smtClean="0"/>
              <a:t>.</a:t>
            </a:r>
            <a:endParaRPr lang="en-US" altLang="zh-TW" dirty="0" smtClean="0"/>
          </a:p>
          <a:p>
            <a:pPr marL="342900" lvl="0" indent="-342900">
              <a:spcBef>
                <a:spcPct val="20000"/>
              </a:spcBef>
              <a:buClr>
                <a:srgbClr val="0070C0"/>
              </a:buClr>
              <a:buSzPct val="80000"/>
              <a:buFont typeface="Wingdings" pitchFamily="2" charset="2"/>
              <a:buChar char="u"/>
            </a:pPr>
            <a:r>
              <a:rPr lang="en-US" altLang="zh-TW" dirty="0" smtClean="0"/>
              <a:t>To resolve such issues, Java 8 introduced the concept of stream that lets the developer to process data declaratively and leverage multicore architecture without the need to write any specific code for it.</a:t>
            </a:r>
            <a:endParaRPr kumimoji="0" lang="en-US" altLang="zh-TW"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smtClean="0">
                <a:solidFill>
                  <a:srgbClr val="FFFF00"/>
                </a:solidFill>
              </a:rPr>
              <a:t>8.1 What is Stream</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2018/10/2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8.1 What is Stream</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t>https://www.tutorialspoint.com/java8/java8_streams.htm</a:t>
            </a:r>
            <a:endParaRPr lang="zh-TW" altLang="en-US" sz="1600" dirty="0" smtClean="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9" name="副標題 2"/>
          <p:cNvSpPr txBox="1">
            <a:spLocks/>
          </p:cNvSpPr>
          <p:nvPr/>
        </p:nvSpPr>
        <p:spPr>
          <a:xfrm>
            <a:off x="395536" y="1268760"/>
            <a:ext cx="8352928" cy="5040560"/>
          </a:xfrm>
          <a:prstGeom prst="rect">
            <a:avLst/>
          </a:prstGeom>
          <a:ln>
            <a:solidFill>
              <a:srgbClr val="C00000"/>
            </a:solidFill>
          </a:ln>
        </p:spPr>
        <p:txBody>
          <a:bodyPr vert="horz" lIns="91440" tIns="45720" rIns="91440" bIns="45720" rtlCol="0">
            <a:noAutofit/>
          </a:bodyPr>
          <a:lstStyle/>
          <a:p>
            <a:pPr marL="342900" indent="-342900">
              <a:spcBef>
                <a:spcPct val="20000"/>
              </a:spcBef>
              <a:buClr>
                <a:srgbClr val="0070C0"/>
              </a:buClr>
              <a:buSzPct val="80000"/>
              <a:buFont typeface="Wingdings" pitchFamily="2" charset="2"/>
              <a:buChar char="u"/>
              <a:defRPr/>
            </a:pPr>
            <a:r>
              <a:rPr lang="en-US" altLang="zh-TW" dirty="0" smtClean="0"/>
              <a:t>Stream </a:t>
            </a:r>
            <a:r>
              <a:rPr lang="en-US" altLang="zh-TW" dirty="0" smtClean="0"/>
              <a:t>represents a sequence of objects from a source, which supports aggregate operations. </a:t>
            </a:r>
            <a:endParaRPr lang="en-US" altLang="zh-TW" dirty="0" smtClean="0"/>
          </a:p>
          <a:p>
            <a:pPr marL="342900" indent="-342900">
              <a:spcBef>
                <a:spcPct val="20000"/>
              </a:spcBef>
              <a:buClr>
                <a:srgbClr val="0070C0"/>
              </a:buClr>
              <a:buSzPct val="80000"/>
              <a:buFont typeface="Wingdings" pitchFamily="2" charset="2"/>
              <a:buChar char="u"/>
              <a:defRPr/>
            </a:pPr>
            <a:r>
              <a:rPr lang="en-US" altLang="zh-TW" dirty="0" smtClean="0"/>
              <a:t>Following </a:t>
            </a:r>
            <a:r>
              <a:rPr lang="en-US" altLang="zh-TW" dirty="0" smtClean="0"/>
              <a:t>are the characteristics of a Stream </a:t>
            </a:r>
            <a:r>
              <a:rPr lang="en-US" altLang="zh-TW" dirty="0" smtClean="0"/>
              <a:t>−</a:t>
            </a:r>
          </a:p>
          <a:p>
            <a:pPr marL="800100" lvl="1" indent="-342900">
              <a:spcBef>
                <a:spcPct val="20000"/>
              </a:spcBef>
              <a:buClr>
                <a:srgbClr val="0070C0"/>
              </a:buClr>
              <a:buSzPct val="80000"/>
              <a:buFont typeface="Wingdings" pitchFamily="2" charset="2"/>
              <a:buChar char="u"/>
              <a:defRPr/>
            </a:pPr>
            <a:r>
              <a:rPr lang="en-US" altLang="zh-TW" b="1" dirty="0" smtClean="0"/>
              <a:t>Sequence </a:t>
            </a:r>
            <a:r>
              <a:rPr lang="en-US" altLang="zh-TW" b="1" dirty="0" smtClean="0"/>
              <a:t>of elements</a:t>
            </a:r>
            <a:r>
              <a:rPr lang="en-US" altLang="zh-TW" dirty="0" smtClean="0"/>
              <a:t> − A stream provides a set of elements of specific type in a sequential manner. A stream gets/computes elements on demand. It never stores the </a:t>
            </a:r>
            <a:r>
              <a:rPr lang="en-US" altLang="zh-TW" dirty="0" smtClean="0"/>
              <a:t>elements.</a:t>
            </a:r>
          </a:p>
          <a:p>
            <a:pPr marL="800100" lvl="1" indent="-342900">
              <a:spcBef>
                <a:spcPct val="20000"/>
              </a:spcBef>
              <a:buClr>
                <a:srgbClr val="0070C0"/>
              </a:buClr>
              <a:buSzPct val="80000"/>
              <a:buFont typeface="Wingdings" pitchFamily="2" charset="2"/>
              <a:buChar char="u"/>
              <a:defRPr/>
            </a:pPr>
            <a:r>
              <a:rPr lang="en-US" altLang="zh-TW" b="1" dirty="0" smtClean="0"/>
              <a:t>Source</a:t>
            </a:r>
            <a:r>
              <a:rPr lang="en-US" altLang="zh-TW" dirty="0" smtClean="0"/>
              <a:t> − Stream takes Collections, Arrays, or I/O resources as input </a:t>
            </a:r>
            <a:r>
              <a:rPr lang="en-US" altLang="zh-TW" dirty="0" smtClean="0"/>
              <a:t>source.</a:t>
            </a:r>
          </a:p>
          <a:p>
            <a:pPr marL="800100" lvl="1" indent="-342900">
              <a:spcBef>
                <a:spcPct val="20000"/>
              </a:spcBef>
              <a:buClr>
                <a:srgbClr val="0070C0"/>
              </a:buClr>
              <a:buSzPct val="80000"/>
              <a:buFont typeface="Wingdings" pitchFamily="2" charset="2"/>
              <a:buChar char="u"/>
              <a:defRPr/>
            </a:pPr>
            <a:r>
              <a:rPr lang="en-US" altLang="zh-TW" b="1" dirty="0" smtClean="0"/>
              <a:t>Aggregate </a:t>
            </a:r>
            <a:r>
              <a:rPr lang="en-US" altLang="zh-TW" b="1" dirty="0" smtClean="0"/>
              <a:t>operations</a:t>
            </a:r>
            <a:r>
              <a:rPr lang="en-US" altLang="zh-TW" dirty="0" smtClean="0"/>
              <a:t> − Stream supports aggregate operations like filter, map, limit, reduce, find, match, and so </a:t>
            </a:r>
            <a:r>
              <a:rPr lang="en-US" altLang="zh-TW" dirty="0" smtClean="0"/>
              <a:t>on.</a:t>
            </a:r>
          </a:p>
          <a:p>
            <a:pPr marL="800100" lvl="1" indent="-342900">
              <a:spcBef>
                <a:spcPct val="20000"/>
              </a:spcBef>
              <a:buClr>
                <a:srgbClr val="0070C0"/>
              </a:buClr>
              <a:buSzPct val="80000"/>
              <a:buFont typeface="Wingdings" pitchFamily="2" charset="2"/>
              <a:buChar char="u"/>
              <a:defRPr/>
            </a:pPr>
            <a:r>
              <a:rPr lang="en-US" altLang="zh-TW" b="1" dirty="0" smtClean="0"/>
              <a:t>Pipelining</a:t>
            </a:r>
            <a:r>
              <a:rPr lang="en-US" altLang="zh-TW" dirty="0" smtClean="0"/>
              <a:t> − Most of the stream operations return stream itself so that their result can be pipelined. These operations are called intermediate operations and their function is to take input, process them, and return output to the target. collect() method is a terminal operation which is normally present at the end of the pipelining operation to mark the end of the </a:t>
            </a:r>
            <a:r>
              <a:rPr lang="en-US" altLang="zh-TW" dirty="0" smtClean="0"/>
              <a:t>stream.</a:t>
            </a:r>
          </a:p>
          <a:p>
            <a:pPr marL="800100" lvl="1" indent="-342900">
              <a:spcBef>
                <a:spcPct val="20000"/>
              </a:spcBef>
              <a:buClr>
                <a:srgbClr val="0070C0"/>
              </a:buClr>
              <a:buSzPct val="80000"/>
              <a:buFont typeface="Wingdings" pitchFamily="2" charset="2"/>
              <a:buChar char="u"/>
              <a:defRPr/>
            </a:pPr>
            <a:r>
              <a:rPr lang="en-US" altLang="zh-TW" b="1" dirty="0" smtClean="0"/>
              <a:t>Automatic </a:t>
            </a:r>
            <a:r>
              <a:rPr lang="en-US" altLang="zh-TW" b="1" dirty="0" smtClean="0"/>
              <a:t>iterations</a:t>
            </a:r>
            <a:r>
              <a:rPr lang="en-US" altLang="zh-TW" dirty="0" smtClean="0"/>
              <a:t> − Stream operations do the iterations internally over the source elements provided, in contrast to Collections where explicit iteration is required</a:t>
            </a:r>
            <a:r>
              <a:rPr lang="en-US" altLang="zh-TW" dirty="0" smtClean="0"/>
              <a:t>.</a:t>
            </a:r>
            <a:endParaRPr lang="en-US" altLang="zh-TW"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8.1 What is Stream</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t>https://www.tutorialspoint.com/java8/java8_streams.htm</a:t>
            </a:r>
            <a:endParaRPr lang="zh-TW" altLang="en-US" sz="1600" dirty="0" smtClean="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9" name="副標題 2"/>
          <p:cNvSpPr txBox="1">
            <a:spLocks/>
          </p:cNvSpPr>
          <p:nvPr/>
        </p:nvSpPr>
        <p:spPr>
          <a:xfrm>
            <a:off x="395536" y="1268760"/>
            <a:ext cx="8352928" cy="1584176"/>
          </a:xfrm>
          <a:prstGeom prst="rect">
            <a:avLst/>
          </a:prstGeom>
          <a:ln>
            <a:solidFill>
              <a:srgbClr val="C00000"/>
            </a:solidFill>
          </a:ln>
        </p:spPr>
        <p:txBody>
          <a:bodyPr vert="horz" lIns="91440" tIns="45720" rIns="91440" bIns="45720" rtlCol="0">
            <a:noAutofit/>
          </a:bodyPr>
          <a:lstStyle/>
          <a:p>
            <a:pPr marL="342900" indent="-342900">
              <a:spcBef>
                <a:spcPct val="20000"/>
              </a:spcBef>
              <a:buClr>
                <a:srgbClr val="0070C0"/>
              </a:buClr>
              <a:buSzPct val="80000"/>
              <a:buFont typeface="Wingdings" pitchFamily="2" charset="2"/>
              <a:buChar char="u"/>
              <a:defRPr/>
            </a:pPr>
            <a:r>
              <a:rPr lang="en-US" altLang="zh-TW" b="1" dirty="0" smtClean="0"/>
              <a:t>Generating Streams</a:t>
            </a:r>
          </a:p>
          <a:p>
            <a:pPr marL="800100" lvl="1" indent="-342900">
              <a:spcBef>
                <a:spcPct val="20000"/>
              </a:spcBef>
              <a:buClr>
                <a:srgbClr val="0070C0"/>
              </a:buClr>
              <a:buSzPct val="80000"/>
              <a:buFont typeface="Wingdings" pitchFamily="2" charset="2"/>
              <a:buChar char="u"/>
              <a:defRPr/>
            </a:pPr>
            <a:r>
              <a:rPr lang="en-US" altLang="zh-TW" dirty="0" smtClean="0"/>
              <a:t>With </a:t>
            </a:r>
            <a:r>
              <a:rPr lang="en-US" altLang="zh-TW" dirty="0" smtClean="0"/>
              <a:t>Java 8, Collection interface has two methods to generate a </a:t>
            </a:r>
            <a:r>
              <a:rPr lang="en-US" altLang="zh-TW" dirty="0" smtClean="0"/>
              <a:t>Stream.</a:t>
            </a:r>
          </a:p>
          <a:p>
            <a:pPr marL="1257300" lvl="2" indent="-342900">
              <a:spcBef>
                <a:spcPct val="20000"/>
              </a:spcBef>
              <a:buClr>
                <a:srgbClr val="0070C0"/>
              </a:buClr>
              <a:buSzPct val="80000"/>
              <a:buFont typeface="Wingdings" pitchFamily="2" charset="2"/>
              <a:buChar char="u"/>
              <a:defRPr/>
            </a:pPr>
            <a:r>
              <a:rPr lang="en-US" altLang="zh-TW" b="1" dirty="0" smtClean="0"/>
              <a:t>stream</a:t>
            </a:r>
            <a:r>
              <a:rPr lang="en-US" altLang="zh-TW" b="1" dirty="0" smtClean="0"/>
              <a:t>()</a:t>
            </a:r>
            <a:r>
              <a:rPr lang="en-US" altLang="zh-TW" dirty="0" smtClean="0"/>
              <a:t> − Returns a sequential stream considering collection as its </a:t>
            </a:r>
            <a:r>
              <a:rPr lang="en-US" altLang="zh-TW" dirty="0" smtClean="0"/>
              <a:t>source.</a:t>
            </a:r>
          </a:p>
          <a:p>
            <a:pPr marL="1257300" lvl="2" indent="-342900">
              <a:spcBef>
                <a:spcPct val="20000"/>
              </a:spcBef>
              <a:buClr>
                <a:srgbClr val="0070C0"/>
              </a:buClr>
              <a:buSzPct val="80000"/>
              <a:buFont typeface="Wingdings" pitchFamily="2" charset="2"/>
              <a:buChar char="u"/>
              <a:defRPr/>
            </a:pPr>
            <a:r>
              <a:rPr lang="en-US" altLang="zh-TW" b="1" dirty="0" smtClean="0"/>
              <a:t>parallelStream</a:t>
            </a:r>
            <a:r>
              <a:rPr lang="en-US" altLang="zh-TW" b="1" dirty="0" smtClean="0"/>
              <a:t>()</a:t>
            </a:r>
            <a:r>
              <a:rPr lang="en-US" altLang="zh-TW" dirty="0" smtClean="0"/>
              <a:t> − Returns a parallel Stream considering collection as its source</a:t>
            </a:r>
            <a:r>
              <a:rPr lang="en-US" altLang="zh-TW" dirty="0" smtClean="0"/>
              <a:t>.</a:t>
            </a:r>
            <a:endParaRPr lang="en-US" altLang="zh-TW" dirty="0" smtClean="0"/>
          </a:p>
        </p:txBody>
      </p:sp>
      <p:sp>
        <p:nvSpPr>
          <p:cNvPr id="7" name="副標題 2"/>
          <p:cNvSpPr txBox="1">
            <a:spLocks/>
          </p:cNvSpPr>
          <p:nvPr/>
        </p:nvSpPr>
        <p:spPr>
          <a:xfrm>
            <a:off x="1331640" y="3068960"/>
            <a:ext cx="7128792" cy="576064"/>
          </a:xfrm>
          <a:prstGeom prst="rect">
            <a:avLst/>
          </a:prstGeom>
          <a:ln>
            <a:solidFill>
              <a:srgbClr val="C00000"/>
            </a:solidFill>
          </a:ln>
        </p:spPr>
        <p:txBody>
          <a:bodyPr vert="horz" lIns="91440" tIns="45720" rIns="91440" bIns="45720" rtlCol="0">
            <a:noAutofit/>
          </a:bodyPr>
          <a:lstStyle/>
          <a:p>
            <a:r>
              <a:rPr lang="en-US" altLang="zh-TW" sz="1200" dirty="0" smtClean="0"/>
              <a:t>List&lt;String&gt; strings = </a:t>
            </a:r>
            <a:r>
              <a:rPr lang="en-US" altLang="zh-TW" sz="1200" dirty="0" err="1" smtClean="0"/>
              <a:t>Arrays.asList</a:t>
            </a:r>
            <a:r>
              <a:rPr lang="en-US" altLang="zh-TW" sz="1200" dirty="0" smtClean="0"/>
              <a:t>("</a:t>
            </a:r>
            <a:r>
              <a:rPr lang="en-US" altLang="zh-TW" sz="1200" dirty="0" err="1" smtClean="0"/>
              <a:t>abc</a:t>
            </a:r>
            <a:r>
              <a:rPr lang="en-US" altLang="zh-TW" sz="1200" dirty="0" smtClean="0"/>
              <a:t>", "", "</a:t>
            </a:r>
            <a:r>
              <a:rPr lang="en-US" altLang="zh-TW" sz="1200" dirty="0" err="1" smtClean="0"/>
              <a:t>bc</a:t>
            </a:r>
            <a:r>
              <a:rPr lang="en-US" altLang="zh-TW" sz="1200" dirty="0" smtClean="0"/>
              <a:t>", "</a:t>
            </a:r>
            <a:r>
              <a:rPr lang="en-US" altLang="zh-TW" sz="1200" dirty="0" err="1" smtClean="0"/>
              <a:t>efg</a:t>
            </a:r>
            <a:r>
              <a:rPr lang="en-US" altLang="zh-TW" sz="1200" dirty="0" smtClean="0"/>
              <a:t>", "</a:t>
            </a:r>
            <a:r>
              <a:rPr lang="en-US" altLang="zh-TW" sz="1200" dirty="0" err="1" smtClean="0"/>
              <a:t>abcd</a:t>
            </a:r>
            <a:r>
              <a:rPr lang="en-US" altLang="zh-TW" sz="1200" dirty="0" smtClean="0"/>
              <a:t>","", "</a:t>
            </a:r>
            <a:r>
              <a:rPr lang="en-US" altLang="zh-TW" sz="1200" dirty="0" err="1" smtClean="0"/>
              <a:t>jkl</a:t>
            </a:r>
            <a:r>
              <a:rPr lang="en-US" altLang="zh-TW" sz="1200" dirty="0" smtClean="0"/>
              <a:t>"); </a:t>
            </a:r>
            <a:endParaRPr lang="en-US" altLang="zh-TW" sz="1200" dirty="0" smtClean="0"/>
          </a:p>
          <a:p>
            <a:r>
              <a:rPr lang="en-US" altLang="zh-TW" sz="1200" dirty="0" smtClean="0"/>
              <a:t>List&lt;String</a:t>
            </a:r>
            <a:r>
              <a:rPr lang="en-US" altLang="zh-TW" sz="1200" dirty="0" smtClean="0"/>
              <a:t>&gt; filtered = </a:t>
            </a:r>
            <a:r>
              <a:rPr lang="en-US" altLang="zh-TW" sz="1200" dirty="0" err="1" smtClean="0"/>
              <a:t>strings.stream</a:t>
            </a:r>
            <a:r>
              <a:rPr lang="en-US" altLang="zh-TW" sz="1200" dirty="0" smtClean="0"/>
              <a:t>().filter(string -&gt; !</a:t>
            </a:r>
            <a:r>
              <a:rPr lang="en-US" altLang="zh-TW" sz="1200" dirty="0" err="1" smtClean="0"/>
              <a:t>string.isEmpty</a:t>
            </a:r>
            <a:r>
              <a:rPr lang="en-US" altLang="zh-TW" sz="1200" dirty="0" smtClean="0"/>
              <a:t>()).collect(</a:t>
            </a:r>
            <a:r>
              <a:rPr lang="en-US" altLang="zh-TW" sz="1200" dirty="0" err="1" smtClean="0"/>
              <a:t>Collectors.toList</a:t>
            </a:r>
            <a:r>
              <a:rPr lang="en-US" altLang="zh-TW" sz="1200" dirty="0" smtClean="0"/>
              <a:t>());</a:t>
            </a:r>
            <a:endParaRPr lang="en-US" altLang="zh-TW" sz="1200" dirty="0" smtClean="0"/>
          </a:p>
        </p:txBody>
      </p:sp>
      <p:sp>
        <p:nvSpPr>
          <p:cNvPr id="8" name="副標題 2"/>
          <p:cNvSpPr txBox="1">
            <a:spLocks/>
          </p:cNvSpPr>
          <p:nvPr/>
        </p:nvSpPr>
        <p:spPr>
          <a:xfrm>
            <a:off x="395536" y="3789040"/>
            <a:ext cx="8352928" cy="1008112"/>
          </a:xfrm>
          <a:prstGeom prst="rect">
            <a:avLst/>
          </a:prstGeom>
          <a:ln>
            <a:solidFill>
              <a:srgbClr val="C00000"/>
            </a:solidFill>
          </a:ln>
        </p:spPr>
        <p:txBody>
          <a:bodyPr vert="horz" lIns="91440" tIns="45720" rIns="91440" bIns="45720" rtlCol="0">
            <a:noAutofit/>
          </a:bodyPr>
          <a:lstStyle/>
          <a:p>
            <a:pPr marL="342900" indent="-342900">
              <a:spcBef>
                <a:spcPct val="20000"/>
              </a:spcBef>
              <a:buClr>
                <a:srgbClr val="0070C0"/>
              </a:buClr>
              <a:buSzPct val="80000"/>
              <a:buFont typeface="Wingdings" pitchFamily="2" charset="2"/>
              <a:buChar char="u"/>
              <a:defRPr/>
            </a:pPr>
            <a:r>
              <a:rPr lang="en-US" altLang="zh-TW" b="1" dirty="0" smtClean="0"/>
              <a:t>Map</a:t>
            </a:r>
          </a:p>
          <a:p>
            <a:pPr marL="800100" lvl="1" indent="-342900">
              <a:spcBef>
                <a:spcPct val="20000"/>
              </a:spcBef>
              <a:buClr>
                <a:srgbClr val="0070C0"/>
              </a:buClr>
              <a:buSzPct val="80000"/>
              <a:buFont typeface="Wingdings" pitchFamily="2" charset="2"/>
              <a:buChar char="u"/>
              <a:defRPr/>
            </a:pPr>
            <a:r>
              <a:rPr lang="en-US" altLang="zh-TW" dirty="0" smtClean="0"/>
              <a:t>The </a:t>
            </a:r>
            <a:r>
              <a:rPr lang="en-US" altLang="zh-TW" dirty="0" smtClean="0"/>
              <a:t>‘map’ method is used to map each element to its corresponding result. </a:t>
            </a:r>
            <a:endParaRPr lang="en-US" altLang="zh-TW" dirty="0" smtClean="0"/>
          </a:p>
          <a:p>
            <a:pPr marL="800100" lvl="1" indent="-342900">
              <a:spcBef>
                <a:spcPct val="20000"/>
              </a:spcBef>
              <a:buClr>
                <a:srgbClr val="0070C0"/>
              </a:buClr>
              <a:buSzPct val="80000"/>
              <a:buFont typeface="Wingdings" pitchFamily="2" charset="2"/>
              <a:buChar char="u"/>
              <a:defRPr/>
            </a:pPr>
            <a:r>
              <a:rPr lang="en-US" altLang="zh-TW" dirty="0" smtClean="0"/>
              <a:t>The </a:t>
            </a:r>
            <a:r>
              <a:rPr lang="en-US" altLang="zh-TW" dirty="0" smtClean="0"/>
              <a:t>following code segment prints unique squares of numbers using map.</a:t>
            </a:r>
            <a:endParaRPr lang="en-US" altLang="zh-TW" dirty="0"/>
          </a:p>
        </p:txBody>
      </p:sp>
      <p:sp>
        <p:nvSpPr>
          <p:cNvPr id="10" name="副標題 2"/>
          <p:cNvSpPr txBox="1">
            <a:spLocks/>
          </p:cNvSpPr>
          <p:nvPr/>
        </p:nvSpPr>
        <p:spPr>
          <a:xfrm>
            <a:off x="1259632" y="4869160"/>
            <a:ext cx="6840760" cy="720080"/>
          </a:xfrm>
          <a:prstGeom prst="rect">
            <a:avLst/>
          </a:prstGeom>
          <a:ln>
            <a:solidFill>
              <a:srgbClr val="C00000"/>
            </a:solidFill>
          </a:ln>
        </p:spPr>
        <p:txBody>
          <a:bodyPr vert="horz" lIns="91440" tIns="45720" rIns="91440" bIns="45720" rtlCol="0">
            <a:noAutofit/>
          </a:bodyPr>
          <a:lstStyle/>
          <a:p>
            <a:r>
              <a:rPr lang="en-US" altLang="zh-TW" sz="1200" dirty="0" smtClean="0"/>
              <a:t>List&lt;Integer&gt; numbers = </a:t>
            </a:r>
            <a:r>
              <a:rPr lang="en-US" altLang="zh-TW" sz="1200" dirty="0" err="1" smtClean="0"/>
              <a:t>Arrays.asList</a:t>
            </a:r>
            <a:r>
              <a:rPr lang="en-US" altLang="zh-TW" sz="1200" dirty="0" smtClean="0"/>
              <a:t>(3, 2, 2, 3, 7, 3, 5</a:t>
            </a:r>
            <a:r>
              <a:rPr lang="en-US" altLang="zh-TW" sz="1200" dirty="0" smtClean="0"/>
              <a:t>);</a:t>
            </a:r>
          </a:p>
          <a:p>
            <a:r>
              <a:rPr lang="en-US" altLang="zh-TW" sz="1200" dirty="0" smtClean="0"/>
              <a:t>//</a:t>
            </a:r>
            <a:r>
              <a:rPr lang="en-US" altLang="zh-TW" sz="1200" dirty="0" smtClean="0"/>
              <a:t>get list of unique squares </a:t>
            </a:r>
            <a:endParaRPr lang="en-US" altLang="zh-TW" sz="1200" dirty="0" smtClean="0"/>
          </a:p>
          <a:p>
            <a:r>
              <a:rPr lang="en-US" altLang="zh-TW" sz="1200" dirty="0" smtClean="0"/>
              <a:t>List&lt;Integer</a:t>
            </a:r>
            <a:r>
              <a:rPr lang="en-US" altLang="zh-TW" sz="1200" dirty="0" smtClean="0"/>
              <a:t>&gt; </a:t>
            </a:r>
            <a:r>
              <a:rPr lang="en-US" altLang="zh-TW" sz="1200" dirty="0" err="1" smtClean="0"/>
              <a:t>squaresList</a:t>
            </a:r>
            <a:r>
              <a:rPr lang="en-US" altLang="zh-TW" sz="1200" dirty="0" smtClean="0"/>
              <a:t> = </a:t>
            </a:r>
            <a:r>
              <a:rPr lang="en-US" altLang="zh-TW" sz="1200" dirty="0" err="1" smtClean="0"/>
              <a:t>numbers.stream</a:t>
            </a:r>
            <a:r>
              <a:rPr lang="en-US" altLang="zh-TW" sz="1200" dirty="0" smtClean="0"/>
              <a:t>().map( i -&gt; i*i).distinct().collect(</a:t>
            </a:r>
            <a:r>
              <a:rPr lang="en-US" altLang="zh-TW" sz="1200" dirty="0" err="1" smtClean="0"/>
              <a:t>Collectors.toList</a:t>
            </a:r>
            <a:r>
              <a:rPr lang="en-US" altLang="zh-TW" sz="1200" dirty="0" smtClean="0"/>
              <a:t>());</a:t>
            </a:r>
            <a:endParaRPr lang="en-US" altLang="zh-TW"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8.1 What is Stream</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https://www.tutorialspoint.com/java8/java8_functional_interfaces.htm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8" name="副標題 2"/>
          <p:cNvSpPr txBox="1">
            <a:spLocks/>
          </p:cNvSpPr>
          <p:nvPr/>
        </p:nvSpPr>
        <p:spPr>
          <a:xfrm>
            <a:off x="395536" y="1268760"/>
            <a:ext cx="8352928" cy="1008112"/>
          </a:xfrm>
          <a:prstGeom prst="rect">
            <a:avLst/>
          </a:prstGeom>
          <a:ln>
            <a:solidFill>
              <a:srgbClr val="C00000"/>
            </a:solidFill>
          </a:ln>
        </p:spPr>
        <p:txBody>
          <a:bodyPr vert="horz" lIns="91440" tIns="45720" rIns="91440" bIns="45720" rtlCol="0">
            <a:noAutofit/>
          </a:bodyPr>
          <a:lstStyle/>
          <a:p>
            <a:pPr marL="342900" indent="-342900">
              <a:spcBef>
                <a:spcPct val="20000"/>
              </a:spcBef>
              <a:buClr>
                <a:srgbClr val="0070C0"/>
              </a:buClr>
              <a:buSzPct val="80000"/>
              <a:buFont typeface="Wingdings" pitchFamily="2" charset="2"/>
              <a:buChar char="u"/>
              <a:defRPr/>
            </a:pPr>
            <a:r>
              <a:rPr lang="en-US" altLang="zh-TW" b="1" dirty="0" smtClean="0"/>
              <a:t>Filter</a:t>
            </a:r>
          </a:p>
          <a:p>
            <a:pPr marL="800100" lvl="1" indent="-342900">
              <a:spcBef>
                <a:spcPct val="20000"/>
              </a:spcBef>
              <a:buClr>
                <a:srgbClr val="0070C0"/>
              </a:buClr>
              <a:buSzPct val="80000"/>
              <a:buFont typeface="Wingdings" pitchFamily="2" charset="2"/>
              <a:buChar char="u"/>
              <a:defRPr/>
            </a:pPr>
            <a:r>
              <a:rPr lang="en-US" altLang="zh-TW" dirty="0" smtClean="0"/>
              <a:t>The </a:t>
            </a:r>
            <a:r>
              <a:rPr lang="en-US" altLang="zh-TW" dirty="0" smtClean="0"/>
              <a:t>‘filter’ method is used to eliminate elements based on a criteria. </a:t>
            </a:r>
            <a:endParaRPr lang="en-US" altLang="zh-TW" dirty="0" smtClean="0"/>
          </a:p>
          <a:p>
            <a:pPr marL="800100" lvl="1" indent="-342900">
              <a:spcBef>
                <a:spcPct val="20000"/>
              </a:spcBef>
              <a:buClr>
                <a:srgbClr val="0070C0"/>
              </a:buClr>
              <a:buSzPct val="80000"/>
              <a:buFont typeface="Wingdings" pitchFamily="2" charset="2"/>
              <a:buChar char="u"/>
              <a:defRPr/>
            </a:pPr>
            <a:r>
              <a:rPr lang="en-US" altLang="zh-TW" dirty="0" smtClean="0"/>
              <a:t>The </a:t>
            </a:r>
            <a:r>
              <a:rPr lang="en-US" altLang="zh-TW" dirty="0" smtClean="0"/>
              <a:t>following code segment prints a count of empty strings using filter.</a:t>
            </a:r>
            <a:endParaRPr lang="en-US" altLang="zh-TW" dirty="0"/>
          </a:p>
        </p:txBody>
      </p:sp>
      <p:sp>
        <p:nvSpPr>
          <p:cNvPr id="10" name="副標題 2"/>
          <p:cNvSpPr txBox="1">
            <a:spLocks/>
          </p:cNvSpPr>
          <p:nvPr/>
        </p:nvSpPr>
        <p:spPr>
          <a:xfrm>
            <a:off x="1259632" y="2348880"/>
            <a:ext cx="6840760" cy="720080"/>
          </a:xfrm>
          <a:prstGeom prst="rect">
            <a:avLst/>
          </a:prstGeom>
          <a:ln>
            <a:solidFill>
              <a:srgbClr val="C00000"/>
            </a:solidFill>
          </a:ln>
        </p:spPr>
        <p:txBody>
          <a:bodyPr vert="horz" lIns="91440" tIns="45720" rIns="91440" bIns="45720" rtlCol="0">
            <a:noAutofit/>
          </a:bodyPr>
          <a:lstStyle/>
          <a:p>
            <a:r>
              <a:rPr lang="en-US" altLang="zh-TW" sz="1200" dirty="0" smtClean="0"/>
              <a:t>List&lt;String&gt;strings </a:t>
            </a:r>
            <a:r>
              <a:rPr lang="en-US" altLang="zh-TW" sz="1200" dirty="0" smtClean="0"/>
              <a:t>= </a:t>
            </a:r>
            <a:r>
              <a:rPr lang="en-US" altLang="zh-TW" sz="1200" dirty="0" err="1" smtClean="0"/>
              <a:t>Arrays.asList</a:t>
            </a:r>
            <a:r>
              <a:rPr lang="en-US" altLang="zh-TW" sz="1200" dirty="0" smtClean="0"/>
              <a:t>("</a:t>
            </a:r>
            <a:r>
              <a:rPr lang="en-US" altLang="zh-TW" sz="1200" dirty="0" err="1" smtClean="0"/>
              <a:t>abc</a:t>
            </a:r>
            <a:r>
              <a:rPr lang="en-US" altLang="zh-TW" sz="1200" dirty="0" smtClean="0"/>
              <a:t>", "", "</a:t>
            </a:r>
            <a:r>
              <a:rPr lang="en-US" altLang="zh-TW" sz="1200" dirty="0" err="1" smtClean="0"/>
              <a:t>bc</a:t>
            </a:r>
            <a:r>
              <a:rPr lang="en-US" altLang="zh-TW" sz="1200" dirty="0" smtClean="0"/>
              <a:t>", "</a:t>
            </a:r>
            <a:r>
              <a:rPr lang="en-US" altLang="zh-TW" sz="1200" dirty="0" err="1" smtClean="0"/>
              <a:t>efg</a:t>
            </a:r>
            <a:r>
              <a:rPr lang="en-US" altLang="zh-TW" sz="1200" dirty="0" smtClean="0"/>
              <a:t>", "</a:t>
            </a:r>
            <a:r>
              <a:rPr lang="en-US" altLang="zh-TW" sz="1200" dirty="0" err="1" smtClean="0"/>
              <a:t>abcd</a:t>
            </a:r>
            <a:r>
              <a:rPr lang="en-US" altLang="zh-TW" sz="1200" dirty="0" smtClean="0"/>
              <a:t>","", "</a:t>
            </a:r>
            <a:r>
              <a:rPr lang="en-US" altLang="zh-TW" sz="1200" dirty="0" err="1" smtClean="0"/>
              <a:t>jkl</a:t>
            </a:r>
            <a:r>
              <a:rPr lang="en-US" altLang="zh-TW" sz="1200" dirty="0" smtClean="0"/>
              <a:t>"); </a:t>
            </a:r>
            <a:endParaRPr lang="en-US" altLang="zh-TW" sz="1200" dirty="0" smtClean="0"/>
          </a:p>
          <a:p>
            <a:r>
              <a:rPr lang="en-US" altLang="zh-TW" sz="1200" dirty="0" smtClean="0"/>
              <a:t>//</a:t>
            </a:r>
            <a:r>
              <a:rPr lang="en-US" altLang="zh-TW" sz="1200" dirty="0" smtClean="0"/>
              <a:t>get count of empty string </a:t>
            </a:r>
            <a:endParaRPr lang="en-US" altLang="zh-TW" sz="1200" dirty="0" smtClean="0"/>
          </a:p>
          <a:p>
            <a:r>
              <a:rPr lang="en-US" altLang="zh-TW" sz="1200" dirty="0" err="1" smtClean="0"/>
              <a:t>int</a:t>
            </a:r>
            <a:r>
              <a:rPr lang="en-US" altLang="zh-TW" sz="1200" dirty="0" smtClean="0"/>
              <a:t> </a:t>
            </a:r>
            <a:r>
              <a:rPr lang="en-US" altLang="zh-TW" sz="1200" dirty="0" smtClean="0"/>
              <a:t>count = </a:t>
            </a:r>
            <a:r>
              <a:rPr lang="en-US" altLang="zh-TW" sz="1200" dirty="0" err="1" smtClean="0"/>
              <a:t>strings.stream</a:t>
            </a:r>
            <a:r>
              <a:rPr lang="en-US" altLang="zh-TW" sz="1200" dirty="0" smtClean="0"/>
              <a:t>().filter(string -&gt; </a:t>
            </a:r>
            <a:r>
              <a:rPr lang="en-US" altLang="zh-TW" sz="1200" dirty="0" err="1" smtClean="0"/>
              <a:t>string.isEmpty</a:t>
            </a:r>
            <a:r>
              <a:rPr lang="en-US" altLang="zh-TW" sz="1200" dirty="0" smtClean="0"/>
              <a:t>()).count();</a:t>
            </a:r>
            <a:endParaRPr lang="en-US" altLang="zh-TW" sz="1200" dirty="0"/>
          </a:p>
        </p:txBody>
      </p:sp>
      <p:sp>
        <p:nvSpPr>
          <p:cNvPr id="11" name="副標題 2"/>
          <p:cNvSpPr txBox="1">
            <a:spLocks/>
          </p:cNvSpPr>
          <p:nvPr/>
        </p:nvSpPr>
        <p:spPr>
          <a:xfrm>
            <a:off x="395536" y="3212976"/>
            <a:ext cx="8352928" cy="1224136"/>
          </a:xfrm>
          <a:prstGeom prst="rect">
            <a:avLst/>
          </a:prstGeom>
          <a:ln>
            <a:solidFill>
              <a:srgbClr val="C00000"/>
            </a:solidFill>
          </a:ln>
        </p:spPr>
        <p:txBody>
          <a:bodyPr vert="horz" lIns="91440" tIns="45720" rIns="91440" bIns="45720" rtlCol="0">
            <a:noAutofit/>
          </a:bodyPr>
          <a:lstStyle/>
          <a:p>
            <a:pPr marL="342900" indent="-342900">
              <a:spcBef>
                <a:spcPct val="20000"/>
              </a:spcBef>
              <a:buClr>
                <a:srgbClr val="0070C0"/>
              </a:buClr>
              <a:buSzPct val="80000"/>
              <a:buFont typeface="Wingdings" pitchFamily="2" charset="2"/>
              <a:buChar char="u"/>
              <a:defRPr/>
            </a:pPr>
            <a:r>
              <a:rPr lang="en-US" altLang="zh-TW" b="1" dirty="0" smtClean="0"/>
              <a:t>Limit</a:t>
            </a:r>
          </a:p>
          <a:p>
            <a:pPr marL="800100" lvl="1" indent="-342900">
              <a:spcBef>
                <a:spcPct val="20000"/>
              </a:spcBef>
              <a:buClr>
                <a:srgbClr val="0070C0"/>
              </a:buClr>
              <a:buSzPct val="80000"/>
              <a:buFont typeface="Wingdings" pitchFamily="2" charset="2"/>
              <a:buChar char="u"/>
              <a:defRPr/>
            </a:pPr>
            <a:r>
              <a:rPr lang="en-US" altLang="zh-TW" dirty="0" smtClean="0"/>
              <a:t>The </a:t>
            </a:r>
            <a:r>
              <a:rPr lang="en-US" altLang="zh-TW" dirty="0" smtClean="0"/>
              <a:t>‘limit’ method is used to reduce the size of the stream. </a:t>
            </a:r>
            <a:endParaRPr lang="en-US" altLang="zh-TW" dirty="0" smtClean="0"/>
          </a:p>
          <a:p>
            <a:pPr marL="800100" lvl="1" indent="-342900">
              <a:spcBef>
                <a:spcPct val="20000"/>
              </a:spcBef>
              <a:buClr>
                <a:srgbClr val="0070C0"/>
              </a:buClr>
              <a:buSzPct val="80000"/>
              <a:buFont typeface="Wingdings" pitchFamily="2" charset="2"/>
              <a:buChar char="u"/>
              <a:defRPr/>
            </a:pPr>
            <a:r>
              <a:rPr lang="en-US" altLang="zh-TW" dirty="0" smtClean="0"/>
              <a:t>The </a:t>
            </a:r>
            <a:r>
              <a:rPr lang="en-US" altLang="zh-TW" dirty="0" smtClean="0"/>
              <a:t>following code segment shows how to print 10 random numbers using limit.</a:t>
            </a:r>
            <a:endParaRPr lang="en-US" altLang="zh-TW" dirty="0"/>
          </a:p>
        </p:txBody>
      </p:sp>
      <p:sp>
        <p:nvSpPr>
          <p:cNvPr id="12" name="副標題 2"/>
          <p:cNvSpPr txBox="1">
            <a:spLocks/>
          </p:cNvSpPr>
          <p:nvPr/>
        </p:nvSpPr>
        <p:spPr>
          <a:xfrm>
            <a:off x="1187624" y="4653136"/>
            <a:ext cx="6840760" cy="504056"/>
          </a:xfrm>
          <a:prstGeom prst="rect">
            <a:avLst/>
          </a:prstGeom>
          <a:ln>
            <a:solidFill>
              <a:srgbClr val="C00000"/>
            </a:solidFill>
          </a:ln>
        </p:spPr>
        <p:txBody>
          <a:bodyPr vert="horz" lIns="91440" tIns="45720" rIns="91440" bIns="45720" rtlCol="0">
            <a:noAutofit/>
          </a:bodyPr>
          <a:lstStyle/>
          <a:p>
            <a:r>
              <a:rPr lang="en-US" altLang="zh-TW" sz="1200" dirty="0" smtClean="0"/>
              <a:t>Random </a:t>
            </a:r>
            <a:r>
              <a:rPr lang="en-US" altLang="zh-TW" sz="1200" dirty="0" err="1" smtClean="0"/>
              <a:t>random</a:t>
            </a:r>
            <a:r>
              <a:rPr lang="en-US" altLang="zh-TW" sz="1200" dirty="0" smtClean="0"/>
              <a:t> = new Random(); </a:t>
            </a:r>
            <a:endParaRPr lang="en-US" altLang="zh-TW" sz="1200" dirty="0" smtClean="0"/>
          </a:p>
          <a:p>
            <a:r>
              <a:rPr lang="en-US" altLang="zh-TW" sz="1200" dirty="0" err="1" smtClean="0"/>
              <a:t>random.ints</a:t>
            </a:r>
            <a:r>
              <a:rPr lang="en-US" altLang="zh-TW" sz="1200" dirty="0" smtClean="0"/>
              <a:t>().limit(10).</a:t>
            </a:r>
            <a:r>
              <a:rPr lang="en-US" altLang="zh-TW" sz="1200" dirty="0" err="1" smtClean="0"/>
              <a:t>forEach</a:t>
            </a:r>
            <a:r>
              <a:rPr lang="en-US" altLang="zh-TW" sz="1200" dirty="0" smtClean="0"/>
              <a:t>(</a:t>
            </a:r>
            <a:r>
              <a:rPr lang="en-US" altLang="zh-TW" sz="1200" dirty="0" err="1" smtClean="0"/>
              <a:t>System.out</a:t>
            </a:r>
            <a:r>
              <a:rPr lang="en-US" altLang="zh-TW" sz="1200" dirty="0" smtClean="0"/>
              <a:t>::</a:t>
            </a:r>
            <a:r>
              <a:rPr lang="en-US" altLang="zh-TW" sz="1200" dirty="0" err="1" smtClean="0"/>
              <a:t>println</a:t>
            </a:r>
            <a:r>
              <a:rPr lang="en-US" altLang="zh-TW" sz="1200" dirty="0" smtClean="0"/>
              <a:t>);</a:t>
            </a:r>
            <a:endParaRPr lang="en-US" altLang="zh-TW"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8.1 What is Stream</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https://www.tutorialspoint.com/java8/java8_functional_interfaces.htm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8" name="副標題 2"/>
          <p:cNvSpPr txBox="1">
            <a:spLocks/>
          </p:cNvSpPr>
          <p:nvPr/>
        </p:nvSpPr>
        <p:spPr>
          <a:xfrm>
            <a:off x="395536" y="1268760"/>
            <a:ext cx="8352928" cy="1008112"/>
          </a:xfrm>
          <a:prstGeom prst="rect">
            <a:avLst/>
          </a:prstGeom>
          <a:ln>
            <a:solidFill>
              <a:srgbClr val="C00000"/>
            </a:solidFill>
          </a:ln>
        </p:spPr>
        <p:txBody>
          <a:bodyPr vert="horz" lIns="91440" tIns="45720" rIns="91440" bIns="45720" rtlCol="0">
            <a:noAutofit/>
          </a:bodyPr>
          <a:lstStyle/>
          <a:p>
            <a:pPr marL="342900" indent="-342900">
              <a:spcBef>
                <a:spcPct val="20000"/>
              </a:spcBef>
              <a:buClr>
                <a:srgbClr val="0070C0"/>
              </a:buClr>
              <a:buSzPct val="80000"/>
              <a:buFont typeface="Wingdings" pitchFamily="2" charset="2"/>
              <a:buChar char="u"/>
              <a:defRPr/>
            </a:pPr>
            <a:r>
              <a:rPr lang="en-US" altLang="zh-TW" b="1" dirty="0" smtClean="0"/>
              <a:t>Sorted</a:t>
            </a:r>
          </a:p>
          <a:p>
            <a:pPr marL="800100" lvl="1" indent="-342900">
              <a:spcBef>
                <a:spcPct val="20000"/>
              </a:spcBef>
              <a:buClr>
                <a:srgbClr val="0070C0"/>
              </a:buClr>
              <a:buSzPct val="80000"/>
              <a:buFont typeface="Wingdings" pitchFamily="2" charset="2"/>
              <a:buChar char="u"/>
              <a:defRPr/>
            </a:pPr>
            <a:r>
              <a:rPr lang="en-US" altLang="zh-TW" dirty="0" smtClean="0"/>
              <a:t>The </a:t>
            </a:r>
            <a:r>
              <a:rPr lang="en-US" altLang="zh-TW" dirty="0" smtClean="0"/>
              <a:t>‘sorted’ method is used to sort the stream. The following code segment shows how to print 10 random numbers in a sorted order</a:t>
            </a:r>
            <a:r>
              <a:rPr lang="en-US" altLang="zh-TW" dirty="0" smtClean="0"/>
              <a:t>.</a:t>
            </a:r>
            <a:endParaRPr lang="en-US" altLang="zh-TW" dirty="0" smtClean="0"/>
          </a:p>
        </p:txBody>
      </p:sp>
      <p:sp>
        <p:nvSpPr>
          <p:cNvPr id="10" name="副標題 2"/>
          <p:cNvSpPr txBox="1">
            <a:spLocks/>
          </p:cNvSpPr>
          <p:nvPr/>
        </p:nvSpPr>
        <p:spPr>
          <a:xfrm>
            <a:off x="1259632" y="2348880"/>
            <a:ext cx="6840760" cy="504056"/>
          </a:xfrm>
          <a:prstGeom prst="rect">
            <a:avLst/>
          </a:prstGeom>
          <a:ln>
            <a:solidFill>
              <a:srgbClr val="C00000"/>
            </a:solidFill>
          </a:ln>
        </p:spPr>
        <p:txBody>
          <a:bodyPr vert="horz" lIns="91440" tIns="45720" rIns="91440" bIns="45720" rtlCol="0">
            <a:noAutofit/>
          </a:bodyPr>
          <a:lstStyle/>
          <a:p>
            <a:r>
              <a:rPr lang="en-US" altLang="zh-TW" sz="1200" dirty="0" smtClean="0"/>
              <a:t>Random </a:t>
            </a:r>
            <a:r>
              <a:rPr lang="en-US" altLang="zh-TW" sz="1200" dirty="0" err="1" smtClean="0"/>
              <a:t>random</a:t>
            </a:r>
            <a:r>
              <a:rPr lang="en-US" altLang="zh-TW" sz="1200" dirty="0" smtClean="0"/>
              <a:t> = new Random(); </a:t>
            </a:r>
            <a:endParaRPr lang="en-US" altLang="zh-TW" sz="1200" dirty="0" smtClean="0"/>
          </a:p>
          <a:p>
            <a:r>
              <a:rPr lang="en-US" altLang="zh-TW" sz="1200" dirty="0" err="1" smtClean="0"/>
              <a:t>random.ints</a:t>
            </a:r>
            <a:r>
              <a:rPr lang="en-US" altLang="zh-TW" sz="1200" dirty="0" smtClean="0"/>
              <a:t>().limit(10).sorted().</a:t>
            </a:r>
            <a:r>
              <a:rPr lang="en-US" altLang="zh-TW" sz="1200" dirty="0" err="1" smtClean="0"/>
              <a:t>forEach</a:t>
            </a:r>
            <a:r>
              <a:rPr lang="en-US" altLang="zh-TW" sz="1200" dirty="0" smtClean="0"/>
              <a:t>(</a:t>
            </a:r>
            <a:r>
              <a:rPr lang="en-US" altLang="zh-TW" sz="1200" dirty="0" err="1" smtClean="0"/>
              <a:t>System.out</a:t>
            </a:r>
            <a:r>
              <a:rPr lang="en-US" altLang="zh-TW" sz="1200" dirty="0" smtClean="0"/>
              <a:t>::</a:t>
            </a:r>
            <a:r>
              <a:rPr lang="en-US" altLang="zh-TW" sz="1200" dirty="0" err="1" smtClean="0"/>
              <a:t>println</a:t>
            </a:r>
            <a:r>
              <a:rPr lang="en-US" altLang="zh-TW" sz="1200" dirty="0" smtClean="0"/>
              <a:t>);</a:t>
            </a:r>
            <a:endParaRPr lang="en-US" altLang="zh-TW" sz="1200" dirty="0"/>
          </a:p>
        </p:txBody>
      </p:sp>
      <p:sp>
        <p:nvSpPr>
          <p:cNvPr id="11" name="副標題 2"/>
          <p:cNvSpPr txBox="1">
            <a:spLocks/>
          </p:cNvSpPr>
          <p:nvPr/>
        </p:nvSpPr>
        <p:spPr>
          <a:xfrm>
            <a:off x="395536" y="3212976"/>
            <a:ext cx="8352928" cy="1152128"/>
          </a:xfrm>
          <a:prstGeom prst="rect">
            <a:avLst/>
          </a:prstGeom>
          <a:ln>
            <a:solidFill>
              <a:srgbClr val="C00000"/>
            </a:solidFill>
          </a:ln>
        </p:spPr>
        <p:txBody>
          <a:bodyPr vert="horz" lIns="91440" tIns="45720" rIns="91440" bIns="45720" rtlCol="0">
            <a:noAutofit/>
          </a:bodyPr>
          <a:lstStyle/>
          <a:p>
            <a:pPr marL="342900" indent="-342900">
              <a:spcBef>
                <a:spcPct val="20000"/>
              </a:spcBef>
              <a:buClr>
                <a:srgbClr val="0070C0"/>
              </a:buClr>
              <a:buSzPct val="80000"/>
              <a:buFont typeface="Wingdings" pitchFamily="2" charset="2"/>
              <a:buChar char="u"/>
              <a:defRPr/>
            </a:pPr>
            <a:r>
              <a:rPr lang="en-US" altLang="zh-TW" b="1" dirty="0" smtClean="0"/>
              <a:t>Parallel Processing</a:t>
            </a:r>
          </a:p>
          <a:p>
            <a:pPr marL="800100" lvl="1" indent="-342900">
              <a:spcBef>
                <a:spcPct val="20000"/>
              </a:spcBef>
              <a:buClr>
                <a:srgbClr val="0070C0"/>
              </a:buClr>
              <a:buSzPct val="80000"/>
              <a:buFont typeface="Wingdings" pitchFamily="2" charset="2"/>
              <a:buChar char="u"/>
              <a:defRPr/>
            </a:pPr>
            <a:r>
              <a:rPr lang="en-US" altLang="zh-TW" dirty="0" smtClean="0"/>
              <a:t>parallelStream </a:t>
            </a:r>
            <a:r>
              <a:rPr lang="en-US" altLang="zh-TW" dirty="0" smtClean="0"/>
              <a:t>is the alternative of stream for parallel processing. Take a look at the following code segment that prints a count of empty strings using parallelStream.</a:t>
            </a:r>
            <a:endParaRPr lang="en-US" altLang="zh-TW" dirty="0"/>
          </a:p>
        </p:txBody>
      </p:sp>
      <p:sp>
        <p:nvSpPr>
          <p:cNvPr id="12" name="副標題 2"/>
          <p:cNvSpPr txBox="1">
            <a:spLocks/>
          </p:cNvSpPr>
          <p:nvPr/>
        </p:nvSpPr>
        <p:spPr>
          <a:xfrm>
            <a:off x="1187624" y="4653136"/>
            <a:ext cx="6840760" cy="720080"/>
          </a:xfrm>
          <a:prstGeom prst="rect">
            <a:avLst/>
          </a:prstGeom>
          <a:ln>
            <a:solidFill>
              <a:srgbClr val="C00000"/>
            </a:solidFill>
          </a:ln>
        </p:spPr>
        <p:txBody>
          <a:bodyPr vert="horz" lIns="91440" tIns="45720" rIns="91440" bIns="45720" rtlCol="0">
            <a:noAutofit/>
          </a:bodyPr>
          <a:lstStyle/>
          <a:p>
            <a:r>
              <a:rPr lang="en-US" altLang="zh-TW" sz="1200" dirty="0" smtClean="0"/>
              <a:t>List&lt;String&gt; strings = </a:t>
            </a:r>
            <a:r>
              <a:rPr lang="en-US" altLang="zh-TW" sz="1200" dirty="0" err="1" smtClean="0"/>
              <a:t>Arrays.asList</a:t>
            </a:r>
            <a:r>
              <a:rPr lang="en-US" altLang="zh-TW" sz="1200" dirty="0" smtClean="0"/>
              <a:t>("</a:t>
            </a:r>
            <a:r>
              <a:rPr lang="en-US" altLang="zh-TW" sz="1200" dirty="0" err="1" smtClean="0"/>
              <a:t>abc</a:t>
            </a:r>
            <a:r>
              <a:rPr lang="en-US" altLang="zh-TW" sz="1200" dirty="0" smtClean="0"/>
              <a:t>", "", "</a:t>
            </a:r>
            <a:r>
              <a:rPr lang="en-US" altLang="zh-TW" sz="1200" dirty="0" err="1" smtClean="0"/>
              <a:t>bc</a:t>
            </a:r>
            <a:r>
              <a:rPr lang="en-US" altLang="zh-TW" sz="1200" dirty="0" smtClean="0"/>
              <a:t>", "</a:t>
            </a:r>
            <a:r>
              <a:rPr lang="en-US" altLang="zh-TW" sz="1200" dirty="0" err="1" smtClean="0"/>
              <a:t>efg</a:t>
            </a:r>
            <a:r>
              <a:rPr lang="en-US" altLang="zh-TW" sz="1200" dirty="0" smtClean="0"/>
              <a:t>", "</a:t>
            </a:r>
            <a:r>
              <a:rPr lang="en-US" altLang="zh-TW" sz="1200" dirty="0" err="1" smtClean="0"/>
              <a:t>abcd</a:t>
            </a:r>
            <a:r>
              <a:rPr lang="en-US" altLang="zh-TW" sz="1200" dirty="0" smtClean="0"/>
              <a:t>","", "</a:t>
            </a:r>
            <a:r>
              <a:rPr lang="en-US" altLang="zh-TW" sz="1200" dirty="0" err="1" smtClean="0"/>
              <a:t>jkl</a:t>
            </a:r>
            <a:r>
              <a:rPr lang="en-US" altLang="zh-TW" sz="1200" dirty="0" smtClean="0"/>
              <a:t>");</a:t>
            </a:r>
          </a:p>
          <a:p>
            <a:r>
              <a:rPr lang="en-US" altLang="zh-TW" sz="1200" dirty="0" smtClean="0"/>
              <a:t> </a:t>
            </a:r>
            <a:r>
              <a:rPr lang="en-US" altLang="zh-TW" sz="1200" dirty="0" smtClean="0"/>
              <a:t>//get count of empty string </a:t>
            </a:r>
            <a:endParaRPr lang="en-US" altLang="zh-TW" sz="1200" dirty="0" smtClean="0"/>
          </a:p>
          <a:p>
            <a:r>
              <a:rPr lang="en-US" altLang="zh-TW" sz="1200" dirty="0" err="1" smtClean="0"/>
              <a:t>int</a:t>
            </a:r>
            <a:r>
              <a:rPr lang="en-US" altLang="zh-TW" sz="1200" dirty="0" smtClean="0"/>
              <a:t> </a:t>
            </a:r>
            <a:r>
              <a:rPr lang="en-US" altLang="zh-TW" sz="1200" dirty="0" smtClean="0"/>
              <a:t>count = </a:t>
            </a:r>
            <a:r>
              <a:rPr lang="en-US" altLang="zh-TW" sz="1200" dirty="0" err="1" smtClean="0"/>
              <a:t>strings.parallelStream</a:t>
            </a:r>
            <a:r>
              <a:rPr lang="en-US" altLang="zh-TW" sz="1200" dirty="0" smtClean="0"/>
              <a:t>().filter(string -&gt; </a:t>
            </a:r>
            <a:r>
              <a:rPr lang="en-US" altLang="zh-TW" sz="1200" dirty="0" err="1" smtClean="0"/>
              <a:t>string.isEmpty</a:t>
            </a:r>
            <a:r>
              <a:rPr lang="en-US" altLang="zh-TW" sz="1200" dirty="0" smtClean="0"/>
              <a:t>()).count();</a:t>
            </a:r>
            <a:endParaRPr lang="en-US" altLang="zh-TW"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8.1 What is Stream</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https://www.tutorialspoint.com/java8/java8_functional_interfaces.htm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8" name="副標題 2"/>
          <p:cNvSpPr txBox="1">
            <a:spLocks/>
          </p:cNvSpPr>
          <p:nvPr/>
        </p:nvSpPr>
        <p:spPr>
          <a:xfrm>
            <a:off x="395536" y="1268760"/>
            <a:ext cx="8352928" cy="1296144"/>
          </a:xfrm>
          <a:prstGeom prst="rect">
            <a:avLst/>
          </a:prstGeom>
          <a:ln>
            <a:solidFill>
              <a:srgbClr val="C00000"/>
            </a:solidFill>
          </a:ln>
        </p:spPr>
        <p:txBody>
          <a:bodyPr vert="horz" lIns="91440" tIns="45720" rIns="91440" bIns="45720" rtlCol="0">
            <a:noAutofit/>
          </a:bodyPr>
          <a:lstStyle/>
          <a:p>
            <a:pPr marL="342900" indent="-342900">
              <a:spcBef>
                <a:spcPct val="20000"/>
              </a:spcBef>
              <a:buClr>
                <a:srgbClr val="0070C0"/>
              </a:buClr>
              <a:buSzPct val="80000"/>
              <a:buFont typeface="Wingdings" pitchFamily="2" charset="2"/>
              <a:buChar char="u"/>
              <a:defRPr/>
            </a:pPr>
            <a:r>
              <a:rPr lang="en-US" altLang="zh-TW" dirty="0" smtClean="0"/>
              <a:t>Collectors</a:t>
            </a:r>
          </a:p>
          <a:p>
            <a:pPr marL="800100" lvl="1" indent="-342900">
              <a:spcBef>
                <a:spcPct val="20000"/>
              </a:spcBef>
              <a:buClr>
                <a:srgbClr val="0070C0"/>
              </a:buClr>
              <a:buSzPct val="80000"/>
              <a:buFont typeface="Wingdings" pitchFamily="2" charset="2"/>
              <a:buChar char="u"/>
              <a:defRPr/>
            </a:pPr>
            <a:r>
              <a:rPr lang="en-US" altLang="zh-TW" dirty="0" smtClean="0"/>
              <a:t>Collectors </a:t>
            </a:r>
            <a:r>
              <a:rPr lang="en-US" altLang="zh-TW" dirty="0" smtClean="0"/>
              <a:t>are used to combine the result of processing on the elements of a stream. </a:t>
            </a:r>
            <a:endParaRPr lang="en-US" altLang="zh-TW" dirty="0" smtClean="0"/>
          </a:p>
          <a:p>
            <a:pPr marL="800100" lvl="1" indent="-342900">
              <a:spcBef>
                <a:spcPct val="20000"/>
              </a:spcBef>
              <a:buClr>
                <a:srgbClr val="0070C0"/>
              </a:buClr>
              <a:buSzPct val="80000"/>
              <a:buFont typeface="Wingdings" pitchFamily="2" charset="2"/>
              <a:buChar char="u"/>
              <a:defRPr/>
            </a:pPr>
            <a:r>
              <a:rPr lang="en-US" altLang="zh-TW" dirty="0" smtClean="0"/>
              <a:t>Collectors </a:t>
            </a:r>
            <a:r>
              <a:rPr lang="en-US" altLang="zh-TW" dirty="0" smtClean="0"/>
              <a:t>can be used to return a list or a string.</a:t>
            </a:r>
            <a:endParaRPr lang="en-US" altLang="zh-TW" dirty="0"/>
          </a:p>
        </p:txBody>
      </p:sp>
      <p:sp>
        <p:nvSpPr>
          <p:cNvPr id="10" name="副標題 2"/>
          <p:cNvSpPr txBox="1">
            <a:spLocks/>
          </p:cNvSpPr>
          <p:nvPr/>
        </p:nvSpPr>
        <p:spPr>
          <a:xfrm>
            <a:off x="755576" y="2708920"/>
            <a:ext cx="7344816" cy="1008112"/>
          </a:xfrm>
          <a:prstGeom prst="rect">
            <a:avLst/>
          </a:prstGeom>
          <a:ln>
            <a:solidFill>
              <a:srgbClr val="C00000"/>
            </a:solidFill>
          </a:ln>
        </p:spPr>
        <p:txBody>
          <a:bodyPr vert="horz" lIns="91440" tIns="45720" rIns="91440" bIns="45720" rtlCol="0">
            <a:noAutofit/>
          </a:bodyPr>
          <a:lstStyle/>
          <a:p>
            <a:r>
              <a:rPr lang="en-US" altLang="zh-TW" sz="1200" dirty="0" smtClean="0"/>
              <a:t>List&lt;String&gt;strings = </a:t>
            </a:r>
            <a:r>
              <a:rPr lang="en-US" altLang="zh-TW" sz="1200" dirty="0" err="1" smtClean="0"/>
              <a:t>Arrays.asList</a:t>
            </a:r>
            <a:r>
              <a:rPr lang="en-US" altLang="zh-TW" sz="1200" dirty="0" smtClean="0"/>
              <a:t>("</a:t>
            </a:r>
            <a:r>
              <a:rPr lang="en-US" altLang="zh-TW" sz="1200" dirty="0" err="1" smtClean="0"/>
              <a:t>abc</a:t>
            </a:r>
            <a:r>
              <a:rPr lang="en-US" altLang="zh-TW" sz="1200" dirty="0" smtClean="0"/>
              <a:t>", "", "</a:t>
            </a:r>
            <a:r>
              <a:rPr lang="en-US" altLang="zh-TW" sz="1200" dirty="0" err="1" smtClean="0"/>
              <a:t>bc</a:t>
            </a:r>
            <a:r>
              <a:rPr lang="en-US" altLang="zh-TW" sz="1200" dirty="0" smtClean="0"/>
              <a:t>", "</a:t>
            </a:r>
            <a:r>
              <a:rPr lang="en-US" altLang="zh-TW" sz="1200" dirty="0" err="1" smtClean="0"/>
              <a:t>efg</a:t>
            </a:r>
            <a:r>
              <a:rPr lang="en-US" altLang="zh-TW" sz="1200" dirty="0" smtClean="0"/>
              <a:t>", "</a:t>
            </a:r>
            <a:r>
              <a:rPr lang="en-US" altLang="zh-TW" sz="1200" dirty="0" err="1" smtClean="0"/>
              <a:t>abcd</a:t>
            </a:r>
            <a:r>
              <a:rPr lang="en-US" altLang="zh-TW" sz="1200" dirty="0" smtClean="0"/>
              <a:t>","", "</a:t>
            </a:r>
            <a:r>
              <a:rPr lang="en-US" altLang="zh-TW" sz="1200" dirty="0" err="1" smtClean="0"/>
              <a:t>jkl</a:t>
            </a:r>
            <a:r>
              <a:rPr lang="en-US" altLang="zh-TW" sz="1200" dirty="0" smtClean="0"/>
              <a:t>"); </a:t>
            </a:r>
            <a:endParaRPr lang="en-US" altLang="zh-TW" sz="1200" dirty="0" smtClean="0"/>
          </a:p>
          <a:p>
            <a:r>
              <a:rPr lang="en-US" altLang="zh-TW" sz="1200" dirty="0" smtClean="0"/>
              <a:t>List&lt;String</a:t>
            </a:r>
            <a:r>
              <a:rPr lang="en-US" altLang="zh-TW" sz="1200" dirty="0" smtClean="0"/>
              <a:t>&gt; filtered = </a:t>
            </a:r>
            <a:r>
              <a:rPr lang="en-US" altLang="zh-TW" sz="1200" dirty="0" err="1" smtClean="0"/>
              <a:t>strings.stream</a:t>
            </a:r>
            <a:r>
              <a:rPr lang="en-US" altLang="zh-TW" sz="1200" dirty="0" smtClean="0"/>
              <a:t>().filter(string -&gt; !</a:t>
            </a:r>
            <a:r>
              <a:rPr lang="en-US" altLang="zh-TW" sz="1200" dirty="0" err="1" smtClean="0"/>
              <a:t>string.isEmpty</a:t>
            </a:r>
            <a:r>
              <a:rPr lang="en-US" altLang="zh-TW" sz="1200" dirty="0" smtClean="0"/>
              <a:t>()).collect(</a:t>
            </a:r>
            <a:r>
              <a:rPr lang="en-US" altLang="zh-TW" sz="1200" dirty="0" err="1" smtClean="0"/>
              <a:t>Collectors.toList</a:t>
            </a:r>
            <a:r>
              <a:rPr lang="en-US" altLang="zh-TW" sz="1200" dirty="0" smtClean="0"/>
              <a:t>()); </a:t>
            </a:r>
            <a:r>
              <a:rPr lang="en-US" altLang="zh-TW" sz="1200" dirty="0" err="1" smtClean="0"/>
              <a:t>System.out.println</a:t>
            </a:r>
            <a:r>
              <a:rPr lang="en-US" altLang="zh-TW" sz="1200" dirty="0" smtClean="0"/>
              <a:t>("Filtered List: " + filtered); </a:t>
            </a:r>
            <a:endParaRPr lang="en-US" altLang="zh-TW" sz="1200" dirty="0" smtClean="0"/>
          </a:p>
          <a:p>
            <a:r>
              <a:rPr lang="en-US" altLang="zh-TW" sz="1200" dirty="0" smtClean="0"/>
              <a:t>String </a:t>
            </a:r>
            <a:r>
              <a:rPr lang="en-US" altLang="zh-TW" sz="1200" dirty="0" err="1" smtClean="0"/>
              <a:t>mergedString</a:t>
            </a:r>
            <a:r>
              <a:rPr lang="en-US" altLang="zh-TW" sz="1200" dirty="0" smtClean="0"/>
              <a:t> = </a:t>
            </a:r>
            <a:r>
              <a:rPr lang="en-US" altLang="zh-TW" sz="1200" dirty="0" err="1" smtClean="0"/>
              <a:t>strings.stream</a:t>
            </a:r>
            <a:r>
              <a:rPr lang="en-US" altLang="zh-TW" sz="1200" dirty="0" smtClean="0"/>
              <a:t>().filter(string -&gt; !</a:t>
            </a:r>
            <a:r>
              <a:rPr lang="en-US" altLang="zh-TW" sz="1200" dirty="0" err="1" smtClean="0"/>
              <a:t>string.isEmpty</a:t>
            </a:r>
            <a:r>
              <a:rPr lang="en-US" altLang="zh-TW" sz="1200" dirty="0" smtClean="0"/>
              <a:t>()).collect(</a:t>
            </a:r>
            <a:r>
              <a:rPr lang="en-US" altLang="zh-TW" sz="1200" dirty="0" err="1" smtClean="0"/>
              <a:t>Collectors.joining</a:t>
            </a:r>
            <a:r>
              <a:rPr lang="en-US" altLang="zh-TW" sz="1200" dirty="0" smtClean="0"/>
              <a:t>(", ")); </a:t>
            </a:r>
            <a:endParaRPr lang="en-US" altLang="zh-TW" sz="1200" dirty="0" smtClean="0"/>
          </a:p>
          <a:p>
            <a:r>
              <a:rPr lang="en-US" altLang="zh-TW" sz="1200" dirty="0" err="1" smtClean="0"/>
              <a:t>System.out.println</a:t>
            </a:r>
            <a:r>
              <a:rPr lang="en-US" altLang="zh-TW" sz="1200" dirty="0" smtClean="0"/>
              <a:t>("Merged String: " + </a:t>
            </a:r>
            <a:r>
              <a:rPr lang="en-US" altLang="zh-TW" sz="1200" dirty="0" err="1" smtClean="0"/>
              <a:t>mergedString</a:t>
            </a:r>
            <a:r>
              <a:rPr lang="en-US" altLang="zh-TW" sz="1200" dirty="0" smtClean="0"/>
              <a:t>);</a:t>
            </a:r>
            <a:endParaRPr lang="en-US" altLang="zh-TW" sz="1200" dirty="0"/>
          </a:p>
        </p:txBody>
      </p:sp>
      <p:sp>
        <p:nvSpPr>
          <p:cNvPr id="13" name="副標題 2"/>
          <p:cNvSpPr txBox="1">
            <a:spLocks/>
          </p:cNvSpPr>
          <p:nvPr/>
        </p:nvSpPr>
        <p:spPr>
          <a:xfrm>
            <a:off x="395536" y="3861048"/>
            <a:ext cx="8352928" cy="936104"/>
          </a:xfrm>
          <a:prstGeom prst="rect">
            <a:avLst/>
          </a:prstGeom>
          <a:ln>
            <a:solidFill>
              <a:srgbClr val="C00000"/>
            </a:solidFill>
          </a:ln>
        </p:spPr>
        <p:txBody>
          <a:bodyPr vert="horz" lIns="91440" tIns="45720" rIns="91440" bIns="45720" rtlCol="0">
            <a:noAutofit/>
          </a:bodyPr>
          <a:lstStyle/>
          <a:p>
            <a:pPr marL="342900" indent="-342900">
              <a:spcBef>
                <a:spcPct val="20000"/>
              </a:spcBef>
              <a:buClr>
                <a:srgbClr val="0070C0"/>
              </a:buClr>
              <a:buSzPct val="80000"/>
              <a:buFont typeface="Wingdings" pitchFamily="2" charset="2"/>
              <a:buChar char="u"/>
              <a:defRPr/>
            </a:pPr>
            <a:r>
              <a:rPr lang="en-US" altLang="zh-TW" dirty="0" smtClean="0"/>
              <a:t>Statistics</a:t>
            </a:r>
          </a:p>
          <a:p>
            <a:pPr marL="800100" lvl="1" indent="-342900">
              <a:spcBef>
                <a:spcPct val="20000"/>
              </a:spcBef>
              <a:buClr>
                <a:srgbClr val="0070C0"/>
              </a:buClr>
              <a:buSzPct val="80000"/>
              <a:buFont typeface="Wingdings" pitchFamily="2" charset="2"/>
              <a:buChar char="u"/>
              <a:defRPr/>
            </a:pPr>
            <a:r>
              <a:rPr lang="en-US" altLang="zh-TW" dirty="0" smtClean="0"/>
              <a:t>With </a:t>
            </a:r>
            <a:r>
              <a:rPr lang="en-US" altLang="zh-TW" dirty="0" smtClean="0"/>
              <a:t>Java 8, statistics collectors are introduced to calculate all statistics when stream processing is being done.</a:t>
            </a:r>
            <a:endParaRPr lang="en-US" altLang="zh-TW" dirty="0"/>
          </a:p>
        </p:txBody>
      </p:sp>
      <p:sp>
        <p:nvSpPr>
          <p:cNvPr id="14" name="副標題 2"/>
          <p:cNvSpPr txBox="1">
            <a:spLocks/>
          </p:cNvSpPr>
          <p:nvPr/>
        </p:nvSpPr>
        <p:spPr>
          <a:xfrm>
            <a:off x="755576" y="4869160"/>
            <a:ext cx="7344816" cy="1224136"/>
          </a:xfrm>
          <a:prstGeom prst="rect">
            <a:avLst/>
          </a:prstGeom>
          <a:ln>
            <a:solidFill>
              <a:srgbClr val="C00000"/>
            </a:solidFill>
          </a:ln>
        </p:spPr>
        <p:txBody>
          <a:bodyPr vert="horz" lIns="91440" tIns="45720" rIns="91440" bIns="45720" rtlCol="0">
            <a:noAutofit/>
          </a:bodyPr>
          <a:lstStyle/>
          <a:p>
            <a:r>
              <a:rPr lang="en-US" altLang="zh-TW" sz="1200" dirty="0" smtClean="0"/>
              <a:t>List numbers = </a:t>
            </a:r>
            <a:r>
              <a:rPr lang="en-US" altLang="zh-TW" sz="1200" dirty="0" err="1" smtClean="0"/>
              <a:t>Arrays.asList</a:t>
            </a:r>
            <a:r>
              <a:rPr lang="en-US" altLang="zh-TW" sz="1200" dirty="0" smtClean="0"/>
              <a:t>(3, 2, 2, 3, 7, 3, 5); </a:t>
            </a:r>
            <a:endParaRPr lang="en-US" altLang="zh-TW" sz="1200" dirty="0" smtClean="0"/>
          </a:p>
          <a:p>
            <a:r>
              <a:rPr lang="en-US" altLang="zh-TW" sz="1200" dirty="0" err="1" smtClean="0"/>
              <a:t>IntSummaryStatistics</a:t>
            </a:r>
            <a:r>
              <a:rPr lang="en-US" altLang="zh-TW" sz="1200" dirty="0" smtClean="0"/>
              <a:t> </a:t>
            </a:r>
            <a:r>
              <a:rPr lang="en-US" altLang="zh-TW" sz="1200" dirty="0" smtClean="0"/>
              <a:t>stats = </a:t>
            </a:r>
            <a:r>
              <a:rPr lang="en-US" altLang="zh-TW" sz="1200" dirty="0" err="1" smtClean="0"/>
              <a:t>integers.stream</a:t>
            </a:r>
            <a:r>
              <a:rPr lang="en-US" altLang="zh-TW" sz="1200" dirty="0" smtClean="0"/>
              <a:t>().</a:t>
            </a:r>
            <a:r>
              <a:rPr lang="en-US" altLang="zh-TW" sz="1200" dirty="0" err="1" smtClean="0"/>
              <a:t>mapToInt</a:t>
            </a:r>
            <a:r>
              <a:rPr lang="en-US" altLang="zh-TW" sz="1200" dirty="0" smtClean="0"/>
              <a:t>((x) -&gt; x).</a:t>
            </a:r>
            <a:r>
              <a:rPr lang="en-US" altLang="zh-TW" sz="1200" dirty="0" err="1" smtClean="0"/>
              <a:t>summaryStatistics</a:t>
            </a:r>
            <a:r>
              <a:rPr lang="en-US" altLang="zh-TW" sz="1200" dirty="0" smtClean="0"/>
              <a:t>(); </a:t>
            </a:r>
            <a:endParaRPr lang="en-US" altLang="zh-TW" sz="1200" dirty="0" smtClean="0"/>
          </a:p>
          <a:p>
            <a:r>
              <a:rPr lang="en-US" altLang="zh-TW" sz="1200" dirty="0" err="1" smtClean="0"/>
              <a:t>System.out.println</a:t>
            </a:r>
            <a:r>
              <a:rPr lang="en-US" altLang="zh-TW" sz="1200" dirty="0" smtClean="0"/>
              <a:t>("Highest number in List : " + </a:t>
            </a:r>
            <a:r>
              <a:rPr lang="en-US" altLang="zh-TW" sz="1200" dirty="0" err="1" smtClean="0"/>
              <a:t>stats.getMax</a:t>
            </a:r>
            <a:r>
              <a:rPr lang="en-US" altLang="zh-TW" sz="1200" dirty="0" smtClean="0"/>
              <a:t>()); </a:t>
            </a:r>
            <a:endParaRPr lang="en-US" altLang="zh-TW" sz="1200" dirty="0" smtClean="0"/>
          </a:p>
          <a:p>
            <a:r>
              <a:rPr lang="en-US" altLang="zh-TW" sz="1200" dirty="0" err="1" smtClean="0"/>
              <a:t>System.out.println</a:t>
            </a:r>
            <a:r>
              <a:rPr lang="en-US" altLang="zh-TW" sz="1200" dirty="0" smtClean="0"/>
              <a:t>("Lowest number in List : " + </a:t>
            </a:r>
            <a:r>
              <a:rPr lang="en-US" altLang="zh-TW" sz="1200" dirty="0" err="1" smtClean="0"/>
              <a:t>stats.getMin</a:t>
            </a:r>
            <a:r>
              <a:rPr lang="en-US" altLang="zh-TW" sz="1200" dirty="0" smtClean="0"/>
              <a:t>()); </a:t>
            </a:r>
            <a:endParaRPr lang="en-US" altLang="zh-TW" sz="1200" dirty="0" smtClean="0"/>
          </a:p>
          <a:p>
            <a:r>
              <a:rPr lang="en-US" altLang="zh-TW" sz="1200" dirty="0" err="1" smtClean="0"/>
              <a:t>System.out.println</a:t>
            </a:r>
            <a:r>
              <a:rPr lang="en-US" altLang="zh-TW" sz="1200" dirty="0" smtClean="0"/>
              <a:t>("Sum of all numbers : " + </a:t>
            </a:r>
            <a:r>
              <a:rPr lang="en-US" altLang="zh-TW" sz="1200" dirty="0" err="1" smtClean="0"/>
              <a:t>stats.getSum</a:t>
            </a:r>
            <a:r>
              <a:rPr lang="en-US" altLang="zh-TW" sz="1200" dirty="0" smtClean="0"/>
              <a:t>()); </a:t>
            </a:r>
            <a:endParaRPr lang="en-US" altLang="zh-TW" sz="1200" dirty="0" smtClean="0"/>
          </a:p>
          <a:p>
            <a:r>
              <a:rPr lang="en-US" altLang="zh-TW" sz="1200" dirty="0" err="1" smtClean="0"/>
              <a:t>System.out.println</a:t>
            </a:r>
            <a:r>
              <a:rPr lang="en-US" altLang="zh-TW" sz="1200" dirty="0" smtClean="0"/>
              <a:t>("Average of all numbers : " + </a:t>
            </a:r>
            <a:r>
              <a:rPr lang="en-US" altLang="zh-TW" sz="1200" dirty="0" err="1" smtClean="0"/>
              <a:t>stats.getAverage</a:t>
            </a:r>
            <a:r>
              <a:rPr lang="en-US" altLang="zh-TW" sz="1200" dirty="0" smtClean="0"/>
              <a:t>());</a:t>
            </a:r>
            <a:endParaRPr lang="en-US" altLang="zh-TW"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5.2 Functional </a:t>
            </a:r>
            <a:r>
              <a:rPr lang="en-US" altLang="zh-TW" b="1" dirty="0" err="1" smtClean="0">
                <a:solidFill>
                  <a:srgbClr val="FFFF00"/>
                </a:solidFill>
              </a:rPr>
              <a:t>InterfaceExample</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https://www.tutorialspoint.com/java8/java8_functional_interfaces.htm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
        <p:nvSpPr>
          <p:cNvPr id="9" name="副標題 2"/>
          <p:cNvSpPr txBox="1">
            <a:spLocks/>
          </p:cNvSpPr>
          <p:nvPr/>
        </p:nvSpPr>
        <p:spPr>
          <a:xfrm>
            <a:off x="395536" y="1268760"/>
            <a:ext cx="8352928" cy="648072"/>
          </a:xfrm>
          <a:prstGeom prst="rect">
            <a:avLst/>
          </a:prstGeom>
          <a:ln>
            <a:solidFill>
              <a:srgbClr val="C00000"/>
            </a:solidFill>
          </a:ln>
        </p:spPr>
        <p:txBody>
          <a:bodyPr vert="horz" lIns="91440" tIns="45720" rIns="91440" bIns="45720" rtlCol="0">
            <a:noAutofit/>
          </a:bodyPr>
          <a:lstStyle/>
          <a:p>
            <a:pPr marL="342900" indent="-342900">
              <a:spcBef>
                <a:spcPct val="20000"/>
              </a:spcBef>
              <a:buClr>
                <a:srgbClr val="0070C0"/>
              </a:buClr>
              <a:buSzPct val="80000"/>
              <a:buFont typeface="Wingdings" pitchFamily="2" charset="2"/>
              <a:buChar char="u"/>
              <a:defRPr/>
            </a:pPr>
            <a:r>
              <a:rPr lang="en-US" altLang="zh-TW" dirty="0" smtClean="0"/>
              <a:t>Example: see code in ch08 directory</a:t>
            </a:r>
          </a:p>
          <a:p>
            <a:pPr marL="342900" indent="-342900">
              <a:spcBef>
                <a:spcPct val="20000"/>
              </a:spcBef>
              <a:buClr>
                <a:srgbClr val="0070C0"/>
              </a:buClr>
              <a:buSzPct val="80000"/>
              <a:buFont typeface="Wingdings" pitchFamily="2" charset="2"/>
              <a:buChar char="u"/>
              <a:defRPr/>
            </a:pPr>
            <a:r>
              <a:rPr lang="en-US" altLang="zh-TW" dirty="0" smtClean="0"/>
              <a:t>Output</a:t>
            </a:r>
            <a:r>
              <a:rPr lang="en-US" altLang="zh-TW" dirty="0" smtClean="0"/>
              <a:t>:</a:t>
            </a:r>
            <a:endParaRPr lang="en-US" altLang="zh-TW" dirty="0"/>
          </a:p>
        </p:txBody>
      </p:sp>
      <p:pic>
        <p:nvPicPr>
          <p:cNvPr id="3" name="Picture 2"/>
          <p:cNvPicPr>
            <a:picLocks noChangeAspect="1" noChangeArrowheads="1"/>
          </p:cNvPicPr>
          <p:nvPr/>
        </p:nvPicPr>
        <p:blipFill>
          <a:blip r:embed="rId2" cstate="print"/>
          <a:srcRect/>
          <a:stretch>
            <a:fillRect/>
          </a:stretch>
        </p:blipFill>
        <p:spPr bwMode="auto">
          <a:xfrm>
            <a:off x="2267744" y="2060848"/>
            <a:ext cx="3477996" cy="4509120"/>
          </a:xfrm>
          <a:prstGeom prst="rect">
            <a:avLst/>
          </a:prstGeom>
          <a:noFill/>
          <a:ln w="9525">
            <a:solidFill>
              <a:srgbClr val="C00000"/>
            </a:solidFill>
            <a:miter lim="800000"/>
            <a:headEnd/>
            <a:tailEnd/>
          </a:ln>
        </p:spPr>
      </p:pic>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791</Words>
  <Application>Microsoft Office PowerPoint</Application>
  <PresentationFormat>如螢幕大小 (4:3)</PresentationFormat>
  <Paragraphs>102</Paragraphs>
  <Slides>10</Slides>
  <Notes>0</Notes>
  <HiddenSlides>0</HiddenSlides>
  <MMClips>0</MMClips>
  <ScaleCrop>false</ScaleCrop>
  <HeadingPairs>
    <vt:vector size="4" baseType="variant">
      <vt:variant>
        <vt:lpstr>佈景主題</vt:lpstr>
      </vt:variant>
      <vt:variant>
        <vt:i4>1</vt:i4>
      </vt:variant>
      <vt:variant>
        <vt:lpstr>投影片標題</vt:lpstr>
      </vt:variant>
      <vt:variant>
        <vt:i4>10</vt:i4>
      </vt:variant>
    </vt:vector>
  </HeadingPairs>
  <TitlesOfParts>
    <vt:vector size="11" baseType="lpstr">
      <vt:lpstr>Office 佈景主題</vt:lpstr>
      <vt:lpstr>8 Stream</vt:lpstr>
      <vt:lpstr>8 Stream</vt:lpstr>
      <vt:lpstr>8.1 What is Stream</vt:lpstr>
      <vt:lpstr>8.1 What is Stream</vt:lpstr>
      <vt:lpstr>8.1 What is Stream</vt:lpstr>
      <vt:lpstr>8.1 What is Stream</vt:lpstr>
      <vt:lpstr>8.1 What is Stream</vt:lpstr>
      <vt:lpstr>8.1 What is Stream</vt:lpstr>
      <vt:lpstr>5.2 Functional InterfaceExample</vt:lpstr>
      <vt:lpstr>End of Chapter</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USER</cp:lastModifiedBy>
  <cp:revision>178</cp:revision>
  <dcterms:created xsi:type="dcterms:W3CDTF">2018-09-28T16:40:41Z</dcterms:created>
  <dcterms:modified xsi:type="dcterms:W3CDTF">2018-10-03T06:17:07Z</dcterms:modified>
</cp:coreProperties>
</file>