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0" r:id="rId4"/>
    <p:sldId id="261" r:id="rId5"/>
    <p:sldId id="262"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4" d="100"/>
          <a:sy n="84" d="100"/>
        </p:scale>
        <p:origin x="-108"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3 Generic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3 Generic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smtClean="0">
                <a:solidFill>
                  <a:schemeClr val="tx1"/>
                </a:solidFill>
              </a:rPr>
              <a:t>It </a:t>
            </a:r>
            <a:r>
              <a:rPr lang="en-US" altLang="zh-TW" sz="1600" dirty="0" smtClean="0">
                <a:solidFill>
                  <a:schemeClr val="tx1"/>
                </a:solidFill>
              </a:rPr>
              <a:t>would be nice if we could write a single sort method that could sort the elements in an Integer array, a String array, or an array of any type that supports </a:t>
            </a:r>
            <a:r>
              <a:rPr lang="en-US" altLang="zh-TW" sz="1600" dirty="0" smtClean="0">
                <a:solidFill>
                  <a:schemeClr val="tx1"/>
                </a:solidFill>
              </a:rPr>
              <a:t>ordering.</a:t>
            </a:r>
          </a:p>
          <a:p>
            <a:pPr marL="342900" indent="-342900" algn="l">
              <a:buClr>
                <a:srgbClr val="0070C0"/>
              </a:buClr>
              <a:buSzPct val="80000"/>
              <a:buFont typeface="Wingdings" pitchFamily="2" charset="2"/>
              <a:buChar char="u"/>
            </a:pPr>
            <a:r>
              <a:rPr lang="en-US" altLang="zh-TW" sz="1600" dirty="0" smtClean="0">
                <a:solidFill>
                  <a:schemeClr val="tx1"/>
                </a:solidFill>
              </a:rPr>
              <a:t>Java</a:t>
            </a:r>
            <a:r>
              <a:rPr lang="en-US" altLang="zh-TW" sz="1600" dirty="0" smtClean="0">
                <a:solidFill>
                  <a:schemeClr val="tx1"/>
                </a:solidFill>
              </a:rPr>
              <a:t> </a:t>
            </a:r>
            <a:r>
              <a:rPr lang="en-US" altLang="zh-TW" sz="1600" b="1" dirty="0" smtClean="0">
                <a:solidFill>
                  <a:schemeClr val="tx1"/>
                </a:solidFill>
              </a:rPr>
              <a:t>Generic</a:t>
            </a:r>
            <a:r>
              <a:rPr lang="en-US" altLang="zh-TW" sz="1600" dirty="0" smtClean="0">
                <a:solidFill>
                  <a:schemeClr val="tx1"/>
                </a:solidFill>
              </a:rPr>
              <a:t> methods and generic classes enable programmers to specify, with a single method declaration, a set of related methods, or with a single class declaration, a set of related types, </a:t>
            </a:r>
            <a:r>
              <a:rPr lang="en-US" altLang="zh-TW" sz="1600" dirty="0" smtClean="0">
                <a:solidFill>
                  <a:schemeClr val="tx1"/>
                </a:solidFill>
              </a:rPr>
              <a:t>respectively.</a:t>
            </a:r>
          </a:p>
          <a:p>
            <a:pPr marL="342900" indent="-342900" algn="l">
              <a:buClr>
                <a:srgbClr val="0070C0"/>
              </a:buClr>
              <a:buSzPct val="80000"/>
              <a:buFont typeface="Wingdings" pitchFamily="2" charset="2"/>
              <a:buChar char="u"/>
            </a:pPr>
            <a:r>
              <a:rPr lang="en-US" altLang="zh-TW" sz="1600" dirty="0" smtClean="0">
                <a:solidFill>
                  <a:schemeClr val="tx1"/>
                </a:solidFill>
              </a:rPr>
              <a:t>Generics </a:t>
            </a:r>
            <a:r>
              <a:rPr lang="en-US" altLang="zh-TW" sz="1600" dirty="0" smtClean="0">
                <a:solidFill>
                  <a:schemeClr val="tx1"/>
                </a:solidFill>
              </a:rPr>
              <a:t>also provide compile-time type safety that allows programmers to catch invalid types at compile </a:t>
            </a:r>
            <a:r>
              <a:rPr lang="en-US" altLang="zh-TW" sz="1600" dirty="0" smtClean="0">
                <a:solidFill>
                  <a:schemeClr val="tx1"/>
                </a:solidFill>
              </a:rPr>
              <a:t>time.</a:t>
            </a:r>
          </a:p>
          <a:p>
            <a:pPr marL="342900" indent="-342900" algn="l">
              <a:buClr>
                <a:srgbClr val="0070C0"/>
              </a:buClr>
              <a:buSzPct val="80000"/>
              <a:buFont typeface="Wingdings" pitchFamily="2" charset="2"/>
              <a:buChar char="u"/>
            </a:pPr>
            <a:r>
              <a:rPr lang="en-US" altLang="zh-TW" sz="1600" dirty="0" smtClean="0">
                <a:solidFill>
                  <a:schemeClr val="tx1"/>
                </a:solidFill>
              </a:rPr>
              <a:t>Using </a:t>
            </a:r>
            <a:r>
              <a:rPr lang="en-US" altLang="zh-TW" sz="1600" dirty="0" smtClean="0">
                <a:solidFill>
                  <a:schemeClr val="tx1"/>
                </a:solidFill>
              </a:rPr>
              <a:t>Java Generic concept, we might write a generic method for sorting an array of objects, then invoke the generic method with Integer arrays, Double arrays, String arrays and so on, to sort the array elements.</a:t>
            </a: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https://www.tutorialspoint.com/java/java_generics.htm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3.1 Generic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3.1 Generic Method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You </a:t>
            </a:r>
            <a:r>
              <a:rPr lang="en-US" altLang="zh-TW" sz="1800" dirty="0" smtClean="0">
                <a:solidFill>
                  <a:schemeClr val="tx1"/>
                </a:solidFill>
              </a:rPr>
              <a:t>can write a single generic method declaration that can be called with arguments of different types. Based on the types of the arguments passed to the generic method, the compiler handles each method call appropriately. Following are the rules to define Generic Methods </a:t>
            </a:r>
            <a:r>
              <a:rPr lang="en-US" altLang="zh-TW" sz="1800" dirty="0" smtClean="0">
                <a:solidFill>
                  <a:schemeClr val="tx1"/>
                </a:solidFill>
              </a:rPr>
              <a:t>−</a:t>
            </a:r>
          </a:p>
          <a:p>
            <a:pPr marL="800100" lvl="1" indent="-342900" algn="l">
              <a:buClr>
                <a:srgbClr val="0070C0"/>
              </a:buClr>
              <a:buSzPct val="80000"/>
              <a:buFont typeface="Wingdings" pitchFamily="2" charset="2"/>
              <a:buChar char="u"/>
            </a:pPr>
            <a:r>
              <a:rPr lang="en-US" altLang="zh-TW" sz="1800" dirty="0" smtClean="0">
                <a:solidFill>
                  <a:schemeClr val="tx1"/>
                </a:solidFill>
              </a:rPr>
              <a:t>All </a:t>
            </a:r>
            <a:r>
              <a:rPr lang="en-US" altLang="zh-TW" sz="1800" dirty="0" smtClean="0">
                <a:solidFill>
                  <a:schemeClr val="tx1"/>
                </a:solidFill>
              </a:rPr>
              <a:t>generic method declarations have a type parameter section delimited by angle brackets (&lt; and &gt;) that precedes the method's return type </a:t>
            </a:r>
            <a:r>
              <a:rPr lang="en-US" altLang="zh-TW" sz="1800" dirty="0" smtClean="0">
                <a:solidFill>
                  <a:schemeClr val="tx1"/>
                </a:solidFill>
              </a:rPr>
              <a:t>(&lt; </a:t>
            </a:r>
            <a:r>
              <a:rPr lang="en-US" altLang="zh-TW" sz="1800" dirty="0" smtClean="0">
                <a:solidFill>
                  <a:schemeClr val="tx1"/>
                </a:solidFill>
              </a:rPr>
              <a:t>E &gt; in the next example</a:t>
            </a:r>
            <a:r>
              <a:rPr lang="en-US" altLang="zh-TW" sz="1800" dirty="0" smtClean="0">
                <a:solidFill>
                  <a:schemeClr val="tx1"/>
                </a:solidFill>
              </a:rPr>
              <a:t>).</a:t>
            </a:r>
          </a:p>
          <a:p>
            <a:pPr marL="800100" lvl="1" indent="-342900" algn="l">
              <a:buClr>
                <a:srgbClr val="0070C0"/>
              </a:buClr>
              <a:buSzPct val="80000"/>
              <a:buFont typeface="Wingdings" pitchFamily="2" charset="2"/>
              <a:buChar char="u"/>
            </a:pPr>
            <a:r>
              <a:rPr lang="en-US" altLang="zh-TW" sz="1800" dirty="0" smtClean="0">
                <a:solidFill>
                  <a:schemeClr val="tx1"/>
                </a:solidFill>
              </a:rPr>
              <a:t>Each </a:t>
            </a:r>
            <a:r>
              <a:rPr lang="en-US" altLang="zh-TW" sz="1800" dirty="0" smtClean="0">
                <a:solidFill>
                  <a:schemeClr val="tx1"/>
                </a:solidFill>
              </a:rPr>
              <a:t>type parameter section contains one or more type parameters separated by commas. A type parameter, also known as a type variable, is an identifier that specifies a generic type </a:t>
            </a:r>
            <a:r>
              <a:rPr lang="en-US" altLang="zh-TW" sz="1800" dirty="0" smtClean="0">
                <a:solidFill>
                  <a:schemeClr val="tx1"/>
                </a:solidFill>
              </a:rPr>
              <a:t>name.</a:t>
            </a:r>
          </a:p>
          <a:p>
            <a:pPr marL="800100" lvl="1"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type parameters can be used to declare the return type and act as placeholders for the types of the arguments passed to the generic method, which are known as actual type </a:t>
            </a:r>
            <a:r>
              <a:rPr lang="en-US" altLang="zh-TW" sz="1800" dirty="0" smtClean="0">
                <a:solidFill>
                  <a:schemeClr val="tx1"/>
                </a:solidFill>
              </a:rPr>
              <a:t>arguments.</a:t>
            </a:r>
          </a:p>
          <a:p>
            <a:pPr marL="800100" lvl="1"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smtClean="0">
                <a:solidFill>
                  <a:schemeClr val="tx1"/>
                </a:solidFill>
              </a:rPr>
              <a:t>generic method's body is declared like that of any other method. Note that type parameters can represent only reference types, not primitive types (like </a:t>
            </a:r>
            <a:r>
              <a:rPr lang="en-US" altLang="zh-TW" sz="1800" dirty="0" err="1" smtClean="0">
                <a:solidFill>
                  <a:schemeClr val="tx1"/>
                </a:solidFill>
              </a:rPr>
              <a:t>int</a:t>
            </a:r>
            <a:r>
              <a:rPr lang="en-US" altLang="zh-TW" sz="1800" dirty="0" smtClean="0">
                <a:solidFill>
                  <a:schemeClr val="tx1"/>
                </a:solidFill>
              </a:rPr>
              <a:t>, </a:t>
            </a:r>
            <a:r>
              <a:rPr lang="en-US" altLang="zh-TW" sz="1800" dirty="0" smtClean="0">
                <a:solidFill>
                  <a:schemeClr val="tx1"/>
                </a:solidFill>
              </a:rPr>
              <a:t>double, </a:t>
            </a:r>
            <a:r>
              <a:rPr lang="en-US" altLang="zh-TW" sz="1800" dirty="0" smtClean="0">
                <a:solidFill>
                  <a:schemeClr val="tx1"/>
                </a:solidFill>
              </a:rPr>
              <a:t>and char).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https://www.tutorialspoint.com/java/java_generics.htm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3.1 Generic Method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Example: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https://www.tutorialspoint.com/java/java_generics.htm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467544" y="1772816"/>
            <a:ext cx="4414991" cy="4365104"/>
          </a:xfrm>
          <a:prstGeom prst="rect">
            <a:avLst/>
          </a:prstGeom>
          <a:noFill/>
          <a:ln w="9525">
            <a:solidFill>
              <a:srgbClr val="C00000"/>
            </a:solid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716016" y="2636912"/>
            <a:ext cx="4074443" cy="1095754"/>
          </a:xfrm>
          <a:prstGeom prst="rect">
            <a:avLst/>
          </a:prstGeom>
          <a:noFill/>
          <a:ln w="9525">
            <a:solidFill>
              <a:srgbClr val="C00000"/>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263</Words>
  <Application>Microsoft Office PowerPoint</Application>
  <PresentationFormat>如螢幕大小 (4:3)</PresentationFormat>
  <Paragraphs>32</Paragraphs>
  <Slides>6</Slides>
  <Notes>0</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Office 佈景主題</vt:lpstr>
      <vt:lpstr>3 Generic</vt:lpstr>
      <vt:lpstr>3 Generic</vt:lpstr>
      <vt:lpstr>3.1 Generic Method</vt:lpstr>
      <vt:lpstr>3.1 Generic Method</vt:lpstr>
      <vt:lpstr>3.1 Generic Method</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199</cp:revision>
  <dcterms:created xsi:type="dcterms:W3CDTF">2018-09-28T16:40:41Z</dcterms:created>
  <dcterms:modified xsi:type="dcterms:W3CDTF">2018-10-09T13:18:24Z</dcterms:modified>
</cp:coreProperties>
</file>