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8" r:id="rId3"/>
    <p:sldId id="262" r:id="rId4"/>
    <p:sldId id="263" r:id="rId5"/>
    <p:sldId id="264" r:id="rId6"/>
    <p:sldId id="265" r:id="rId7"/>
    <p:sldId id="260" r:id="rId8"/>
    <p:sldId id="261"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313" r:id="rId33"/>
    <p:sldId id="314" r:id="rId34"/>
    <p:sldId id="315" r:id="rId35"/>
    <p:sldId id="312" r:id="rId36"/>
    <p:sldId id="290" r:id="rId37"/>
    <p:sldId id="289" r:id="rId38"/>
    <p:sldId id="291" r:id="rId39"/>
    <p:sldId id="292" r:id="rId40"/>
    <p:sldId id="293" r:id="rId41"/>
    <p:sldId id="294" r:id="rId42"/>
    <p:sldId id="295" r:id="rId43"/>
    <p:sldId id="296" r:id="rId44"/>
    <p:sldId id="297" r:id="rId45"/>
    <p:sldId id="298" r:id="rId46"/>
    <p:sldId id="299" r:id="rId47"/>
    <p:sldId id="300" r:id="rId48"/>
    <p:sldId id="302" r:id="rId49"/>
    <p:sldId id="301" r:id="rId50"/>
    <p:sldId id="303" r:id="rId51"/>
    <p:sldId id="304" r:id="rId52"/>
    <p:sldId id="305" r:id="rId53"/>
    <p:sldId id="306" r:id="rId54"/>
    <p:sldId id="307" r:id="rId55"/>
    <p:sldId id="308" r:id="rId56"/>
    <p:sldId id="309" r:id="rId57"/>
    <p:sldId id="310" r:id="rId58"/>
    <p:sldId id="311" r:id="rId59"/>
    <p:sldId id="259" r:id="rId6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p:scale>
          <a:sx n="84" d="100"/>
          <a:sy n="84" d="100"/>
        </p:scale>
        <p:origin x="-108"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2018/10/8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2018/10/8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2018/10/8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2018/10/8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2018/10/8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2018/10/8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2018/10/8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2018/10/8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2018/10/8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java/java_vector_class.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tutorialspoint.com/java/java_stack_class.htm"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www.tutorialspoint.com/java/java_dictionary_class.htm"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tutorialspoint.com/java/java_hashtable_class.htm"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java/java_enumeration_interface.htm"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hyperlink" Target="https://www.tutorialspoint.com/java/java_properties_class.htm"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java/java_bitset_clas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 Data Structure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smtClean="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7" name="表格 6"/>
          <p:cNvGraphicFramePr>
            <a:graphicFrameLocks noGrp="1"/>
          </p:cNvGraphicFramePr>
          <p:nvPr/>
        </p:nvGraphicFramePr>
        <p:xfrm>
          <a:off x="467544" y="1844824"/>
          <a:ext cx="8280920" cy="420624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and(BitSet bitSet)</a:t>
                      </a:r>
                      <a:endParaRPr lang="en-US">
                        <a:solidFill>
                          <a:srgbClr val="000000"/>
                        </a:solidFill>
                      </a:endParaRPr>
                    </a:p>
                    <a:p>
                      <a:pPr algn="just" fontAlgn="t"/>
                      <a:r>
                        <a:rPr lang="en-US">
                          <a:solidFill>
                            <a:srgbClr val="000000"/>
                          </a:solidFill>
                        </a:rPr>
                        <a:t>ANDs the contents of the invoking BitSet object with those specified by bitSet. The result is placed into the invoking object.</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void andNot(BitSet bitSet)</a:t>
                      </a:r>
                      <a:endParaRPr lang="en-US">
                        <a:solidFill>
                          <a:srgbClr val="000000"/>
                        </a:solidFill>
                      </a:endParaRPr>
                    </a:p>
                    <a:p>
                      <a:pPr algn="just" fontAlgn="t"/>
                      <a:r>
                        <a:rPr lang="en-US">
                          <a:solidFill>
                            <a:srgbClr val="000000"/>
                          </a:solidFill>
                        </a:rPr>
                        <a:t>For each 1 bit in bitSet, the corresponding bit in the invoking BitSet is cleared.</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int cardinality( )</a:t>
                      </a:r>
                      <a:endParaRPr lang="en-US">
                        <a:solidFill>
                          <a:srgbClr val="000000"/>
                        </a:solidFill>
                      </a:endParaRPr>
                    </a:p>
                    <a:p>
                      <a:pPr algn="just" fontAlgn="t"/>
                      <a:r>
                        <a:rPr lang="en-US">
                          <a:solidFill>
                            <a:srgbClr val="000000"/>
                          </a:solidFill>
                        </a:rPr>
                        <a:t>Returns the number of set bits in the invoking object.</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Zeros all bits.</a:t>
                      </a:r>
                    </a:p>
                  </a:txBody>
                  <a:tcPr marL="76200" marR="76200" marT="76200" marB="76200"/>
                </a:tc>
              </a:tr>
              <a:tr h="370840">
                <a:tc>
                  <a:txBody>
                    <a:bodyPr/>
                    <a:lstStyle/>
                    <a:p>
                      <a:pPr algn="ctr" fontAlgn="t"/>
                      <a:r>
                        <a:rPr lang="en-US" altLang="zh-TW"/>
                        <a:t>5</a:t>
                      </a:r>
                    </a:p>
                  </a:txBody>
                  <a:tcPr marL="76200" marR="76200" marT="76200" marB="76200"/>
                </a:tc>
                <a:tc>
                  <a:txBody>
                    <a:bodyPr/>
                    <a:lstStyle/>
                    <a:p>
                      <a:pPr algn="just" fontAlgn="t"/>
                      <a:r>
                        <a:rPr lang="en-US" b="1" dirty="0">
                          <a:solidFill>
                            <a:srgbClr val="000000"/>
                          </a:solidFill>
                        </a:rPr>
                        <a:t>void clear(</a:t>
                      </a:r>
                      <a:r>
                        <a:rPr lang="en-US" b="1" dirty="0" err="1">
                          <a:solidFill>
                            <a:srgbClr val="000000"/>
                          </a:solidFill>
                        </a:rPr>
                        <a:t>int</a:t>
                      </a:r>
                      <a:r>
                        <a:rPr lang="en-US" b="1" dirty="0">
                          <a:solidFill>
                            <a:srgbClr val="000000"/>
                          </a:solidFill>
                        </a:rPr>
                        <a:t> index)</a:t>
                      </a:r>
                      <a:endParaRPr lang="en-US" dirty="0">
                        <a:solidFill>
                          <a:srgbClr val="000000"/>
                        </a:solidFill>
                      </a:endParaRPr>
                    </a:p>
                    <a:p>
                      <a:pPr algn="just" fontAlgn="t"/>
                      <a:r>
                        <a:rPr lang="en-US" dirty="0">
                          <a:solidFill>
                            <a:srgbClr val="000000"/>
                          </a:solidFill>
                        </a:rPr>
                        <a:t>Zeros the bit specified by index.</a:t>
                      </a:r>
                    </a:p>
                  </a:txBody>
                  <a:tcPr marL="76200" marR="76200" marT="76200" marB="762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7" name="表格 6"/>
          <p:cNvGraphicFramePr>
            <a:graphicFrameLocks noGrp="1"/>
          </p:cNvGraphicFramePr>
          <p:nvPr/>
        </p:nvGraphicFramePr>
        <p:xfrm>
          <a:off x="467544" y="1844824"/>
          <a:ext cx="8280920" cy="420624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6</a:t>
                      </a:r>
                    </a:p>
                  </a:txBody>
                  <a:tcPr marL="76200" marR="76200" marT="76200" marB="76200"/>
                </a:tc>
                <a:tc>
                  <a:txBody>
                    <a:bodyPr/>
                    <a:lstStyle/>
                    <a:p>
                      <a:pPr algn="just" fontAlgn="t"/>
                      <a:r>
                        <a:rPr lang="en-US" b="1">
                          <a:solidFill>
                            <a:srgbClr val="000000"/>
                          </a:solidFill>
                        </a:rPr>
                        <a:t>void clear(int startIndex, int endIndex)</a:t>
                      </a:r>
                      <a:endParaRPr lang="en-US">
                        <a:solidFill>
                          <a:srgbClr val="000000"/>
                        </a:solidFill>
                      </a:endParaRPr>
                    </a:p>
                    <a:p>
                      <a:pPr algn="just" fontAlgn="t"/>
                      <a:r>
                        <a:rPr lang="en-US">
                          <a:solidFill>
                            <a:srgbClr val="000000"/>
                          </a:solidFill>
                        </a:rPr>
                        <a:t>Zeros the bits from startIndex to endIndex.</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Object clone( )</a:t>
                      </a:r>
                      <a:endParaRPr lang="en-US">
                        <a:solidFill>
                          <a:srgbClr val="000000"/>
                        </a:solidFill>
                      </a:endParaRPr>
                    </a:p>
                    <a:p>
                      <a:pPr algn="just" fontAlgn="t"/>
                      <a:r>
                        <a:rPr lang="en-US">
                          <a:solidFill>
                            <a:srgbClr val="000000"/>
                          </a:solidFill>
                        </a:rPr>
                        <a:t>Duplicates the invoking BitSet object.</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boolean equals(Object bitSet)</a:t>
                      </a:r>
                      <a:endParaRPr lang="en-US">
                        <a:solidFill>
                          <a:srgbClr val="000000"/>
                        </a:solidFill>
                      </a:endParaRPr>
                    </a:p>
                    <a:p>
                      <a:pPr algn="just" fontAlgn="t"/>
                      <a:r>
                        <a:rPr lang="en-US">
                          <a:solidFill>
                            <a:srgbClr val="000000"/>
                          </a:solidFill>
                        </a:rPr>
                        <a:t>Returns true if the invoking bit set is equivalent to the one passed in bitSet. Otherwise, the method returns false.</a:t>
                      </a:r>
                    </a:p>
                  </a:txBody>
                  <a:tcPr marL="76200" marR="76200" marT="76200" marB="76200"/>
                </a:tc>
              </a:tr>
              <a:tr h="370840">
                <a:tc>
                  <a:txBody>
                    <a:bodyPr/>
                    <a:lstStyle/>
                    <a:p>
                      <a:pPr algn="ctr" fontAlgn="t"/>
                      <a:r>
                        <a:rPr lang="en-US" altLang="zh-TW"/>
                        <a:t>9</a:t>
                      </a:r>
                    </a:p>
                  </a:txBody>
                  <a:tcPr marL="76200" marR="76200" marT="76200" marB="76200"/>
                </a:tc>
                <a:tc>
                  <a:txBody>
                    <a:bodyPr/>
                    <a:lstStyle/>
                    <a:p>
                      <a:pPr algn="just" fontAlgn="t"/>
                      <a:r>
                        <a:rPr lang="en-US" b="1">
                          <a:solidFill>
                            <a:srgbClr val="000000"/>
                          </a:solidFill>
                        </a:rPr>
                        <a:t>void flip(int index)</a:t>
                      </a:r>
                      <a:endParaRPr lang="en-US">
                        <a:solidFill>
                          <a:srgbClr val="000000"/>
                        </a:solidFill>
                      </a:endParaRPr>
                    </a:p>
                    <a:p>
                      <a:pPr algn="just" fontAlgn="t"/>
                      <a:r>
                        <a:rPr lang="en-US">
                          <a:solidFill>
                            <a:srgbClr val="000000"/>
                          </a:solidFill>
                        </a:rPr>
                        <a:t>Reverses the bit specified by the index.</a:t>
                      </a:r>
                    </a:p>
                  </a:txBody>
                  <a:tcPr marL="76200" marR="76200" marT="76200" marB="76200"/>
                </a:tc>
              </a:tr>
              <a:tr h="370840">
                <a:tc>
                  <a:txBody>
                    <a:bodyPr/>
                    <a:lstStyle/>
                    <a:p>
                      <a:pPr algn="ctr" fontAlgn="t"/>
                      <a:r>
                        <a:rPr lang="en-US" altLang="zh-TW"/>
                        <a:t>10</a:t>
                      </a:r>
                    </a:p>
                  </a:txBody>
                  <a:tcPr marL="76200" marR="76200" marT="76200" marB="76200"/>
                </a:tc>
                <a:tc>
                  <a:txBody>
                    <a:bodyPr/>
                    <a:lstStyle/>
                    <a:p>
                      <a:pPr algn="just" fontAlgn="t"/>
                      <a:r>
                        <a:rPr lang="en-US" b="1" dirty="0">
                          <a:solidFill>
                            <a:srgbClr val="000000"/>
                          </a:solidFill>
                        </a:rPr>
                        <a:t>void flip(</a:t>
                      </a:r>
                      <a:r>
                        <a:rPr lang="en-US" b="1" dirty="0" err="1">
                          <a:solidFill>
                            <a:srgbClr val="000000"/>
                          </a:solidFill>
                        </a:rPr>
                        <a:t>int</a:t>
                      </a:r>
                      <a:r>
                        <a:rPr lang="en-US" b="1" dirty="0">
                          <a:solidFill>
                            <a:srgbClr val="000000"/>
                          </a:solidFill>
                        </a:rPr>
                        <a:t> </a:t>
                      </a:r>
                      <a:r>
                        <a:rPr lang="en-US" b="1" dirty="0" err="1">
                          <a:solidFill>
                            <a:srgbClr val="000000"/>
                          </a:solidFill>
                        </a:rPr>
                        <a:t>startIndex</a:t>
                      </a:r>
                      <a:r>
                        <a:rPr lang="en-US" b="1" dirty="0">
                          <a:solidFill>
                            <a:srgbClr val="000000"/>
                          </a:solidFill>
                        </a:rPr>
                        <a:t>, </a:t>
                      </a:r>
                      <a:r>
                        <a:rPr lang="en-US" b="1" dirty="0" err="1">
                          <a:solidFill>
                            <a:srgbClr val="000000"/>
                          </a:solidFill>
                        </a:rPr>
                        <a:t>int</a:t>
                      </a:r>
                      <a:r>
                        <a:rPr lang="en-US" b="1" dirty="0">
                          <a:solidFill>
                            <a:srgbClr val="000000"/>
                          </a:solidFill>
                        </a:rPr>
                        <a:t> </a:t>
                      </a:r>
                      <a:r>
                        <a:rPr lang="en-US" b="1" dirty="0" err="1">
                          <a:solidFill>
                            <a:srgbClr val="000000"/>
                          </a:solidFill>
                        </a:rPr>
                        <a:t>endIndex</a:t>
                      </a:r>
                      <a:r>
                        <a:rPr lang="en-US" b="1" dirty="0">
                          <a:solidFill>
                            <a:srgbClr val="000000"/>
                          </a:solidFill>
                        </a:rPr>
                        <a:t>)</a:t>
                      </a:r>
                      <a:endParaRPr lang="en-US" dirty="0">
                        <a:solidFill>
                          <a:srgbClr val="000000"/>
                        </a:solidFill>
                      </a:endParaRPr>
                    </a:p>
                    <a:p>
                      <a:pPr algn="just" fontAlgn="t"/>
                      <a:r>
                        <a:rPr lang="en-US" dirty="0">
                          <a:solidFill>
                            <a:srgbClr val="000000"/>
                          </a:solidFill>
                        </a:rPr>
                        <a:t>Reverses the bits from </a:t>
                      </a:r>
                      <a:r>
                        <a:rPr lang="en-US" dirty="0" err="1">
                          <a:solidFill>
                            <a:srgbClr val="000000"/>
                          </a:solidFill>
                        </a:rPr>
                        <a:t>startIndex</a:t>
                      </a:r>
                      <a:r>
                        <a:rPr lang="en-US" dirty="0">
                          <a:solidFill>
                            <a:srgbClr val="000000"/>
                          </a:solidFill>
                        </a:rPr>
                        <a:t> to </a:t>
                      </a:r>
                      <a:r>
                        <a:rPr lang="en-US" dirty="0" err="1">
                          <a:solidFill>
                            <a:srgbClr val="000000"/>
                          </a:solidFill>
                        </a:rPr>
                        <a:t>endIndex</a:t>
                      </a:r>
                      <a:r>
                        <a:rPr lang="en-US" dirty="0">
                          <a:solidFill>
                            <a:srgbClr val="000000"/>
                          </a:solidFill>
                        </a:rPr>
                        <a:t>.</a:t>
                      </a:r>
                    </a:p>
                  </a:txBody>
                  <a:tcPr marL="76200" marR="76200" marT="76200" marB="762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7" name="表格 6"/>
          <p:cNvGraphicFramePr>
            <a:graphicFrameLocks noGrp="1"/>
          </p:cNvGraphicFramePr>
          <p:nvPr/>
        </p:nvGraphicFramePr>
        <p:xfrm>
          <a:off x="467544" y="1844824"/>
          <a:ext cx="8280920" cy="448056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11</a:t>
                      </a:r>
                    </a:p>
                  </a:txBody>
                  <a:tcPr marL="76200" marR="76200" marT="76200" marB="76200"/>
                </a:tc>
                <a:tc>
                  <a:txBody>
                    <a:bodyPr/>
                    <a:lstStyle/>
                    <a:p>
                      <a:pPr algn="just" fontAlgn="t"/>
                      <a:r>
                        <a:rPr lang="en-US" b="1">
                          <a:solidFill>
                            <a:srgbClr val="000000"/>
                          </a:solidFill>
                        </a:rPr>
                        <a:t>boolean get(int index)</a:t>
                      </a:r>
                      <a:endParaRPr lang="en-US">
                        <a:solidFill>
                          <a:srgbClr val="000000"/>
                        </a:solidFill>
                      </a:endParaRPr>
                    </a:p>
                    <a:p>
                      <a:pPr algn="just" fontAlgn="t"/>
                      <a:r>
                        <a:rPr lang="en-US">
                          <a:solidFill>
                            <a:srgbClr val="000000"/>
                          </a:solidFill>
                        </a:rPr>
                        <a:t>Returns the current state of the bit at the specified index.</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BitSet get(int startIndex, int endIndex)</a:t>
                      </a:r>
                      <a:endParaRPr lang="en-US">
                        <a:solidFill>
                          <a:srgbClr val="000000"/>
                        </a:solidFill>
                      </a:endParaRPr>
                    </a:p>
                    <a:p>
                      <a:pPr algn="just" fontAlgn="t"/>
                      <a:r>
                        <a:rPr lang="en-US">
                          <a:solidFill>
                            <a:srgbClr val="000000"/>
                          </a:solidFill>
                        </a:rPr>
                        <a:t>Returns a BitSet that consists of the bits from startIndex to endIndex. The invoking object is not changed.</a:t>
                      </a:r>
                    </a:p>
                  </a:txBody>
                  <a:tcPr marL="76200" marR="76200" marT="76200" marB="76200"/>
                </a:tc>
              </a:tr>
              <a:tr h="370840">
                <a:tc>
                  <a:txBody>
                    <a:bodyPr/>
                    <a:lstStyle/>
                    <a:p>
                      <a:pPr algn="ctr" fontAlgn="t"/>
                      <a:r>
                        <a:rPr lang="en-US" altLang="zh-TW"/>
                        <a:t>13</a:t>
                      </a:r>
                    </a:p>
                  </a:txBody>
                  <a:tcPr marL="76200" marR="76200" marT="76200" marB="76200"/>
                </a:tc>
                <a:tc>
                  <a:txBody>
                    <a:bodyPr/>
                    <a:lstStyle/>
                    <a:p>
                      <a:pPr algn="just" fontAlgn="t"/>
                      <a:r>
                        <a:rPr lang="en-US" b="1">
                          <a:solidFill>
                            <a:srgbClr val="000000"/>
                          </a:solidFill>
                        </a:rPr>
                        <a:t>int hashCode( )</a:t>
                      </a:r>
                      <a:endParaRPr lang="en-US">
                        <a:solidFill>
                          <a:srgbClr val="000000"/>
                        </a:solidFill>
                      </a:endParaRPr>
                    </a:p>
                    <a:p>
                      <a:pPr algn="just" fontAlgn="t"/>
                      <a:r>
                        <a:rPr lang="en-US">
                          <a:solidFill>
                            <a:srgbClr val="000000"/>
                          </a:solidFill>
                        </a:rPr>
                        <a:t>Returns the hash code for the invoking object.</a:t>
                      </a:r>
                    </a:p>
                  </a:txBody>
                  <a:tcPr marL="76200" marR="76200" marT="76200" marB="76200"/>
                </a:tc>
              </a:tr>
              <a:tr h="370840">
                <a:tc>
                  <a:txBody>
                    <a:bodyPr/>
                    <a:lstStyle/>
                    <a:p>
                      <a:pPr algn="ctr" fontAlgn="t"/>
                      <a:r>
                        <a:rPr lang="en-US" altLang="zh-TW"/>
                        <a:t>14</a:t>
                      </a:r>
                    </a:p>
                  </a:txBody>
                  <a:tcPr marL="76200" marR="76200" marT="76200" marB="76200"/>
                </a:tc>
                <a:tc>
                  <a:txBody>
                    <a:bodyPr/>
                    <a:lstStyle/>
                    <a:p>
                      <a:pPr algn="just" fontAlgn="t"/>
                      <a:r>
                        <a:rPr lang="en-US" b="1">
                          <a:solidFill>
                            <a:srgbClr val="000000"/>
                          </a:solidFill>
                        </a:rPr>
                        <a:t>boolean intersects(BitSet bitSet)</a:t>
                      </a:r>
                      <a:endParaRPr lang="en-US">
                        <a:solidFill>
                          <a:srgbClr val="000000"/>
                        </a:solidFill>
                      </a:endParaRPr>
                    </a:p>
                    <a:p>
                      <a:pPr algn="just" fontAlgn="t"/>
                      <a:r>
                        <a:rPr lang="en-US">
                          <a:solidFill>
                            <a:srgbClr val="000000"/>
                          </a:solidFill>
                        </a:rPr>
                        <a:t>Returns true if at least one pair of corresponding bits within the invoking object and bitSet are 1.</a:t>
                      </a:r>
                    </a:p>
                  </a:txBody>
                  <a:tcPr marL="76200" marR="76200" marT="76200" marB="76200"/>
                </a:tc>
              </a:tr>
              <a:tr h="370840">
                <a:tc>
                  <a:txBody>
                    <a:bodyPr/>
                    <a:lstStyle/>
                    <a:p>
                      <a:pPr algn="ctr" fontAlgn="t"/>
                      <a:r>
                        <a:rPr lang="en-US" altLang="zh-TW"/>
                        <a:t>15</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isEmpty</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true if all bits in the invoking object are zero.</a:t>
                      </a:r>
                    </a:p>
                  </a:txBody>
                  <a:tcPr marL="76200" marR="76200" marT="76200" marB="762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表格 6"/>
          <p:cNvGraphicFramePr>
            <a:graphicFrameLocks noGrp="1"/>
          </p:cNvGraphicFramePr>
          <p:nvPr/>
        </p:nvGraphicFramePr>
        <p:xfrm>
          <a:off x="467544" y="1844824"/>
          <a:ext cx="8280920" cy="432816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16</a:t>
                      </a:r>
                    </a:p>
                  </a:txBody>
                  <a:tcPr marL="76200" marR="76200" marT="76200" marB="76200"/>
                </a:tc>
                <a:tc>
                  <a:txBody>
                    <a:bodyPr/>
                    <a:lstStyle/>
                    <a:p>
                      <a:pPr algn="just" fontAlgn="t"/>
                      <a:r>
                        <a:rPr lang="en-US" b="1">
                          <a:solidFill>
                            <a:srgbClr val="000000"/>
                          </a:solidFill>
                        </a:rPr>
                        <a:t>int length( )</a:t>
                      </a:r>
                      <a:endParaRPr lang="en-US">
                        <a:solidFill>
                          <a:srgbClr val="000000"/>
                        </a:solidFill>
                      </a:endParaRPr>
                    </a:p>
                    <a:p>
                      <a:pPr algn="just" fontAlgn="t"/>
                      <a:r>
                        <a:rPr lang="en-US">
                          <a:solidFill>
                            <a:srgbClr val="000000"/>
                          </a:solidFill>
                        </a:rPr>
                        <a:t>Returns the number of bits required to hold the contents of the invoking BitSet. This value is determined by the location of the last 1 bit.</a:t>
                      </a:r>
                    </a:p>
                  </a:txBody>
                  <a:tcPr marL="76200" marR="76200" marT="76200" marB="76200"/>
                </a:tc>
              </a:tr>
              <a:tr h="370840">
                <a:tc>
                  <a:txBody>
                    <a:bodyPr/>
                    <a:lstStyle/>
                    <a:p>
                      <a:pPr algn="ctr" fontAlgn="t"/>
                      <a:r>
                        <a:rPr lang="en-US" altLang="zh-TW"/>
                        <a:t>17</a:t>
                      </a:r>
                    </a:p>
                  </a:txBody>
                  <a:tcPr marL="76200" marR="76200" marT="76200" marB="76200"/>
                </a:tc>
                <a:tc>
                  <a:txBody>
                    <a:bodyPr/>
                    <a:lstStyle/>
                    <a:p>
                      <a:pPr algn="just" fontAlgn="t"/>
                      <a:r>
                        <a:rPr lang="en-US" b="1">
                          <a:solidFill>
                            <a:srgbClr val="000000"/>
                          </a:solidFill>
                        </a:rPr>
                        <a:t>int nextClearBit(int startIndex)</a:t>
                      </a:r>
                      <a:endParaRPr lang="en-US">
                        <a:solidFill>
                          <a:srgbClr val="000000"/>
                        </a:solidFill>
                      </a:endParaRPr>
                    </a:p>
                    <a:p>
                      <a:pPr algn="just" fontAlgn="t"/>
                      <a:r>
                        <a:rPr lang="en-US">
                          <a:solidFill>
                            <a:srgbClr val="000000"/>
                          </a:solidFill>
                        </a:rPr>
                        <a:t>Returns the index of the next cleared bit, (that is, the next zero bit), starting from the index specified by startIndex.</a:t>
                      </a:r>
                    </a:p>
                  </a:txBody>
                  <a:tcPr marL="76200" marR="76200" marT="76200" marB="76200"/>
                </a:tc>
              </a:tr>
              <a:tr h="370840">
                <a:tc>
                  <a:txBody>
                    <a:bodyPr/>
                    <a:lstStyle/>
                    <a:p>
                      <a:pPr algn="ctr" fontAlgn="t"/>
                      <a:r>
                        <a:rPr lang="en-US" altLang="zh-TW"/>
                        <a:t>18</a:t>
                      </a:r>
                    </a:p>
                  </a:txBody>
                  <a:tcPr marL="76200" marR="76200" marT="76200" marB="76200"/>
                </a:tc>
                <a:tc>
                  <a:txBody>
                    <a:bodyPr/>
                    <a:lstStyle/>
                    <a:p>
                      <a:pPr algn="just" fontAlgn="t"/>
                      <a:r>
                        <a:rPr lang="en-US" b="1">
                          <a:solidFill>
                            <a:srgbClr val="000000"/>
                          </a:solidFill>
                        </a:rPr>
                        <a:t>int nextSetBit(int startIndex)</a:t>
                      </a:r>
                      <a:endParaRPr lang="en-US">
                        <a:solidFill>
                          <a:srgbClr val="000000"/>
                        </a:solidFill>
                      </a:endParaRPr>
                    </a:p>
                    <a:p>
                      <a:pPr algn="just" fontAlgn="t"/>
                      <a:r>
                        <a:rPr lang="en-US">
                          <a:solidFill>
                            <a:srgbClr val="000000"/>
                          </a:solidFill>
                        </a:rPr>
                        <a:t>Returns the index of the next set bit (that is, the next 1 bit), starting from the index specified by startIndex. If no bit is set, -1 is returned.</a:t>
                      </a:r>
                    </a:p>
                  </a:txBody>
                  <a:tcPr marL="76200" marR="76200" marT="76200" marB="76200"/>
                </a:tc>
              </a:tr>
              <a:tr h="370840">
                <a:tc>
                  <a:txBody>
                    <a:bodyPr/>
                    <a:lstStyle/>
                    <a:p>
                      <a:pPr algn="ctr" fontAlgn="t"/>
                      <a:r>
                        <a:rPr lang="en-US" altLang="zh-TW"/>
                        <a:t>19</a:t>
                      </a:r>
                    </a:p>
                  </a:txBody>
                  <a:tcPr marL="76200" marR="76200" marT="76200" marB="76200"/>
                </a:tc>
                <a:tc>
                  <a:txBody>
                    <a:bodyPr/>
                    <a:lstStyle/>
                    <a:p>
                      <a:pPr algn="just" fontAlgn="t"/>
                      <a:r>
                        <a:rPr lang="en-US" b="1" dirty="0">
                          <a:solidFill>
                            <a:srgbClr val="000000"/>
                          </a:solidFill>
                        </a:rPr>
                        <a:t>void or(</a:t>
                      </a:r>
                      <a:r>
                        <a:rPr lang="en-US" b="1" dirty="0" err="1">
                          <a:solidFill>
                            <a:srgbClr val="000000"/>
                          </a:solidFill>
                        </a:rPr>
                        <a:t>BitSet</a:t>
                      </a:r>
                      <a:r>
                        <a:rPr lang="en-US" b="1" dirty="0">
                          <a:solidFill>
                            <a:srgbClr val="000000"/>
                          </a:solidFill>
                        </a:rPr>
                        <a:t> </a:t>
                      </a:r>
                      <a:r>
                        <a:rPr lang="en-US" b="1" dirty="0" err="1">
                          <a:solidFill>
                            <a:srgbClr val="000000"/>
                          </a:solidFill>
                        </a:rPr>
                        <a:t>bitSet</a:t>
                      </a:r>
                      <a:r>
                        <a:rPr lang="en-US" b="1" dirty="0">
                          <a:solidFill>
                            <a:srgbClr val="000000"/>
                          </a:solidFill>
                        </a:rPr>
                        <a:t>)</a:t>
                      </a:r>
                      <a:endParaRPr lang="en-US" dirty="0">
                        <a:solidFill>
                          <a:srgbClr val="000000"/>
                        </a:solidFill>
                      </a:endParaRPr>
                    </a:p>
                    <a:p>
                      <a:pPr algn="just" fontAlgn="t"/>
                      <a:r>
                        <a:rPr lang="en-US" dirty="0">
                          <a:solidFill>
                            <a:srgbClr val="000000"/>
                          </a:solidFill>
                        </a:rPr>
                        <a:t>ORs the contents of the invoking </a:t>
                      </a:r>
                      <a:r>
                        <a:rPr lang="en-US" dirty="0" err="1">
                          <a:solidFill>
                            <a:srgbClr val="000000"/>
                          </a:solidFill>
                        </a:rPr>
                        <a:t>BitSet</a:t>
                      </a:r>
                      <a:r>
                        <a:rPr lang="en-US" dirty="0">
                          <a:solidFill>
                            <a:srgbClr val="000000"/>
                          </a:solidFill>
                        </a:rPr>
                        <a:t> object with that specified by </a:t>
                      </a:r>
                      <a:r>
                        <a:rPr lang="en-US" dirty="0" err="1">
                          <a:solidFill>
                            <a:srgbClr val="000000"/>
                          </a:solidFill>
                        </a:rPr>
                        <a:t>bitSet</a:t>
                      </a:r>
                      <a:r>
                        <a:rPr lang="en-US" dirty="0">
                          <a:solidFill>
                            <a:srgbClr val="000000"/>
                          </a:solidFill>
                        </a:rPr>
                        <a:t>. The result is placed into the invoking object.</a:t>
                      </a:r>
                    </a:p>
                  </a:txBody>
                  <a:tcPr marL="76200" marR="76200" marT="76200" marB="762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表格 6"/>
          <p:cNvGraphicFramePr>
            <a:graphicFrameLocks noGrp="1"/>
          </p:cNvGraphicFramePr>
          <p:nvPr/>
        </p:nvGraphicFramePr>
        <p:xfrm>
          <a:off x="467544" y="1844824"/>
          <a:ext cx="8280920" cy="448056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20</a:t>
                      </a:r>
                    </a:p>
                  </a:txBody>
                  <a:tcPr marL="76200" marR="76200" marT="76200" marB="76200"/>
                </a:tc>
                <a:tc>
                  <a:txBody>
                    <a:bodyPr/>
                    <a:lstStyle/>
                    <a:p>
                      <a:pPr algn="just" fontAlgn="t"/>
                      <a:r>
                        <a:rPr lang="en-US" b="1" dirty="0">
                          <a:solidFill>
                            <a:srgbClr val="000000"/>
                          </a:solidFill>
                        </a:rPr>
                        <a:t>void set(</a:t>
                      </a:r>
                      <a:r>
                        <a:rPr lang="en-US" b="1" dirty="0" err="1">
                          <a:solidFill>
                            <a:srgbClr val="000000"/>
                          </a:solidFill>
                        </a:rPr>
                        <a:t>int</a:t>
                      </a:r>
                      <a:r>
                        <a:rPr lang="en-US" b="1" dirty="0">
                          <a:solidFill>
                            <a:srgbClr val="000000"/>
                          </a:solidFill>
                        </a:rPr>
                        <a:t> index)</a:t>
                      </a:r>
                      <a:endParaRPr lang="en-US" dirty="0">
                        <a:solidFill>
                          <a:srgbClr val="000000"/>
                        </a:solidFill>
                      </a:endParaRPr>
                    </a:p>
                    <a:p>
                      <a:pPr algn="just" fontAlgn="t"/>
                      <a:r>
                        <a:rPr lang="en-US" dirty="0">
                          <a:solidFill>
                            <a:srgbClr val="000000"/>
                          </a:solidFill>
                        </a:rPr>
                        <a:t>Sets the bit specified by index.</a:t>
                      </a:r>
                    </a:p>
                  </a:txBody>
                  <a:tcPr marL="76200" marR="76200" marT="76200" marB="76200"/>
                </a:tc>
              </a:tr>
              <a:tr h="370840">
                <a:tc>
                  <a:txBody>
                    <a:bodyPr/>
                    <a:lstStyle/>
                    <a:p>
                      <a:pPr algn="ctr" fontAlgn="t"/>
                      <a:r>
                        <a:rPr lang="en-US" altLang="zh-TW"/>
                        <a:t>21</a:t>
                      </a:r>
                    </a:p>
                  </a:txBody>
                  <a:tcPr marL="76200" marR="76200" marT="76200" marB="76200"/>
                </a:tc>
                <a:tc>
                  <a:txBody>
                    <a:bodyPr/>
                    <a:lstStyle/>
                    <a:p>
                      <a:pPr algn="just" fontAlgn="t"/>
                      <a:r>
                        <a:rPr lang="en-US" b="1" dirty="0">
                          <a:solidFill>
                            <a:srgbClr val="000000"/>
                          </a:solidFill>
                        </a:rPr>
                        <a:t>void set(</a:t>
                      </a:r>
                      <a:r>
                        <a:rPr lang="en-US" b="1" dirty="0" err="1">
                          <a:solidFill>
                            <a:srgbClr val="000000"/>
                          </a:solidFill>
                        </a:rPr>
                        <a:t>int</a:t>
                      </a:r>
                      <a:r>
                        <a:rPr lang="en-US" b="1" dirty="0">
                          <a:solidFill>
                            <a:srgbClr val="000000"/>
                          </a:solidFill>
                        </a:rPr>
                        <a:t> index, boolean v)</a:t>
                      </a:r>
                      <a:endParaRPr lang="en-US" dirty="0">
                        <a:solidFill>
                          <a:srgbClr val="000000"/>
                        </a:solidFill>
                      </a:endParaRPr>
                    </a:p>
                    <a:p>
                      <a:pPr algn="just" fontAlgn="t"/>
                      <a:r>
                        <a:rPr lang="en-US" dirty="0">
                          <a:solidFill>
                            <a:srgbClr val="000000"/>
                          </a:solidFill>
                        </a:rPr>
                        <a:t>Sets the bit specified by index to the value passed in v. True sets the bit, false clears the bit.</a:t>
                      </a:r>
                    </a:p>
                  </a:txBody>
                  <a:tcPr marL="76200" marR="76200" marT="76200" marB="76200"/>
                </a:tc>
              </a:tr>
              <a:tr h="370840">
                <a:tc>
                  <a:txBody>
                    <a:bodyPr/>
                    <a:lstStyle/>
                    <a:p>
                      <a:pPr algn="ctr" fontAlgn="t"/>
                      <a:r>
                        <a:rPr lang="en-US" altLang="zh-TW"/>
                        <a:t>22</a:t>
                      </a:r>
                    </a:p>
                  </a:txBody>
                  <a:tcPr marL="76200" marR="76200" marT="76200" marB="76200"/>
                </a:tc>
                <a:tc>
                  <a:txBody>
                    <a:bodyPr/>
                    <a:lstStyle/>
                    <a:p>
                      <a:pPr algn="just" fontAlgn="t"/>
                      <a:r>
                        <a:rPr lang="en-US" b="1">
                          <a:solidFill>
                            <a:srgbClr val="000000"/>
                          </a:solidFill>
                        </a:rPr>
                        <a:t>void set(int startIndex, int endIndex)</a:t>
                      </a:r>
                      <a:endParaRPr lang="en-US">
                        <a:solidFill>
                          <a:srgbClr val="000000"/>
                        </a:solidFill>
                      </a:endParaRPr>
                    </a:p>
                    <a:p>
                      <a:pPr algn="just" fontAlgn="t"/>
                      <a:r>
                        <a:rPr lang="en-US">
                          <a:solidFill>
                            <a:srgbClr val="000000"/>
                          </a:solidFill>
                        </a:rPr>
                        <a:t>Sets the bits from startIndex to endIndex.</a:t>
                      </a:r>
                    </a:p>
                  </a:txBody>
                  <a:tcPr marL="76200" marR="76200" marT="76200" marB="76200"/>
                </a:tc>
              </a:tr>
              <a:tr h="370840">
                <a:tc>
                  <a:txBody>
                    <a:bodyPr/>
                    <a:lstStyle/>
                    <a:p>
                      <a:pPr algn="ctr" fontAlgn="t"/>
                      <a:r>
                        <a:rPr lang="en-US" altLang="zh-TW"/>
                        <a:t>23</a:t>
                      </a:r>
                    </a:p>
                  </a:txBody>
                  <a:tcPr marL="76200" marR="76200" marT="76200" marB="76200"/>
                </a:tc>
                <a:tc>
                  <a:txBody>
                    <a:bodyPr/>
                    <a:lstStyle/>
                    <a:p>
                      <a:pPr algn="just" fontAlgn="t"/>
                      <a:r>
                        <a:rPr lang="en-US" b="1">
                          <a:solidFill>
                            <a:srgbClr val="000000"/>
                          </a:solidFill>
                        </a:rPr>
                        <a:t>void set(int startIndex, int endIndex, boolean v)</a:t>
                      </a:r>
                      <a:endParaRPr lang="en-US">
                        <a:solidFill>
                          <a:srgbClr val="000000"/>
                        </a:solidFill>
                      </a:endParaRPr>
                    </a:p>
                    <a:p>
                      <a:pPr algn="just" fontAlgn="t"/>
                      <a:r>
                        <a:rPr lang="en-US">
                          <a:solidFill>
                            <a:srgbClr val="000000"/>
                          </a:solidFill>
                        </a:rPr>
                        <a:t>Sets the bits from startIndex to endIndex, to the value passed in v. true sets the bits, false clears the bits.</a:t>
                      </a:r>
                    </a:p>
                  </a:txBody>
                  <a:tcPr marL="76200" marR="76200" marT="76200" marB="76200"/>
                </a:tc>
              </a:tr>
              <a:tr h="370840">
                <a:tc>
                  <a:txBody>
                    <a:bodyPr/>
                    <a:lstStyle/>
                    <a:p>
                      <a:pPr algn="ctr" fontAlgn="t"/>
                      <a:r>
                        <a:rPr lang="en-US" altLang="zh-TW"/>
                        <a:t>24</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bits in the invoking </a:t>
                      </a:r>
                      <a:r>
                        <a:rPr lang="en-US" dirty="0" err="1">
                          <a:solidFill>
                            <a:srgbClr val="000000"/>
                          </a:solidFill>
                        </a:rPr>
                        <a:t>BitSet</a:t>
                      </a:r>
                      <a:r>
                        <a:rPr lang="en-US" dirty="0">
                          <a:solidFill>
                            <a:srgbClr val="000000"/>
                          </a:solidFill>
                        </a:rPr>
                        <a:t> object.</a:t>
                      </a:r>
                    </a:p>
                  </a:txBody>
                  <a:tcPr marL="76200" marR="76200" marT="76200" marB="762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 interface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7" name="表格 6"/>
          <p:cNvGraphicFramePr>
            <a:graphicFrameLocks noGrp="1"/>
          </p:cNvGraphicFramePr>
          <p:nvPr/>
        </p:nvGraphicFramePr>
        <p:xfrm>
          <a:off x="467544" y="1844824"/>
          <a:ext cx="8280920" cy="210312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25</a:t>
                      </a:r>
                    </a:p>
                  </a:txBody>
                  <a:tcPr marL="76200" marR="76200" marT="76200" marB="76200"/>
                </a:tc>
                <a:tc>
                  <a:txBody>
                    <a:bodyPr/>
                    <a:lstStyle/>
                    <a:p>
                      <a:pPr algn="just" fontAlgn="t"/>
                      <a:r>
                        <a:rPr lang="en-US" b="1">
                          <a:solidFill>
                            <a:srgbClr val="000000"/>
                          </a:solidFill>
                        </a:rPr>
                        <a:t>String toString( )</a:t>
                      </a:r>
                      <a:endParaRPr lang="en-US">
                        <a:solidFill>
                          <a:srgbClr val="000000"/>
                        </a:solidFill>
                      </a:endParaRPr>
                    </a:p>
                    <a:p>
                      <a:pPr algn="just" fontAlgn="t"/>
                      <a:r>
                        <a:rPr lang="en-US">
                          <a:solidFill>
                            <a:srgbClr val="000000"/>
                          </a:solidFill>
                        </a:rPr>
                        <a:t>Returns the string equivalent of the invoking BitSet object.</a:t>
                      </a:r>
                    </a:p>
                  </a:txBody>
                  <a:tcPr marL="76200" marR="76200" marT="76200" marB="76200"/>
                </a:tc>
              </a:tr>
              <a:tr h="370840">
                <a:tc>
                  <a:txBody>
                    <a:bodyPr/>
                    <a:lstStyle/>
                    <a:p>
                      <a:pPr algn="ctr" fontAlgn="t"/>
                      <a:r>
                        <a:rPr lang="en-US" altLang="zh-TW"/>
                        <a:t>26</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xor</a:t>
                      </a:r>
                      <a:r>
                        <a:rPr lang="en-US" b="1" dirty="0">
                          <a:solidFill>
                            <a:srgbClr val="000000"/>
                          </a:solidFill>
                        </a:rPr>
                        <a:t>(</a:t>
                      </a:r>
                      <a:r>
                        <a:rPr lang="en-US" b="1" dirty="0" err="1">
                          <a:solidFill>
                            <a:srgbClr val="000000"/>
                          </a:solidFill>
                        </a:rPr>
                        <a:t>BitSet</a:t>
                      </a:r>
                      <a:r>
                        <a:rPr lang="en-US" b="1" dirty="0">
                          <a:solidFill>
                            <a:srgbClr val="000000"/>
                          </a:solidFill>
                        </a:rPr>
                        <a:t> </a:t>
                      </a:r>
                      <a:r>
                        <a:rPr lang="en-US" b="1" dirty="0" err="1">
                          <a:solidFill>
                            <a:srgbClr val="000000"/>
                          </a:solidFill>
                        </a:rPr>
                        <a:t>bitSet</a:t>
                      </a:r>
                      <a:r>
                        <a:rPr lang="en-US" b="1" dirty="0">
                          <a:solidFill>
                            <a:srgbClr val="000000"/>
                          </a:solidFill>
                        </a:rPr>
                        <a:t>)</a:t>
                      </a:r>
                      <a:endParaRPr lang="en-US" dirty="0">
                        <a:solidFill>
                          <a:srgbClr val="000000"/>
                        </a:solidFill>
                      </a:endParaRPr>
                    </a:p>
                    <a:p>
                      <a:pPr algn="just" fontAlgn="t"/>
                      <a:r>
                        <a:rPr lang="en-US" dirty="0">
                          <a:solidFill>
                            <a:srgbClr val="000000"/>
                          </a:solidFill>
                        </a:rPr>
                        <a:t>XORs the contents of the invoking </a:t>
                      </a:r>
                      <a:r>
                        <a:rPr lang="en-US" dirty="0" err="1">
                          <a:solidFill>
                            <a:srgbClr val="000000"/>
                          </a:solidFill>
                        </a:rPr>
                        <a:t>BitSet</a:t>
                      </a:r>
                      <a:r>
                        <a:rPr lang="en-US" dirty="0">
                          <a:solidFill>
                            <a:srgbClr val="000000"/>
                          </a:solidFill>
                        </a:rPr>
                        <a:t> object with that specified by </a:t>
                      </a:r>
                      <a:r>
                        <a:rPr lang="en-US" dirty="0" err="1">
                          <a:solidFill>
                            <a:srgbClr val="000000"/>
                          </a:solidFill>
                        </a:rPr>
                        <a:t>bitSet</a:t>
                      </a:r>
                      <a:r>
                        <a:rPr lang="en-US" dirty="0">
                          <a:solidFill>
                            <a:srgbClr val="000000"/>
                          </a:solidFill>
                        </a:rPr>
                        <a:t>. The result is placed into the invoking object.</a:t>
                      </a:r>
                    </a:p>
                  </a:txBody>
                  <a:tcPr marL="76200" marR="76200" marT="76200" marB="762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Example:</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9" name="副標題 2"/>
          <p:cNvSpPr txBox="1">
            <a:spLocks/>
          </p:cNvSpPr>
          <p:nvPr/>
        </p:nvSpPr>
        <p:spPr>
          <a:xfrm>
            <a:off x="467544" y="1844824"/>
            <a:ext cx="3888432" cy="3744416"/>
          </a:xfrm>
          <a:prstGeom prst="rect">
            <a:avLst/>
          </a:prstGeom>
          <a:ln>
            <a:solidFill>
              <a:srgbClr val="C00000"/>
            </a:solidFill>
          </a:ln>
        </p:spPr>
        <p:txBody>
          <a:bodyPr vert="horz" lIns="91440" tIns="45720" rIns="91440" bIns="45720" rtlCol="0">
            <a:noAutofit/>
          </a:bodyPr>
          <a:lstStyle/>
          <a:p>
            <a:r>
              <a:rPr lang="en-US" altLang="zh-TW" sz="1200" dirty="0" smtClean="0"/>
              <a:t>import </a:t>
            </a:r>
            <a:r>
              <a:rPr lang="en-US" altLang="zh-TW" sz="1200" dirty="0" err="1" smtClean="0"/>
              <a:t>java.util.BitSet</a:t>
            </a:r>
            <a:r>
              <a:rPr lang="en-US" altLang="zh-TW" sz="1200" dirty="0" smtClean="0"/>
              <a:t>;</a:t>
            </a:r>
          </a:p>
          <a:p>
            <a:r>
              <a:rPr lang="en-US" altLang="zh-TW" sz="1200" dirty="0" smtClean="0"/>
              <a:t>public class </a:t>
            </a:r>
            <a:r>
              <a:rPr lang="en-US" altLang="zh-TW" sz="1200" dirty="0" err="1" smtClean="0"/>
              <a:t>BitSetDemo</a:t>
            </a:r>
            <a:r>
              <a:rPr lang="en-US" altLang="zh-TW" sz="1200" dirty="0" smtClean="0"/>
              <a:t> {</a:t>
            </a:r>
          </a:p>
          <a:p>
            <a:r>
              <a:rPr lang="en-US" altLang="zh-TW" sz="1200" dirty="0" smtClean="0"/>
              <a:t/>
            </a:r>
            <a:br>
              <a:rPr lang="en-US" altLang="zh-TW" sz="1200" dirty="0" smtClean="0"/>
            </a:br>
            <a:r>
              <a:rPr lang="en-US" altLang="zh-TW" sz="1200" dirty="0" smtClean="0"/>
              <a:t>public static void main(String </a:t>
            </a:r>
            <a:r>
              <a:rPr lang="en-US" altLang="zh-TW" sz="1200" dirty="0" err="1" smtClean="0"/>
              <a:t>args</a:t>
            </a:r>
            <a:r>
              <a:rPr lang="en-US" altLang="zh-TW" sz="1200" dirty="0" smtClean="0"/>
              <a:t>[]) {</a:t>
            </a:r>
          </a:p>
          <a:p>
            <a:r>
              <a:rPr lang="en-US" altLang="zh-TW" sz="1200" dirty="0" smtClean="0"/>
              <a:t>    </a:t>
            </a:r>
            <a:r>
              <a:rPr lang="en-US" altLang="zh-TW" sz="1200" dirty="0" err="1" smtClean="0"/>
              <a:t>BitSet</a:t>
            </a:r>
            <a:r>
              <a:rPr lang="en-US" altLang="zh-TW" sz="1200" dirty="0" smtClean="0"/>
              <a:t> bits1 = new </a:t>
            </a:r>
            <a:r>
              <a:rPr lang="en-US" altLang="zh-TW" sz="1200" dirty="0" err="1" smtClean="0"/>
              <a:t>BitSet</a:t>
            </a:r>
            <a:r>
              <a:rPr lang="en-US" altLang="zh-TW" sz="1200" dirty="0" smtClean="0"/>
              <a:t>(16);</a:t>
            </a:r>
          </a:p>
          <a:p>
            <a:r>
              <a:rPr lang="en-US" altLang="zh-TW" sz="1200" dirty="0" smtClean="0"/>
              <a:t>    </a:t>
            </a:r>
            <a:r>
              <a:rPr lang="en-US" altLang="zh-TW" sz="1200" dirty="0" err="1" smtClean="0"/>
              <a:t>BitSet</a:t>
            </a:r>
            <a:r>
              <a:rPr lang="en-US" altLang="zh-TW" sz="1200" dirty="0" smtClean="0"/>
              <a:t> bits2 = new </a:t>
            </a:r>
            <a:r>
              <a:rPr lang="en-US" altLang="zh-TW" sz="1200" dirty="0" err="1" smtClean="0"/>
              <a:t>BitSet</a:t>
            </a:r>
            <a:r>
              <a:rPr lang="en-US" altLang="zh-TW" sz="1200" dirty="0" smtClean="0"/>
              <a:t>(16);</a:t>
            </a:r>
          </a:p>
          <a:p>
            <a:r>
              <a:rPr lang="en-US" altLang="zh-TW" sz="1200" dirty="0" smtClean="0"/>
              <a:t>    // set some bits</a:t>
            </a:r>
          </a:p>
          <a:p>
            <a:r>
              <a:rPr lang="en-US" altLang="zh-TW" sz="1200" dirty="0" smtClean="0"/>
              <a:t>    for(</a:t>
            </a:r>
            <a:r>
              <a:rPr lang="en-US" altLang="zh-TW" sz="1200" dirty="0" err="1" smtClean="0"/>
              <a:t>int</a:t>
            </a:r>
            <a:r>
              <a:rPr lang="en-US" altLang="zh-TW" sz="1200" dirty="0" smtClean="0"/>
              <a:t> i = 0; i &lt; 16; i++) {</a:t>
            </a:r>
          </a:p>
          <a:p>
            <a:r>
              <a:rPr lang="en-US" altLang="zh-TW" sz="1200" dirty="0" smtClean="0"/>
              <a:t>          if((i % 2) == 0) bits1.set(i); // bit 0, 2, …,15 to 1</a:t>
            </a:r>
          </a:p>
          <a:p>
            <a:r>
              <a:rPr lang="en-US" altLang="zh-TW" sz="1200" dirty="0" smtClean="0"/>
              <a:t>          if((i % 5) != 0) bits2.set(i);  // bit 1-4, 6-9, 11-15 to 1</a:t>
            </a:r>
          </a:p>
          <a:p>
            <a:r>
              <a:rPr lang="en-US" altLang="zh-TW" sz="1200" dirty="0" smtClean="0"/>
              <a:t>    }</a:t>
            </a:r>
          </a:p>
          <a:p>
            <a:r>
              <a:rPr lang="en-US" altLang="zh-TW" sz="1200" dirty="0" smtClean="0"/>
              <a:t>    </a:t>
            </a:r>
            <a:r>
              <a:rPr lang="en-US" altLang="zh-TW" sz="1200" dirty="0" err="1" smtClean="0"/>
              <a:t>System.out.println</a:t>
            </a:r>
            <a:r>
              <a:rPr lang="en-US" altLang="zh-TW" sz="1200" dirty="0" smtClean="0"/>
              <a:t>("Initial pattern in bits1: ");</a:t>
            </a:r>
          </a:p>
          <a:p>
            <a:r>
              <a:rPr lang="en-US" altLang="zh-TW" sz="1200" dirty="0" smtClean="0"/>
              <a:t>    </a:t>
            </a:r>
            <a:r>
              <a:rPr lang="en-US" altLang="zh-TW" sz="1200" dirty="0" err="1" smtClean="0"/>
              <a:t>System.out.println</a:t>
            </a:r>
            <a:r>
              <a:rPr lang="en-US" altLang="zh-TW" sz="1200" dirty="0" smtClean="0"/>
              <a:t>(bits1);</a:t>
            </a:r>
          </a:p>
          <a:p>
            <a:r>
              <a:rPr lang="en-US" altLang="zh-TW" sz="1200" dirty="0" smtClean="0"/>
              <a:t>    </a:t>
            </a:r>
            <a:r>
              <a:rPr lang="en-US" altLang="zh-TW" sz="1200" dirty="0" err="1" smtClean="0"/>
              <a:t>System.out.println</a:t>
            </a:r>
            <a:r>
              <a:rPr lang="en-US" altLang="zh-TW" sz="1200" dirty="0" smtClean="0"/>
              <a:t>("\</a:t>
            </a:r>
            <a:r>
              <a:rPr lang="en-US" altLang="zh-TW" sz="1200" dirty="0" err="1" smtClean="0"/>
              <a:t>nInitial</a:t>
            </a:r>
            <a:r>
              <a:rPr lang="en-US" altLang="zh-TW" sz="1200" dirty="0" smtClean="0"/>
              <a:t> pattern in bits2: ");</a:t>
            </a:r>
          </a:p>
          <a:p>
            <a:r>
              <a:rPr lang="en-US" altLang="zh-TW" sz="1200" dirty="0" smtClean="0"/>
              <a:t>    </a:t>
            </a:r>
            <a:r>
              <a:rPr lang="en-US" altLang="zh-TW" sz="1200" dirty="0" err="1" smtClean="0"/>
              <a:t>System.out.println</a:t>
            </a:r>
            <a:r>
              <a:rPr lang="en-US" altLang="zh-TW" sz="1200" dirty="0" smtClean="0"/>
              <a:t>(bits2);</a:t>
            </a:r>
          </a:p>
          <a:p>
            <a:r>
              <a:rPr lang="en-US" altLang="zh-TW" sz="1200" dirty="0" smtClean="0"/>
              <a:t/>
            </a:r>
            <a:br>
              <a:rPr lang="en-US" altLang="zh-TW" sz="1200" dirty="0" smtClean="0"/>
            </a:br>
            <a:r>
              <a:rPr lang="en-US" altLang="zh-TW" sz="1200" dirty="0" smtClean="0"/>
              <a:t>    // AND bits</a:t>
            </a:r>
          </a:p>
          <a:p>
            <a:r>
              <a:rPr lang="en-US" altLang="zh-TW" sz="1200" dirty="0" smtClean="0"/>
              <a:t>   bits2.and(bits1);</a:t>
            </a:r>
          </a:p>
          <a:p>
            <a:r>
              <a:rPr lang="en-US" altLang="zh-TW" sz="1200" dirty="0" smtClean="0"/>
              <a:t>   </a:t>
            </a:r>
            <a:r>
              <a:rPr lang="en-US" altLang="zh-TW" sz="1200" dirty="0" err="1" smtClean="0"/>
              <a:t>System.out.println</a:t>
            </a:r>
            <a:r>
              <a:rPr lang="en-US" altLang="zh-TW" sz="1200" dirty="0" smtClean="0"/>
              <a:t>("\nbits2 AND bits1: ");</a:t>
            </a:r>
          </a:p>
          <a:p>
            <a:r>
              <a:rPr lang="en-US" altLang="zh-TW" sz="1200" dirty="0" smtClean="0"/>
              <a:t>   </a:t>
            </a:r>
            <a:r>
              <a:rPr lang="en-US" altLang="zh-TW" sz="1200" dirty="0" err="1" smtClean="0"/>
              <a:t>System.out.println</a:t>
            </a:r>
            <a:r>
              <a:rPr lang="en-US" altLang="zh-TW" sz="1200" dirty="0" smtClean="0"/>
              <a:t>(bits2);</a:t>
            </a:r>
          </a:p>
        </p:txBody>
      </p:sp>
      <p:sp>
        <p:nvSpPr>
          <p:cNvPr id="11" name="副標題 2"/>
          <p:cNvSpPr txBox="1">
            <a:spLocks/>
          </p:cNvSpPr>
          <p:nvPr/>
        </p:nvSpPr>
        <p:spPr>
          <a:xfrm>
            <a:off x="4572000" y="1844824"/>
            <a:ext cx="3888432" cy="2160240"/>
          </a:xfrm>
          <a:prstGeom prst="rect">
            <a:avLst/>
          </a:prstGeom>
          <a:ln>
            <a:solidFill>
              <a:srgbClr val="C00000"/>
            </a:solidFill>
          </a:ln>
        </p:spPr>
        <p:txBody>
          <a:bodyPr vert="horz" lIns="91440" tIns="45720" rIns="91440" bIns="45720" rtlCol="0">
            <a:noAutofit/>
          </a:bodyPr>
          <a:lstStyle/>
          <a:p>
            <a:r>
              <a:rPr lang="en-US" altLang="zh-TW" sz="1200" dirty="0" smtClean="0"/>
              <a:t>        // OR bits</a:t>
            </a:r>
          </a:p>
          <a:p>
            <a:r>
              <a:rPr lang="en-US" altLang="zh-TW" sz="1200" dirty="0" smtClean="0"/>
              <a:t>        bits2.or(bits1);</a:t>
            </a:r>
          </a:p>
          <a:p>
            <a:r>
              <a:rPr lang="en-US" altLang="zh-TW" sz="1200" dirty="0" smtClean="0"/>
              <a:t>        </a:t>
            </a:r>
            <a:r>
              <a:rPr lang="en-US" altLang="zh-TW" sz="1200" dirty="0" err="1" smtClean="0"/>
              <a:t>System.out.println</a:t>
            </a:r>
            <a:r>
              <a:rPr lang="en-US" altLang="zh-TW" sz="1200" dirty="0" smtClean="0"/>
              <a:t>("\nbits2 OR bits1: ");</a:t>
            </a:r>
          </a:p>
          <a:p>
            <a:r>
              <a:rPr lang="en-US" altLang="zh-TW" sz="1200" dirty="0" smtClean="0"/>
              <a:t>        </a:t>
            </a:r>
            <a:r>
              <a:rPr lang="en-US" altLang="zh-TW" sz="1200" dirty="0" err="1" smtClean="0"/>
              <a:t>System.out.println</a:t>
            </a:r>
            <a:r>
              <a:rPr lang="en-US" altLang="zh-TW" sz="1200" dirty="0" smtClean="0"/>
              <a:t>(bits2);</a:t>
            </a:r>
          </a:p>
          <a:p>
            <a:r>
              <a:rPr lang="en-US" altLang="zh-TW" sz="1200" dirty="0" smtClean="0"/>
              <a:t/>
            </a:r>
            <a:br>
              <a:rPr lang="en-US" altLang="zh-TW" sz="1200" dirty="0" smtClean="0"/>
            </a:br>
            <a:r>
              <a:rPr lang="en-US" altLang="zh-TW" sz="1200" dirty="0" smtClean="0"/>
              <a:t>        // XOR bits</a:t>
            </a:r>
          </a:p>
          <a:p>
            <a:r>
              <a:rPr lang="en-US" altLang="zh-TW" sz="1200" dirty="0" smtClean="0"/>
              <a:t>        bits2.xor(bits1);</a:t>
            </a:r>
          </a:p>
          <a:p>
            <a:r>
              <a:rPr lang="en-US" altLang="zh-TW" sz="1200" dirty="0" smtClean="0"/>
              <a:t>        </a:t>
            </a:r>
            <a:r>
              <a:rPr lang="en-US" altLang="zh-TW" sz="1200" dirty="0" err="1" smtClean="0"/>
              <a:t>System.out.println</a:t>
            </a:r>
            <a:r>
              <a:rPr lang="en-US" altLang="zh-TW" sz="1200" dirty="0" smtClean="0"/>
              <a:t>("\nbits2 XOR bits1: ");</a:t>
            </a:r>
          </a:p>
          <a:p>
            <a:r>
              <a:rPr lang="en-US" altLang="zh-TW" sz="1200" dirty="0" smtClean="0"/>
              <a:t>        </a:t>
            </a:r>
            <a:r>
              <a:rPr lang="en-US" altLang="zh-TW" sz="1200" dirty="0" err="1" smtClean="0"/>
              <a:t>System.out.println</a:t>
            </a:r>
            <a:r>
              <a:rPr lang="en-US" altLang="zh-TW" sz="1200" dirty="0" smtClean="0"/>
              <a:t>(bits2);</a:t>
            </a:r>
          </a:p>
          <a:p>
            <a:r>
              <a:rPr lang="en-US" altLang="zh-TW" sz="1200" dirty="0" smtClean="0"/>
              <a:t>    }</a:t>
            </a:r>
          </a:p>
          <a:p>
            <a:r>
              <a:rPr lang="en-US" altLang="zh-TW" sz="1200" dirty="0" smtClean="0"/>
              <a:t>}</a:t>
            </a:r>
            <a:endParaRPr lang="en-US" altLang="zh-TW" sz="1200" dirty="0"/>
          </a:p>
        </p:txBody>
      </p:sp>
      <p:pic>
        <p:nvPicPr>
          <p:cNvPr id="1026" name="Picture 2"/>
          <p:cNvPicPr>
            <a:picLocks noChangeAspect="1" noChangeArrowheads="1"/>
          </p:cNvPicPr>
          <p:nvPr/>
        </p:nvPicPr>
        <p:blipFill>
          <a:blip r:embed="rId2" cstate="print"/>
          <a:srcRect/>
          <a:stretch>
            <a:fillRect/>
          </a:stretch>
        </p:blipFill>
        <p:spPr bwMode="auto">
          <a:xfrm>
            <a:off x="4572000" y="4077072"/>
            <a:ext cx="4028062" cy="1368152"/>
          </a:xfrm>
          <a:prstGeom prst="rect">
            <a:avLst/>
          </a:prstGeom>
          <a:noFill/>
          <a:ln w="9525">
            <a:solidFill>
              <a:srgbClr val="C00000"/>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1.3 Vector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Vector class is similar to a traditional Java array, except that it can grow as necessary to accommodate new elements.</a:t>
            </a:r>
          </a:p>
          <a:p>
            <a:pPr marL="342900" indent="-342900" algn="l">
              <a:buClr>
                <a:srgbClr val="0070C0"/>
              </a:buClr>
              <a:buSzPct val="80000"/>
              <a:buFont typeface="Wingdings" pitchFamily="2" charset="2"/>
              <a:buChar char="u"/>
            </a:pPr>
            <a:r>
              <a:rPr lang="en-US" altLang="zh-TW" sz="1800" dirty="0" smtClean="0">
                <a:solidFill>
                  <a:schemeClr val="tx1"/>
                </a:solidFill>
              </a:rPr>
              <a:t>Like an array, elements of a Vector object can be accessed via an index into the vector.</a:t>
            </a:r>
          </a:p>
          <a:p>
            <a:pPr marL="342900" indent="-342900" algn="l">
              <a:buClr>
                <a:srgbClr val="0070C0"/>
              </a:buClr>
              <a:buSzPct val="80000"/>
              <a:buFont typeface="Wingdings" pitchFamily="2" charset="2"/>
              <a:buChar char="u"/>
            </a:pPr>
            <a:r>
              <a:rPr lang="en-US" altLang="zh-TW" sz="1800" dirty="0" smtClean="0">
                <a:solidFill>
                  <a:schemeClr val="tx1"/>
                </a:solidFill>
              </a:rPr>
              <a:t>The nice thing about using the Vector class is that you don't have to worry about setting it to a specific size upon creation; it shrinks and grows automatically when necessary.</a:t>
            </a:r>
          </a:p>
          <a:p>
            <a:pPr marL="342900" indent="-342900" algn="l">
              <a:buClr>
                <a:srgbClr val="0070C0"/>
              </a:buClr>
              <a:buSzPct val="80000"/>
              <a:buFont typeface="Wingdings" pitchFamily="2" charset="2"/>
              <a:buChar char="u"/>
            </a:pPr>
            <a:r>
              <a:rPr lang="en-US" altLang="zh-TW" sz="1800" dirty="0" smtClean="0">
                <a:solidFill>
                  <a:schemeClr val="tx1"/>
                </a:solidFill>
              </a:rPr>
              <a:t>For more details about this class, check </a:t>
            </a:r>
            <a:r>
              <a:rPr lang="en-US" altLang="zh-TW" sz="1800" dirty="0" smtClean="0">
                <a:solidFill>
                  <a:schemeClr val="tx1"/>
                </a:solidFill>
                <a:hlinkClick r:id="rId2"/>
              </a:rPr>
              <a:t>The Vector</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Vector implements a dynamic array. It is similar to ArrayList, but with two differences −</a:t>
            </a:r>
          </a:p>
          <a:p>
            <a:pPr marL="800100" lvl="1" indent="-342900" algn="l">
              <a:buClr>
                <a:srgbClr val="0070C0"/>
              </a:buClr>
              <a:buSzPct val="80000"/>
              <a:buFont typeface="Wingdings" pitchFamily="2" charset="2"/>
              <a:buChar char="u"/>
            </a:pPr>
            <a:r>
              <a:rPr lang="en-US" altLang="zh-TW" sz="1800" b="1" dirty="0" smtClean="0">
                <a:solidFill>
                  <a:schemeClr val="tx1"/>
                </a:solidFill>
              </a:rPr>
              <a:t>Vector is synchronized</a:t>
            </a:r>
            <a:r>
              <a:rPr lang="en-US" altLang="zh-TW" sz="1800" dirty="0" smtClean="0">
                <a:solidFill>
                  <a:schemeClr val="tx1"/>
                </a:solidFill>
              </a:rPr>
              <a:t>.</a:t>
            </a:r>
          </a:p>
          <a:p>
            <a:pPr marL="800100" lvl="1" indent="-342900" algn="l">
              <a:buClr>
                <a:srgbClr val="0070C0"/>
              </a:buClr>
              <a:buSzPct val="80000"/>
              <a:buFont typeface="Wingdings" pitchFamily="2" charset="2"/>
              <a:buChar char="u"/>
            </a:pPr>
            <a:r>
              <a:rPr lang="en-US" altLang="zh-TW" sz="1800" dirty="0" smtClean="0">
                <a:solidFill>
                  <a:schemeClr val="tx1"/>
                </a:solidFill>
              </a:rPr>
              <a:t>Vector contains many legacy methods that are not part of the collections framework.</a:t>
            </a:r>
          </a:p>
          <a:p>
            <a:pPr marL="800100" lvl="1" indent="-342900" algn="l">
              <a:buClr>
                <a:srgbClr val="0070C0"/>
              </a:buClr>
              <a:buSzPct val="80000"/>
              <a:buFont typeface="Wingdings" pitchFamily="2" charset="2"/>
              <a:buChar char="u"/>
            </a:pPr>
            <a:r>
              <a:rPr lang="en-US" altLang="zh-TW" sz="1800" b="1" dirty="0" smtClean="0">
                <a:solidFill>
                  <a:schemeClr val="tx1"/>
                </a:solidFill>
              </a:rPr>
              <a:t>Vector proves to be very useful if you don't know the size of the array in advance </a:t>
            </a:r>
            <a:r>
              <a:rPr lang="en-US" altLang="zh-TW" sz="1800" dirty="0" smtClean="0">
                <a:solidFill>
                  <a:schemeClr val="tx1"/>
                </a:solidFill>
              </a:rPr>
              <a:t>or you just need one that can change sizes over the lifetime of a program.</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Constructors  of Vector class. </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Constructor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dirty="0">
                          <a:solidFill>
                            <a:srgbClr val="000000"/>
                          </a:solidFill>
                        </a:rPr>
                        <a:t>Vector( )</a:t>
                      </a:r>
                      <a:endParaRPr lang="en-US" dirty="0">
                        <a:solidFill>
                          <a:srgbClr val="000000"/>
                        </a:solidFill>
                      </a:endParaRPr>
                    </a:p>
                    <a:p>
                      <a:pPr algn="just" fontAlgn="t"/>
                      <a:r>
                        <a:rPr lang="en-US" dirty="0">
                          <a:solidFill>
                            <a:srgbClr val="000000"/>
                          </a:solidFill>
                        </a:rPr>
                        <a:t>This constructor creates a default vector, which has an initial size of 10.</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Vector(int size)</a:t>
                      </a:r>
                      <a:endParaRPr lang="en-US">
                        <a:solidFill>
                          <a:srgbClr val="000000"/>
                        </a:solidFill>
                      </a:endParaRPr>
                    </a:p>
                    <a:p>
                      <a:pPr algn="just" fontAlgn="t"/>
                      <a:r>
                        <a:rPr lang="en-US">
                          <a:solidFill>
                            <a:srgbClr val="000000"/>
                          </a:solidFill>
                        </a:rPr>
                        <a:t>This constructor accepts an argument that equals to the required size, and creates a vector whose initial capacity is specified by size.</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Vector(int size, int incr)</a:t>
                      </a:r>
                      <a:endParaRPr lang="en-US">
                        <a:solidFill>
                          <a:srgbClr val="000000"/>
                        </a:solidFill>
                      </a:endParaRPr>
                    </a:p>
                    <a:p>
                      <a:pPr algn="just" fontAlgn="t"/>
                      <a:r>
                        <a:rPr lang="en-US">
                          <a:solidFill>
                            <a:srgbClr val="000000"/>
                          </a:solidFill>
                        </a:rPr>
                        <a:t>This constructor creates a vector whose initial capacity is specified by size and whose increment is specified by incr. The increment specifies the number of elements to allocate each time that a vector is resized upward.</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Vector(Collection c)</a:t>
                      </a:r>
                      <a:endParaRPr lang="en-US" dirty="0">
                        <a:solidFill>
                          <a:srgbClr val="000000"/>
                        </a:solidFill>
                      </a:endParaRPr>
                    </a:p>
                    <a:p>
                      <a:pPr algn="just" fontAlgn="t"/>
                      <a:r>
                        <a:rPr lang="en-US" dirty="0">
                          <a:solidFill>
                            <a:srgbClr val="000000"/>
                          </a:solidFill>
                        </a:rPr>
                        <a:t>This constructor creates a vector that contains the elements of collection c.</a:t>
                      </a:r>
                    </a:p>
                  </a:txBody>
                  <a:tcPr marL="76200" marR="76200" marT="76200" marB="762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 Data Structure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816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data structures provided by the Java utility package are very powerful and perform a wide range of functions. </a:t>
            </a:r>
          </a:p>
          <a:p>
            <a:pPr marL="342900" indent="-342900" algn="l">
              <a:buClr>
                <a:srgbClr val="0070C0"/>
              </a:buClr>
              <a:buSzPct val="80000"/>
              <a:buFont typeface="Wingdings" pitchFamily="2" charset="2"/>
              <a:buChar char="u"/>
            </a:pPr>
            <a:r>
              <a:rPr lang="en-US" altLang="zh-TW" sz="1800" dirty="0" smtClean="0">
                <a:solidFill>
                  <a:schemeClr val="tx1"/>
                </a:solidFill>
              </a:rPr>
              <a:t>These data structures consist of the following interface and classes −</a:t>
            </a:r>
          </a:p>
          <a:p>
            <a:pPr marL="800100" lvl="1" indent="-342900" algn="l">
              <a:buClr>
                <a:srgbClr val="0070C0"/>
              </a:buClr>
              <a:buSzPct val="80000"/>
              <a:buFont typeface="Wingdings" pitchFamily="2" charset="2"/>
              <a:buChar char="u"/>
            </a:pPr>
            <a:r>
              <a:rPr lang="en-US" altLang="zh-TW" sz="1800" dirty="0" smtClean="0">
                <a:solidFill>
                  <a:schemeClr val="tx1"/>
                </a:solidFill>
              </a:rPr>
              <a:t>Enumeration</a:t>
            </a:r>
          </a:p>
          <a:p>
            <a:pPr marL="800100" lvl="1" indent="-342900" algn="l">
              <a:buClr>
                <a:srgbClr val="0070C0"/>
              </a:buClr>
              <a:buSzPct val="80000"/>
              <a:buFont typeface="Wingdings" pitchFamily="2" charset="2"/>
              <a:buChar char="u"/>
            </a:pPr>
            <a:r>
              <a:rPr lang="en-US" altLang="zh-TW" sz="1800" dirty="0" err="1" smtClean="0">
                <a:solidFill>
                  <a:schemeClr val="tx1"/>
                </a:solidFill>
              </a:rPr>
              <a:t>BitSet</a:t>
            </a:r>
            <a:endParaRPr lang="en-US" altLang="zh-TW" sz="1800" dirty="0" smtClean="0">
              <a:solidFill>
                <a:schemeClr val="tx1"/>
              </a:solidFill>
            </a:endParaRPr>
          </a:p>
          <a:p>
            <a:pPr marL="800100" lvl="1" indent="-342900" algn="l">
              <a:buClr>
                <a:srgbClr val="0070C0"/>
              </a:buClr>
              <a:buSzPct val="80000"/>
              <a:buFont typeface="Wingdings" pitchFamily="2" charset="2"/>
              <a:buChar char="u"/>
            </a:pPr>
            <a:r>
              <a:rPr lang="en-US" altLang="zh-TW" sz="1800" dirty="0" smtClean="0">
                <a:solidFill>
                  <a:schemeClr val="tx1"/>
                </a:solidFill>
              </a:rPr>
              <a:t>Vector</a:t>
            </a:r>
          </a:p>
          <a:p>
            <a:pPr marL="800100" lvl="1" indent="-342900" algn="l">
              <a:buClr>
                <a:srgbClr val="0070C0"/>
              </a:buClr>
              <a:buSzPct val="80000"/>
              <a:buFont typeface="Wingdings" pitchFamily="2" charset="2"/>
              <a:buChar char="u"/>
            </a:pPr>
            <a:r>
              <a:rPr lang="en-US" altLang="zh-TW" sz="1800" dirty="0" smtClean="0">
                <a:solidFill>
                  <a:schemeClr val="tx1"/>
                </a:solidFill>
              </a:rPr>
              <a:t>Stack</a:t>
            </a:r>
          </a:p>
          <a:p>
            <a:pPr marL="800100" lvl="1" indent="-342900" algn="l">
              <a:buClr>
                <a:srgbClr val="0070C0"/>
              </a:buClr>
              <a:buSzPct val="80000"/>
              <a:buFont typeface="Wingdings" pitchFamily="2" charset="2"/>
              <a:buChar char="u"/>
            </a:pPr>
            <a:r>
              <a:rPr lang="en-US" altLang="zh-TW" sz="1800" dirty="0" smtClean="0">
                <a:solidFill>
                  <a:schemeClr val="tx1"/>
                </a:solidFill>
              </a:rPr>
              <a:t>Dictionary</a:t>
            </a:r>
          </a:p>
          <a:p>
            <a:pPr marL="800100" lvl="1" indent="-342900" algn="l">
              <a:buClr>
                <a:srgbClr val="0070C0"/>
              </a:buClr>
              <a:buSzPct val="80000"/>
              <a:buFont typeface="Wingdings" pitchFamily="2" charset="2"/>
              <a:buChar char="u"/>
            </a:pPr>
            <a:r>
              <a:rPr lang="en-US" altLang="zh-TW" sz="1800" dirty="0" smtClean="0">
                <a:solidFill>
                  <a:schemeClr val="tx1"/>
                </a:solidFill>
              </a:rPr>
              <a:t>Hashtable</a:t>
            </a:r>
          </a:p>
          <a:p>
            <a:pPr marL="800100" lvl="1" indent="-342900" algn="l">
              <a:buClr>
                <a:srgbClr val="0070C0"/>
              </a:buClr>
              <a:buSzPct val="80000"/>
              <a:buFont typeface="Wingdings" pitchFamily="2" charset="2"/>
              <a:buChar char="u"/>
            </a:pPr>
            <a:r>
              <a:rPr lang="en-US" altLang="zh-TW" sz="1800" dirty="0" smtClean="0">
                <a:solidFill>
                  <a:schemeClr val="tx1"/>
                </a:solidFill>
              </a:rPr>
              <a:t>Properties</a:t>
            </a:r>
          </a:p>
          <a:p>
            <a:pPr marL="342900" indent="-342900" algn="l">
              <a:buClr>
                <a:srgbClr val="0070C0"/>
              </a:buClr>
              <a:buSzPct val="80000"/>
              <a:buFont typeface="Wingdings" pitchFamily="2" charset="2"/>
              <a:buChar char="u"/>
            </a:pPr>
            <a:r>
              <a:rPr lang="en-US" altLang="zh-TW" sz="1800" dirty="0" smtClean="0">
                <a:solidFill>
                  <a:schemeClr val="tx1"/>
                </a:solidFill>
              </a:rPr>
              <a:t>All these classes are now legacy and Java-2 has introduced a new framework called </a:t>
            </a:r>
            <a:r>
              <a:rPr lang="en-US" altLang="zh-TW" sz="1800" b="1" dirty="0" smtClean="0">
                <a:solidFill>
                  <a:schemeClr val="tx1"/>
                </a:solidFill>
              </a:rPr>
              <a:t>Collections Framework</a:t>
            </a:r>
            <a:r>
              <a:rPr lang="en-US" altLang="zh-TW" sz="1800" dirty="0" smtClean="0">
                <a:solidFill>
                  <a:schemeClr val="tx1"/>
                </a:solidFill>
              </a:rPr>
              <a:t>, which is discussed in the next chapter.</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graphicFrame>
        <p:nvGraphicFramePr>
          <p:cNvPr id="7" name="表格 6"/>
          <p:cNvGraphicFramePr>
            <a:graphicFrameLocks noGrp="1"/>
          </p:cNvGraphicFramePr>
          <p:nvPr/>
        </p:nvGraphicFramePr>
        <p:xfrm>
          <a:off x="539552" y="1772816"/>
          <a:ext cx="8208912" cy="377952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add(int index, Object element)</a:t>
                      </a:r>
                      <a:endParaRPr lang="en-US">
                        <a:solidFill>
                          <a:srgbClr val="000000"/>
                        </a:solidFill>
                      </a:endParaRPr>
                    </a:p>
                    <a:p>
                      <a:pPr algn="just" fontAlgn="t"/>
                      <a:r>
                        <a:rPr lang="en-US">
                          <a:solidFill>
                            <a:srgbClr val="000000"/>
                          </a:solidFill>
                        </a:rPr>
                        <a:t>Inserts the specified element at the specified position in this Vector.</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boolean add(Object o)</a:t>
                      </a:r>
                      <a:endParaRPr lang="en-US">
                        <a:solidFill>
                          <a:srgbClr val="000000"/>
                        </a:solidFill>
                      </a:endParaRPr>
                    </a:p>
                    <a:p>
                      <a:pPr algn="just" fontAlgn="t"/>
                      <a:r>
                        <a:rPr lang="en-US">
                          <a:solidFill>
                            <a:srgbClr val="000000"/>
                          </a:solidFill>
                        </a:rPr>
                        <a:t>Appends the specified element to the end of this Vector.</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addAll(Collection c)</a:t>
                      </a:r>
                      <a:endParaRPr lang="en-US">
                        <a:solidFill>
                          <a:srgbClr val="000000"/>
                        </a:solidFill>
                      </a:endParaRPr>
                    </a:p>
                    <a:p>
                      <a:pPr algn="just" fontAlgn="t"/>
                      <a:r>
                        <a:rPr lang="en-US">
                          <a:solidFill>
                            <a:srgbClr val="000000"/>
                          </a:solidFill>
                        </a:rPr>
                        <a:t>Appends all of the elements in the specified Collection to the end of this Vector, in the order that they are returned by the specified Collection's Iterator.</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addAll</a:t>
                      </a:r>
                      <a:r>
                        <a:rPr lang="en-US" b="1" dirty="0">
                          <a:solidFill>
                            <a:srgbClr val="000000"/>
                          </a:solidFill>
                        </a:rPr>
                        <a:t>(</a:t>
                      </a:r>
                      <a:r>
                        <a:rPr lang="en-US" b="1" dirty="0" err="1">
                          <a:solidFill>
                            <a:srgbClr val="000000"/>
                          </a:solidFill>
                        </a:rPr>
                        <a:t>int</a:t>
                      </a:r>
                      <a:r>
                        <a:rPr lang="en-US" b="1" dirty="0">
                          <a:solidFill>
                            <a:srgbClr val="000000"/>
                          </a:solidFill>
                        </a:rPr>
                        <a:t> index, Collection c)</a:t>
                      </a:r>
                      <a:endParaRPr lang="en-US" dirty="0">
                        <a:solidFill>
                          <a:srgbClr val="000000"/>
                        </a:solidFill>
                      </a:endParaRPr>
                    </a:p>
                    <a:p>
                      <a:pPr algn="just" fontAlgn="t"/>
                      <a:r>
                        <a:rPr lang="en-US" dirty="0">
                          <a:solidFill>
                            <a:srgbClr val="000000"/>
                          </a:solidFill>
                        </a:rPr>
                        <a:t>Inserts all of the elements in in the specified Collection into this Vector at the specified position.</a:t>
                      </a:r>
                    </a:p>
                  </a:txBody>
                  <a:tcPr marL="76200" marR="76200" marT="76200" marB="762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void addElement(Object obj)</a:t>
                      </a:r>
                      <a:endParaRPr lang="en-US">
                        <a:solidFill>
                          <a:srgbClr val="000000"/>
                        </a:solidFill>
                      </a:endParaRPr>
                    </a:p>
                    <a:p>
                      <a:pPr algn="just" fontAlgn="t"/>
                      <a:r>
                        <a:rPr lang="en-US">
                          <a:solidFill>
                            <a:srgbClr val="000000"/>
                          </a:solidFill>
                        </a:rPr>
                        <a:t>Adds the specified component to the end of this vector, increasing its size by one.</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int capacity()</a:t>
                      </a:r>
                      <a:endParaRPr lang="en-US">
                        <a:solidFill>
                          <a:srgbClr val="000000"/>
                        </a:solidFill>
                      </a:endParaRPr>
                    </a:p>
                    <a:p>
                      <a:pPr algn="just" fontAlgn="t"/>
                      <a:r>
                        <a:rPr lang="en-US">
                          <a:solidFill>
                            <a:srgbClr val="000000"/>
                          </a:solidFill>
                        </a:rPr>
                        <a:t>Returns the current capacity of this vector.</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void clear()</a:t>
                      </a:r>
                      <a:endParaRPr lang="en-US">
                        <a:solidFill>
                          <a:srgbClr val="000000"/>
                        </a:solidFill>
                      </a:endParaRPr>
                    </a:p>
                    <a:p>
                      <a:pPr algn="just" fontAlgn="t"/>
                      <a:r>
                        <a:rPr lang="en-US">
                          <a:solidFill>
                            <a:srgbClr val="000000"/>
                          </a:solidFill>
                        </a:rPr>
                        <a:t>Removes all of the elements from this vector.</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Object clone()</a:t>
                      </a:r>
                      <a:endParaRPr lang="en-US">
                        <a:solidFill>
                          <a:srgbClr val="000000"/>
                        </a:solidFill>
                      </a:endParaRPr>
                    </a:p>
                    <a:p>
                      <a:pPr algn="just" fontAlgn="t"/>
                      <a:r>
                        <a:rPr lang="en-US">
                          <a:solidFill>
                            <a:srgbClr val="000000"/>
                          </a:solidFill>
                        </a:rPr>
                        <a:t>Returns a clone of this vector.</a:t>
                      </a:r>
                    </a:p>
                  </a:txBody>
                  <a:tcPr marL="76200" marR="76200" marT="76200" marB="76200"/>
                </a:tc>
              </a:tr>
              <a:tr h="370840">
                <a:tc>
                  <a:txBody>
                    <a:bodyPr/>
                    <a:lstStyle/>
                    <a:p>
                      <a:pPr algn="ctr" fontAlgn="t"/>
                      <a:r>
                        <a:rPr lang="en-US" altLang="zh-TW"/>
                        <a:t>9</a:t>
                      </a:r>
                    </a:p>
                  </a:txBody>
                  <a:tcPr marL="76200" marR="76200" marT="76200" marB="76200"/>
                </a:tc>
                <a:tc>
                  <a:txBody>
                    <a:bodyPr/>
                    <a:lstStyle/>
                    <a:p>
                      <a:pPr algn="just" fontAlgn="t"/>
                      <a:r>
                        <a:rPr lang="en-US" b="1" dirty="0">
                          <a:solidFill>
                            <a:srgbClr val="000000"/>
                          </a:solidFill>
                        </a:rPr>
                        <a:t>boolean contains(Object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Tests if the specified object is a component in this vector.</a:t>
                      </a:r>
                    </a:p>
                  </a:txBody>
                  <a:tcPr marL="76200" marR="76200" marT="76200" marB="762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boolean containsAll(Collection c)</a:t>
                      </a:r>
                      <a:endParaRPr lang="en-US">
                        <a:solidFill>
                          <a:srgbClr val="000000"/>
                        </a:solidFill>
                      </a:endParaRPr>
                    </a:p>
                    <a:p>
                      <a:pPr algn="just" fontAlgn="t"/>
                      <a:r>
                        <a:rPr lang="en-US">
                          <a:solidFill>
                            <a:srgbClr val="000000"/>
                          </a:solidFill>
                        </a:rPr>
                        <a:t>Returns true if this vector contains all of the elements in the specified Collection.</a:t>
                      </a:r>
                    </a:p>
                  </a:txBody>
                  <a:tcPr marL="76200" marR="76200" marT="76200" marB="76200"/>
                </a:tc>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copyInto(Object[] anArray)</a:t>
                      </a:r>
                      <a:endParaRPr lang="en-US">
                        <a:solidFill>
                          <a:srgbClr val="000000"/>
                        </a:solidFill>
                      </a:endParaRPr>
                    </a:p>
                    <a:p>
                      <a:pPr algn="just" fontAlgn="t"/>
                      <a:r>
                        <a:rPr lang="en-US">
                          <a:solidFill>
                            <a:srgbClr val="000000"/>
                          </a:solidFill>
                        </a:rPr>
                        <a:t>Copies the components of this vector into the specified array.</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Object elementAt(int index)</a:t>
                      </a:r>
                      <a:endParaRPr lang="en-US">
                        <a:solidFill>
                          <a:srgbClr val="000000"/>
                        </a:solidFill>
                      </a:endParaRPr>
                    </a:p>
                    <a:p>
                      <a:pPr algn="just" fontAlgn="t"/>
                      <a:r>
                        <a:rPr lang="en-US">
                          <a:solidFill>
                            <a:srgbClr val="000000"/>
                          </a:solidFill>
                        </a:rPr>
                        <a:t>Returns the component at the specified index.</a:t>
                      </a:r>
                    </a:p>
                  </a:txBody>
                  <a:tcPr marL="76200" marR="76200" marT="76200" marB="76200"/>
                </a:tc>
              </a:tr>
              <a:tr h="370840">
                <a:tc>
                  <a:txBody>
                    <a:bodyPr/>
                    <a:lstStyle/>
                    <a:p>
                      <a:pPr algn="ctr" fontAlgn="t"/>
                      <a:r>
                        <a:rPr lang="en-US" altLang="zh-TW"/>
                        <a:t>13</a:t>
                      </a:r>
                    </a:p>
                  </a:txBody>
                  <a:tcPr marL="76200" marR="76200" marT="76200" marB="76200"/>
                </a:tc>
                <a:tc>
                  <a:txBody>
                    <a:bodyPr/>
                    <a:lstStyle/>
                    <a:p>
                      <a:pPr algn="just" fontAlgn="t"/>
                      <a:r>
                        <a:rPr lang="en-US" b="1">
                          <a:solidFill>
                            <a:srgbClr val="000000"/>
                          </a:solidFill>
                        </a:rPr>
                        <a:t>Enumeration elements()</a:t>
                      </a:r>
                      <a:endParaRPr lang="en-US">
                        <a:solidFill>
                          <a:srgbClr val="000000"/>
                        </a:solidFill>
                      </a:endParaRPr>
                    </a:p>
                    <a:p>
                      <a:pPr algn="just" fontAlgn="t"/>
                      <a:r>
                        <a:rPr lang="en-US">
                          <a:solidFill>
                            <a:srgbClr val="000000"/>
                          </a:solidFill>
                        </a:rPr>
                        <a:t>Returns an enumeration of the components of this vector.</a:t>
                      </a:r>
                    </a:p>
                  </a:txBody>
                  <a:tcPr marL="76200" marR="76200" marT="76200" marB="76200"/>
                </a:tc>
              </a:tr>
              <a:tr h="370840">
                <a:tc>
                  <a:txBody>
                    <a:bodyPr/>
                    <a:lstStyle/>
                    <a:p>
                      <a:pPr algn="ctr" fontAlgn="t"/>
                      <a:r>
                        <a:rPr lang="en-US" altLang="zh-TW"/>
                        <a:t>14</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ensureCapacity</a:t>
                      </a:r>
                      <a:r>
                        <a:rPr lang="en-US" b="1" dirty="0">
                          <a:solidFill>
                            <a:srgbClr val="000000"/>
                          </a:solidFill>
                        </a:rPr>
                        <a:t>(</a:t>
                      </a:r>
                      <a:r>
                        <a:rPr lang="en-US" b="1" dirty="0" err="1">
                          <a:solidFill>
                            <a:srgbClr val="000000"/>
                          </a:solidFill>
                        </a:rPr>
                        <a:t>int</a:t>
                      </a:r>
                      <a:r>
                        <a:rPr lang="en-US" b="1" dirty="0">
                          <a:solidFill>
                            <a:srgbClr val="000000"/>
                          </a:solidFill>
                        </a:rPr>
                        <a:t> </a:t>
                      </a:r>
                      <a:r>
                        <a:rPr lang="en-US" b="1" dirty="0" err="1">
                          <a:solidFill>
                            <a:srgbClr val="000000"/>
                          </a:solidFill>
                        </a:rPr>
                        <a:t>minCapacity</a:t>
                      </a:r>
                      <a:r>
                        <a:rPr lang="en-US" b="1" dirty="0">
                          <a:solidFill>
                            <a:srgbClr val="000000"/>
                          </a:solidFill>
                        </a:rPr>
                        <a:t>)</a:t>
                      </a:r>
                      <a:endParaRPr lang="en-US" dirty="0">
                        <a:solidFill>
                          <a:srgbClr val="000000"/>
                        </a:solidFill>
                      </a:endParaRPr>
                    </a:p>
                    <a:p>
                      <a:pPr algn="just" fontAlgn="t"/>
                      <a:r>
                        <a:rPr lang="en-US" dirty="0">
                          <a:solidFill>
                            <a:srgbClr val="000000"/>
                          </a:solidFill>
                        </a:rPr>
                        <a:t>Increases the capacity of this vector, if necessary, to ensure that it can hold at least the number of components specified by the minimum capacity argument.</a:t>
                      </a:r>
                    </a:p>
                  </a:txBody>
                  <a:tcPr marL="76200" marR="76200" marT="76200" marB="762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15</a:t>
                      </a:r>
                    </a:p>
                  </a:txBody>
                  <a:tcPr marL="76200" marR="76200" marT="76200" marB="76200"/>
                </a:tc>
                <a:tc>
                  <a:txBody>
                    <a:bodyPr/>
                    <a:lstStyle/>
                    <a:p>
                      <a:pPr algn="just" fontAlgn="t"/>
                      <a:r>
                        <a:rPr lang="en-US" b="1">
                          <a:solidFill>
                            <a:srgbClr val="000000"/>
                          </a:solidFill>
                        </a:rPr>
                        <a:t>boolean equals(Object o)</a:t>
                      </a:r>
                      <a:endParaRPr lang="en-US">
                        <a:solidFill>
                          <a:srgbClr val="000000"/>
                        </a:solidFill>
                      </a:endParaRPr>
                    </a:p>
                    <a:p>
                      <a:pPr algn="just" fontAlgn="t"/>
                      <a:r>
                        <a:rPr lang="en-US">
                          <a:solidFill>
                            <a:srgbClr val="000000"/>
                          </a:solidFill>
                        </a:rPr>
                        <a:t>Compares the specified Object with this vector for equality.</a:t>
                      </a:r>
                    </a:p>
                  </a:txBody>
                  <a:tcPr marL="76200" marR="76200" marT="76200" marB="76200"/>
                </a:tc>
              </a:tr>
              <a:tr h="370840">
                <a:tc>
                  <a:txBody>
                    <a:bodyPr/>
                    <a:lstStyle/>
                    <a:p>
                      <a:pPr algn="ctr" fontAlgn="t"/>
                      <a:r>
                        <a:rPr lang="en-US" altLang="zh-TW"/>
                        <a:t>16</a:t>
                      </a:r>
                    </a:p>
                  </a:txBody>
                  <a:tcPr marL="76200" marR="76200" marT="76200" marB="76200"/>
                </a:tc>
                <a:tc>
                  <a:txBody>
                    <a:bodyPr/>
                    <a:lstStyle/>
                    <a:p>
                      <a:pPr algn="just" fontAlgn="t"/>
                      <a:r>
                        <a:rPr lang="en-US" b="1">
                          <a:solidFill>
                            <a:srgbClr val="000000"/>
                          </a:solidFill>
                        </a:rPr>
                        <a:t>Object firstElement()</a:t>
                      </a:r>
                      <a:endParaRPr lang="en-US">
                        <a:solidFill>
                          <a:srgbClr val="000000"/>
                        </a:solidFill>
                      </a:endParaRPr>
                    </a:p>
                    <a:p>
                      <a:pPr algn="just" fontAlgn="t"/>
                      <a:r>
                        <a:rPr lang="en-US">
                          <a:solidFill>
                            <a:srgbClr val="000000"/>
                          </a:solidFill>
                        </a:rPr>
                        <a:t>Returns the first component (the item at index 0) of this vector.</a:t>
                      </a:r>
                    </a:p>
                  </a:txBody>
                  <a:tcPr marL="76200" marR="76200" marT="76200" marB="76200"/>
                </a:tc>
              </a:tr>
              <a:tr h="370840">
                <a:tc>
                  <a:txBody>
                    <a:bodyPr/>
                    <a:lstStyle/>
                    <a:p>
                      <a:pPr algn="ctr" fontAlgn="t"/>
                      <a:r>
                        <a:rPr lang="en-US" altLang="zh-TW"/>
                        <a:t>17</a:t>
                      </a:r>
                    </a:p>
                  </a:txBody>
                  <a:tcPr marL="76200" marR="76200" marT="76200" marB="76200"/>
                </a:tc>
                <a:tc>
                  <a:txBody>
                    <a:bodyPr/>
                    <a:lstStyle/>
                    <a:p>
                      <a:pPr algn="just" fontAlgn="t"/>
                      <a:r>
                        <a:rPr lang="en-US" b="1">
                          <a:solidFill>
                            <a:srgbClr val="000000"/>
                          </a:solidFill>
                        </a:rPr>
                        <a:t>Object get(int index)</a:t>
                      </a:r>
                      <a:endParaRPr lang="en-US">
                        <a:solidFill>
                          <a:srgbClr val="000000"/>
                        </a:solidFill>
                      </a:endParaRPr>
                    </a:p>
                    <a:p>
                      <a:pPr algn="just" fontAlgn="t"/>
                      <a:r>
                        <a:rPr lang="en-US">
                          <a:solidFill>
                            <a:srgbClr val="000000"/>
                          </a:solidFill>
                        </a:rPr>
                        <a:t>Returns the element at the specified position in this vector.</a:t>
                      </a:r>
                    </a:p>
                  </a:txBody>
                  <a:tcPr marL="76200" marR="76200" marT="76200" marB="76200"/>
                </a:tc>
              </a:tr>
              <a:tr h="370840">
                <a:tc>
                  <a:txBody>
                    <a:bodyPr/>
                    <a:lstStyle/>
                    <a:p>
                      <a:pPr algn="ctr" fontAlgn="t"/>
                      <a:r>
                        <a:rPr lang="en-US" altLang="zh-TW"/>
                        <a:t>18</a:t>
                      </a:r>
                    </a:p>
                  </a:txBody>
                  <a:tcPr marL="76200" marR="76200" marT="76200" marB="76200"/>
                </a:tc>
                <a:tc>
                  <a:txBody>
                    <a:bodyPr/>
                    <a:lstStyle/>
                    <a:p>
                      <a:pPr algn="just" fontAlgn="t"/>
                      <a:r>
                        <a:rPr lang="en-US" b="1">
                          <a:solidFill>
                            <a:srgbClr val="000000"/>
                          </a:solidFill>
                        </a:rPr>
                        <a:t>int hashCode()</a:t>
                      </a:r>
                      <a:endParaRPr lang="en-US">
                        <a:solidFill>
                          <a:srgbClr val="000000"/>
                        </a:solidFill>
                      </a:endParaRPr>
                    </a:p>
                    <a:p>
                      <a:pPr algn="just" fontAlgn="t"/>
                      <a:r>
                        <a:rPr lang="en-US">
                          <a:solidFill>
                            <a:srgbClr val="000000"/>
                          </a:solidFill>
                        </a:rPr>
                        <a:t>Returns the hash code value for this vector.</a:t>
                      </a:r>
                    </a:p>
                  </a:txBody>
                  <a:tcPr marL="76200" marR="76200" marT="76200" marB="76200"/>
                </a:tc>
              </a:tr>
              <a:tr h="370840">
                <a:tc>
                  <a:txBody>
                    <a:bodyPr/>
                    <a:lstStyle/>
                    <a:p>
                      <a:pPr algn="ctr" fontAlgn="t"/>
                      <a:r>
                        <a:rPr lang="en-US" altLang="zh-TW"/>
                        <a:t>19</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a:t>
                      </a:r>
                      <a:r>
                        <a:rPr lang="en-US" b="1" dirty="0" err="1">
                          <a:solidFill>
                            <a:srgbClr val="000000"/>
                          </a:solidFill>
                        </a:rPr>
                        <a:t>indexOf</a:t>
                      </a:r>
                      <a:r>
                        <a:rPr lang="en-US" b="1" dirty="0">
                          <a:solidFill>
                            <a:srgbClr val="000000"/>
                          </a:solidFill>
                        </a:rPr>
                        <a:t>(Object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Searches for the first </a:t>
                      </a:r>
                      <a:r>
                        <a:rPr lang="en-US" dirty="0" err="1">
                          <a:solidFill>
                            <a:srgbClr val="000000"/>
                          </a:solidFill>
                        </a:rPr>
                        <a:t>occurence</a:t>
                      </a:r>
                      <a:r>
                        <a:rPr lang="en-US" dirty="0">
                          <a:solidFill>
                            <a:srgbClr val="000000"/>
                          </a:solidFill>
                        </a:rPr>
                        <a:t> of the given argument, testing for equality using the equals method.</a:t>
                      </a:r>
                    </a:p>
                  </a:txBody>
                  <a:tcPr marL="76200" marR="76200" marT="76200" marB="762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graphicFrame>
        <p:nvGraphicFramePr>
          <p:cNvPr id="7" name="表格 6"/>
          <p:cNvGraphicFramePr>
            <a:graphicFrameLocks noGrp="1"/>
          </p:cNvGraphicFramePr>
          <p:nvPr/>
        </p:nvGraphicFramePr>
        <p:xfrm>
          <a:off x="539552" y="1772816"/>
          <a:ext cx="8208912" cy="42062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20</a:t>
                      </a:r>
                    </a:p>
                  </a:txBody>
                  <a:tcPr marL="76200" marR="76200" marT="76200" marB="76200"/>
                </a:tc>
                <a:tc>
                  <a:txBody>
                    <a:bodyPr/>
                    <a:lstStyle/>
                    <a:p>
                      <a:pPr algn="just" fontAlgn="t"/>
                      <a:r>
                        <a:rPr lang="en-US" b="1">
                          <a:solidFill>
                            <a:srgbClr val="000000"/>
                          </a:solidFill>
                        </a:rPr>
                        <a:t>int indexOf(Object elem, int index)</a:t>
                      </a:r>
                      <a:endParaRPr lang="en-US">
                        <a:solidFill>
                          <a:srgbClr val="000000"/>
                        </a:solidFill>
                      </a:endParaRPr>
                    </a:p>
                    <a:p>
                      <a:pPr algn="just" fontAlgn="t"/>
                      <a:r>
                        <a:rPr lang="en-US">
                          <a:solidFill>
                            <a:srgbClr val="000000"/>
                          </a:solidFill>
                        </a:rPr>
                        <a:t>Searches for the first occurence of the given argument, beginning the search at index, and testing for equality using the equals method.</a:t>
                      </a:r>
                    </a:p>
                  </a:txBody>
                  <a:tcPr marL="76200" marR="76200" marT="76200" marB="76200"/>
                </a:tc>
              </a:tr>
              <a:tr h="370840">
                <a:tc>
                  <a:txBody>
                    <a:bodyPr/>
                    <a:lstStyle/>
                    <a:p>
                      <a:pPr algn="ctr" fontAlgn="t"/>
                      <a:r>
                        <a:rPr lang="en-US" altLang="zh-TW"/>
                        <a:t>21</a:t>
                      </a:r>
                    </a:p>
                  </a:txBody>
                  <a:tcPr marL="76200" marR="76200" marT="76200" marB="76200"/>
                </a:tc>
                <a:tc>
                  <a:txBody>
                    <a:bodyPr/>
                    <a:lstStyle/>
                    <a:p>
                      <a:pPr algn="just" fontAlgn="t"/>
                      <a:r>
                        <a:rPr lang="en-US" b="1">
                          <a:solidFill>
                            <a:srgbClr val="000000"/>
                          </a:solidFill>
                        </a:rPr>
                        <a:t>void insertElementAt(Object obj, int index)</a:t>
                      </a:r>
                      <a:endParaRPr lang="en-US">
                        <a:solidFill>
                          <a:srgbClr val="000000"/>
                        </a:solidFill>
                      </a:endParaRPr>
                    </a:p>
                    <a:p>
                      <a:pPr algn="just" fontAlgn="t"/>
                      <a:r>
                        <a:rPr lang="en-US">
                          <a:solidFill>
                            <a:srgbClr val="000000"/>
                          </a:solidFill>
                        </a:rPr>
                        <a:t>Inserts the specified object as a component in this vector at the specified index.</a:t>
                      </a:r>
                    </a:p>
                  </a:txBody>
                  <a:tcPr marL="76200" marR="76200" marT="76200" marB="76200"/>
                </a:tc>
              </a:tr>
              <a:tr h="370840">
                <a:tc>
                  <a:txBody>
                    <a:bodyPr/>
                    <a:lstStyle/>
                    <a:p>
                      <a:pPr algn="ctr" fontAlgn="t"/>
                      <a:r>
                        <a:rPr lang="en-US" altLang="zh-TW"/>
                        <a:t>22</a:t>
                      </a:r>
                    </a:p>
                  </a:txBody>
                  <a:tcPr marL="76200" marR="76200" marT="76200" marB="76200"/>
                </a:tc>
                <a:tc>
                  <a:txBody>
                    <a:bodyPr/>
                    <a:lstStyle/>
                    <a:p>
                      <a:pPr algn="just" fontAlgn="t"/>
                      <a:r>
                        <a:rPr lang="en-US" b="1">
                          <a:solidFill>
                            <a:srgbClr val="000000"/>
                          </a:solidFill>
                        </a:rPr>
                        <a:t>boolean isEmpty()</a:t>
                      </a:r>
                      <a:endParaRPr lang="en-US">
                        <a:solidFill>
                          <a:srgbClr val="000000"/>
                        </a:solidFill>
                      </a:endParaRPr>
                    </a:p>
                    <a:p>
                      <a:pPr algn="just" fontAlgn="t"/>
                      <a:r>
                        <a:rPr lang="en-US">
                          <a:solidFill>
                            <a:srgbClr val="000000"/>
                          </a:solidFill>
                        </a:rPr>
                        <a:t>Tests if this vector has no components.</a:t>
                      </a:r>
                    </a:p>
                  </a:txBody>
                  <a:tcPr marL="76200" marR="76200" marT="76200" marB="76200"/>
                </a:tc>
              </a:tr>
              <a:tr h="370840">
                <a:tc>
                  <a:txBody>
                    <a:bodyPr/>
                    <a:lstStyle/>
                    <a:p>
                      <a:pPr algn="ctr" fontAlgn="t"/>
                      <a:r>
                        <a:rPr lang="en-US" altLang="zh-TW"/>
                        <a:t>23</a:t>
                      </a:r>
                    </a:p>
                  </a:txBody>
                  <a:tcPr marL="76200" marR="76200" marT="76200" marB="76200"/>
                </a:tc>
                <a:tc>
                  <a:txBody>
                    <a:bodyPr/>
                    <a:lstStyle/>
                    <a:p>
                      <a:pPr algn="just" fontAlgn="t"/>
                      <a:r>
                        <a:rPr lang="en-US" b="1">
                          <a:solidFill>
                            <a:srgbClr val="000000"/>
                          </a:solidFill>
                        </a:rPr>
                        <a:t>Object lastElement()</a:t>
                      </a:r>
                      <a:endParaRPr lang="en-US">
                        <a:solidFill>
                          <a:srgbClr val="000000"/>
                        </a:solidFill>
                      </a:endParaRPr>
                    </a:p>
                    <a:p>
                      <a:pPr algn="just" fontAlgn="t"/>
                      <a:r>
                        <a:rPr lang="en-US">
                          <a:solidFill>
                            <a:srgbClr val="000000"/>
                          </a:solidFill>
                        </a:rPr>
                        <a:t>Returns the last component of the vector.</a:t>
                      </a:r>
                    </a:p>
                  </a:txBody>
                  <a:tcPr marL="76200" marR="76200" marT="76200" marB="76200"/>
                </a:tc>
              </a:tr>
              <a:tr h="370840">
                <a:tc>
                  <a:txBody>
                    <a:bodyPr/>
                    <a:lstStyle/>
                    <a:p>
                      <a:pPr algn="ctr" fontAlgn="t"/>
                      <a:r>
                        <a:rPr lang="en-US" altLang="zh-TW"/>
                        <a:t>24</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a:t>
                      </a:r>
                      <a:r>
                        <a:rPr lang="en-US" b="1" dirty="0" err="1">
                          <a:solidFill>
                            <a:srgbClr val="000000"/>
                          </a:solidFill>
                        </a:rPr>
                        <a:t>lastIndexOf</a:t>
                      </a:r>
                      <a:r>
                        <a:rPr lang="en-US" b="1" dirty="0">
                          <a:solidFill>
                            <a:srgbClr val="000000"/>
                          </a:solidFill>
                        </a:rPr>
                        <a:t>(Object </a:t>
                      </a:r>
                      <a:r>
                        <a:rPr lang="en-US" b="1" dirty="0" err="1">
                          <a:solidFill>
                            <a:srgbClr val="000000"/>
                          </a:solidFill>
                        </a:rPr>
                        <a:t>elem</a:t>
                      </a:r>
                      <a:r>
                        <a:rPr lang="en-US" b="1" dirty="0">
                          <a:solidFill>
                            <a:srgbClr val="000000"/>
                          </a:solidFill>
                        </a:rPr>
                        <a:t>)</a:t>
                      </a:r>
                      <a:endParaRPr lang="en-US" dirty="0">
                        <a:solidFill>
                          <a:srgbClr val="000000"/>
                        </a:solidFill>
                      </a:endParaRPr>
                    </a:p>
                    <a:p>
                      <a:pPr algn="just" fontAlgn="t"/>
                      <a:r>
                        <a:rPr lang="en-US" dirty="0">
                          <a:solidFill>
                            <a:srgbClr val="000000"/>
                          </a:solidFill>
                        </a:rPr>
                        <a:t>Returns the index of the last occurrence of the specified object in this vector.</a:t>
                      </a:r>
                    </a:p>
                  </a:txBody>
                  <a:tcPr marL="76200" marR="76200" marT="76200" marB="762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25</a:t>
                      </a:r>
                    </a:p>
                  </a:txBody>
                  <a:tcPr marL="76200" marR="76200" marT="76200" marB="76200"/>
                </a:tc>
                <a:tc>
                  <a:txBody>
                    <a:bodyPr/>
                    <a:lstStyle/>
                    <a:p>
                      <a:pPr algn="just" fontAlgn="t"/>
                      <a:r>
                        <a:rPr lang="en-US" b="1">
                          <a:solidFill>
                            <a:srgbClr val="000000"/>
                          </a:solidFill>
                        </a:rPr>
                        <a:t>int lastIndexOf(Object elem, int index)</a:t>
                      </a:r>
                      <a:endParaRPr lang="en-US">
                        <a:solidFill>
                          <a:srgbClr val="000000"/>
                        </a:solidFill>
                      </a:endParaRPr>
                    </a:p>
                    <a:p>
                      <a:pPr algn="just" fontAlgn="t"/>
                      <a:r>
                        <a:rPr lang="en-US">
                          <a:solidFill>
                            <a:srgbClr val="000000"/>
                          </a:solidFill>
                        </a:rPr>
                        <a:t>Searches backwards for the specified object, starting from the specified index, and returns an index to it.</a:t>
                      </a:r>
                    </a:p>
                  </a:txBody>
                  <a:tcPr marL="76200" marR="76200" marT="76200" marB="76200"/>
                </a:tc>
              </a:tr>
              <a:tr h="370840">
                <a:tc>
                  <a:txBody>
                    <a:bodyPr/>
                    <a:lstStyle/>
                    <a:p>
                      <a:pPr algn="ctr" fontAlgn="t"/>
                      <a:r>
                        <a:rPr lang="en-US" altLang="zh-TW"/>
                        <a:t>26</a:t>
                      </a:r>
                    </a:p>
                  </a:txBody>
                  <a:tcPr marL="76200" marR="76200" marT="76200" marB="76200"/>
                </a:tc>
                <a:tc>
                  <a:txBody>
                    <a:bodyPr/>
                    <a:lstStyle/>
                    <a:p>
                      <a:pPr algn="just" fontAlgn="t"/>
                      <a:r>
                        <a:rPr lang="en-US" b="1">
                          <a:solidFill>
                            <a:srgbClr val="000000"/>
                          </a:solidFill>
                        </a:rPr>
                        <a:t>Object remove(int index)</a:t>
                      </a:r>
                      <a:endParaRPr lang="en-US">
                        <a:solidFill>
                          <a:srgbClr val="000000"/>
                        </a:solidFill>
                      </a:endParaRPr>
                    </a:p>
                    <a:p>
                      <a:pPr algn="just" fontAlgn="t"/>
                      <a:r>
                        <a:rPr lang="en-US">
                          <a:solidFill>
                            <a:srgbClr val="000000"/>
                          </a:solidFill>
                        </a:rPr>
                        <a:t>Removes the element at the specified position in this vector.</a:t>
                      </a:r>
                    </a:p>
                  </a:txBody>
                  <a:tcPr marL="76200" marR="76200" marT="76200" marB="76200"/>
                </a:tc>
              </a:tr>
              <a:tr h="370840">
                <a:tc>
                  <a:txBody>
                    <a:bodyPr/>
                    <a:lstStyle/>
                    <a:p>
                      <a:pPr algn="ctr" fontAlgn="t"/>
                      <a:r>
                        <a:rPr lang="en-US" altLang="zh-TW"/>
                        <a:t>27</a:t>
                      </a:r>
                    </a:p>
                  </a:txBody>
                  <a:tcPr marL="76200" marR="76200" marT="76200" marB="76200"/>
                </a:tc>
                <a:tc>
                  <a:txBody>
                    <a:bodyPr/>
                    <a:lstStyle/>
                    <a:p>
                      <a:pPr algn="just" fontAlgn="t"/>
                      <a:r>
                        <a:rPr lang="en-US" b="1">
                          <a:solidFill>
                            <a:srgbClr val="000000"/>
                          </a:solidFill>
                        </a:rPr>
                        <a:t>boolean remove(Object o)</a:t>
                      </a:r>
                      <a:endParaRPr lang="en-US">
                        <a:solidFill>
                          <a:srgbClr val="000000"/>
                        </a:solidFill>
                      </a:endParaRPr>
                    </a:p>
                    <a:p>
                      <a:pPr algn="just" fontAlgn="t"/>
                      <a:r>
                        <a:rPr lang="en-US">
                          <a:solidFill>
                            <a:srgbClr val="000000"/>
                          </a:solidFill>
                        </a:rPr>
                        <a:t>Removes the first occurrence of the specified element in this vector, If the vector does not contain the element, it is unchanged.</a:t>
                      </a:r>
                    </a:p>
                  </a:txBody>
                  <a:tcPr marL="76200" marR="76200" marT="76200" marB="76200"/>
                </a:tc>
              </a:tr>
              <a:tr h="370840">
                <a:tc>
                  <a:txBody>
                    <a:bodyPr/>
                    <a:lstStyle/>
                    <a:p>
                      <a:pPr algn="ctr" fontAlgn="t"/>
                      <a:r>
                        <a:rPr lang="en-US" altLang="zh-TW"/>
                        <a:t>28</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removeAll</a:t>
                      </a:r>
                      <a:r>
                        <a:rPr lang="en-US" b="1" dirty="0">
                          <a:solidFill>
                            <a:srgbClr val="000000"/>
                          </a:solidFill>
                        </a:rPr>
                        <a:t>(Collection c)</a:t>
                      </a:r>
                      <a:endParaRPr lang="en-US" dirty="0">
                        <a:solidFill>
                          <a:srgbClr val="000000"/>
                        </a:solidFill>
                      </a:endParaRPr>
                    </a:p>
                    <a:p>
                      <a:pPr algn="just" fontAlgn="t"/>
                      <a:r>
                        <a:rPr lang="en-US" dirty="0">
                          <a:solidFill>
                            <a:srgbClr val="000000"/>
                          </a:solidFill>
                        </a:rPr>
                        <a:t>Removes from this vector all of its elements that are contained in the specified Collection.</a:t>
                      </a:r>
                    </a:p>
                  </a:txBody>
                  <a:tcPr marL="76200" marR="76200" marT="76200" marB="762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graphicFrame>
        <p:nvGraphicFramePr>
          <p:cNvPr id="7" name="表格 6"/>
          <p:cNvGraphicFramePr>
            <a:graphicFrameLocks noGrp="1"/>
          </p:cNvGraphicFramePr>
          <p:nvPr/>
        </p:nvGraphicFramePr>
        <p:xfrm>
          <a:off x="539552" y="1772816"/>
          <a:ext cx="8208912" cy="448056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29</a:t>
                      </a:r>
                    </a:p>
                  </a:txBody>
                  <a:tcPr marL="76200" marR="76200" marT="76200" marB="76200"/>
                </a:tc>
                <a:tc>
                  <a:txBody>
                    <a:bodyPr/>
                    <a:lstStyle/>
                    <a:p>
                      <a:pPr algn="just" fontAlgn="t"/>
                      <a:r>
                        <a:rPr lang="en-US" b="1">
                          <a:solidFill>
                            <a:srgbClr val="000000"/>
                          </a:solidFill>
                        </a:rPr>
                        <a:t>void removeAllElements()</a:t>
                      </a:r>
                      <a:endParaRPr lang="en-US">
                        <a:solidFill>
                          <a:srgbClr val="000000"/>
                        </a:solidFill>
                      </a:endParaRPr>
                    </a:p>
                    <a:p>
                      <a:pPr algn="just" fontAlgn="t"/>
                      <a:r>
                        <a:rPr lang="en-US">
                          <a:solidFill>
                            <a:srgbClr val="000000"/>
                          </a:solidFill>
                        </a:rPr>
                        <a:t>Removes all components from this vector and sets its size to zero.</a:t>
                      </a:r>
                    </a:p>
                  </a:txBody>
                  <a:tcPr marL="76200" marR="76200" marT="76200" marB="76200"/>
                </a:tc>
              </a:tr>
              <a:tr h="370840">
                <a:tc>
                  <a:txBody>
                    <a:bodyPr/>
                    <a:lstStyle/>
                    <a:p>
                      <a:pPr algn="ctr" fontAlgn="t"/>
                      <a:r>
                        <a:rPr lang="en-US" altLang="zh-TW"/>
                        <a:t>30</a:t>
                      </a:r>
                    </a:p>
                  </a:txBody>
                  <a:tcPr marL="76200" marR="76200" marT="76200" marB="76200"/>
                </a:tc>
                <a:tc>
                  <a:txBody>
                    <a:bodyPr/>
                    <a:lstStyle/>
                    <a:p>
                      <a:pPr algn="just" fontAlgn="t"/>
                      <a:r>
                        <a:rPr lang="en-US" b="1">
                          <a:solidFill>
                            <a:srgbClr val="000000"/>
                          </a:solidFill>
                        </a:rPr>
                        <a:t>boolean removeElement(Object obj)</a:t>
                      </a:r>
                      <a:endParaRPr lang="en-US">
                        <a:solidFill>
                          <a:srgbClr val="000000"/>
                        </a:solidFill>
                      </a:endParaRPr>
                    </a:p>
                    <a:p>
                      <a:pPr algn="just" fontAlgn="t"/>
                      <a:r>
                        <a:rPr lang="en-US">
                          <a:solidFill>
                            <a:srgbClr val="000000"/>
                          </a:solidFill>
                        </a:rPr>
                        <a:t>Removes the first (lowest-indexed) occurrence of the argument from this vector.</a:t>
                      </a:r>
                    </a:p>
                  </a:txBody>
                  <a:tcPr marL="76200" marR="76200" marT="76200" marB="76200"/>
                </a:tc>
              </a:tr>
              <a:tr h="370840">
                <a:tc>
                  <a:txBody>
                    <a:bodyPr/>
                    <a:lstStyle/>
                    <a:p>
                      <a:pPr algn="ctr" fontAlgn="t"/>
                      <a:r>
                        <a:rPr lang="en-US" altLang="zh-TW"/>
                        <a:t>31</a:t>
                      </a:r>
                    </a:p>
                  </a:txBody>
                  <a:tcPr marL="76200" marR="76200" marT="76200" marB="76200"/>
                </a:tc>
                <a:tc>
                  <a:txBody>
                    <a:bodyPr/>
                    <a:lstStyle/>
                    <a:p>
                      <a:pPr algn="just" fontAlgn="t"/>
                      <a:r>
                        <a:rPr lang="en-US" b="1">
                          <a:solidFill>
                            <a:srgbClr val="000000"/>
                          </a:solidFill>
                        </a:rPr>
                        <a:t>void removeElementAt(int index)</a:t>
                      </a:r>
                      <a:endParaRPr lang="en-US">
                        <a:solidFill>
                          <a:srgbClr val="000000"/>
                        </a:solidFill>
                      </a:endParaRPr>
                    </a:p>
                    <a:p>
                      <a:pPr algn="just" fontAlgn="t"/>
                      <a:r>
                        <a:rPr lang="en-US">
                          <a:solidFill>
                            <a:srgbClr val="000000"/>
                          </a:solidFill>
                        </a:rPr>
                        <a:t>removeElementAt(int index).</a:t>
                      </a:r>
                    </a:p>
                  </a:txBody>
                  <a:tcPr marL="76200" marR="76200" marT="76200" marB="76200"/>
                </a:tc>
              </a:tr>
              <a:tr h="370840">
                <a:tc>
                  <a:txBody>
                    <a:bodyPr/>
                    <a:lstStyle/>
                    <a:p>
                      <a:pPr algn="ctr" fontAlgn="t"/>
                      <a:r>
                        <a:rPr lang="en-US" altLang="zh-TW"/>
                        <a:t>32</a:t>
                      </a:r>
                    </a:p>
                  </a:txBody>
                  <a:tcPr marL="76200" marR="76200" marT="76200" marB="76200"/>
                </a:tc>
                <a:tc>
                  <a:txBody>
                    <a:bodyPr/>
                    <a:lstStyle/>
                    <a:p>
                      <a:pPr algn="just" fontAlgn="t"/>
                      <a:r>
                        <a:rPr lang="en-US" b="1">
                          <a:solidFill>
                            <a:srgbClr val="000000"/>
                          </a:solidFill>
                        </a:rPr>
                        <a:t>protected void removeRange(int fromIndex, int toIndex)</a:t>
                      </a:r>
                      <a:endParaRPr lang="en-US">
                        <a:solidFill>
                          <a:srgbClr val="000000"/>
                        </a:solidFill>
                      </a:endParaRPr>
                    </a:p>
                    <a:p>
                      <a:pPr algn="just" fontAlgn="t"/>
                      <a:r>
                        <a:rPr lang="en-US">
                          <a:solidFill>
                            <a:srgbClr val="000000"/>
                          </a:solidFill>
                        </a:rPr>
                        <a:t>Removes from this List all of the elements whose index is between fromIndex, inclusive and toIndex, exclusive.</a:t>
                      </a:r>
                    </a:p>
                  </a:txBody>
                  <a:tcPr marL="76200" marR="76200" marT="76200" marB="76200"/>
                </a:tc>
              </a:tr>
              <a:tr h="370840">
                <a:tc>
                  <a:txBody>
                    <a:bodyPr/>
                    <a:lstStyle/>
                    <a:p>
                      <a:pPr algn="ctr" fontAlgn="t"/>
                      <a:r>
                        <a:rPr lang="en-US" altLang="zh-TW"/>
                        <a:t>33</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retainAll</a:t>
                      </a:r>
                      <a:r>
                        <a:rPr lang="en-US" b="1" dirty="0">
                          <a:solidFill>
                            <a:srgbClr val="000000"/>
                          </a:solidFill>
                        </a:rPr>
                        <a:t>(Collection c)</a:t>
                      </a:r>
                      <a:endParaRPr lang="en-US" dirty="0">
                        <a:solidFill>
                          <a:srgbClr val="000000"/>
                        </a:solidFill>
                      </a:endParaRPr>
                    </a:p>
                    <a:p>
                      <a:pPr algn="just" fontAlgn="t"/>
                      <a:r>
                        <a:rPr lang="en-US" dirty="0">
                          <a:solidFill>
                            <a:srgbClr val="000000"/>
                          </a:solidFill>
                        </a:rPr>
                        <a:t>Retains only the elements in this vector that are contained in the specified Collection.</a:t>
                      </a:r>
                    </a:p>
                  </a:txBody>
                  <a:tcPr marL="76200" marR="76200" marT="76200" marB="762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graphicFrame>
        <p:nvGraphicFramePr>
          <p:cNvPr id="7" name="表格 6"/>
          <p:cNvGraphicFramePr>
            <a:graphicFrameLocks noGrp="1"/>
          </p:cNvGraphicFramePr>
          <p:nvPr/>
        </p:nvGraphicFramePr>
        <p:xfrm>
          <a:off x="539552" y="1772816"/>
          <a:ext cx="8208912" cy="377952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34</a:t>
                      </a:r>
                    </a:p>
                  </a:txBody>
                  <a:tcPr marL="76200" marR="76200" marT="76200" marB="76200"/>
                </a:tc>
                <a:tc>
                  <a:txBody>
                    <a:bodyPr/>
                    <a:lstStyle/>
                    <a:p>
                      <a:pPr algn="just" fontAlgn="t"/>
                      <a:r>
                        <a:rPr lang="en-US" b="1">
                          <a:solidFill>
                            <a:srgbClr val="000000"/>
                          </a:solidFill>
                        </a:rPr>
                        <a:t>Object set(int index, Object element)</a:t>
                      </a:r>
                      <a:endParaRPr lang="en-US">
                        <a:solidFill>
                          <a:srgbClr val="000000"/>
                        </a:solidFill>
                      </a:endParaRPr>
                    </a:p>
                    <a:p>
                      <a:pPr algn="just" fontAlgn="t"/>
                      <a:r>
                        <a:rPr lang="en-US">
                          <a:solidFill>
                            <a:srgbClr val="000000"/>
                          </a:solidFill>
                        </a:rPr>
                        <a:t>Replaces the element at the specified position in this vector with the specified element.</a:t>
                      </a:r>
                    </a:p>
                  </a:txBody>
                  <a:tcPr marL="76200" marR="76200" marT="76200" marB="76200"/>
                </a:tc>
              </a:tr>
              <a:tr h="370840">
                <a:tc>
                  <a:txBody>
                    <a:bodyPr/>
                    <a:lstStyle/>
                    <a:p>
                      <a:pPr algn="ctr" fontAlgn="t"/>
                      <a:r>
                        <a:rPr lang="en-US" altLang="zh-TW"/>
                        <a:t>35</a:t>
                      </a:r>
                    </a:p>
                  </a:txBody>
                  <a:tcPr marL="76200" marR="76200" marT="76200" marB="76200"/>
                </a:tc>
                <a:tc>
                  <a:txBody>
                    <a:bodyPr/>
                    <a:lstStyle/>
                    <a:p>
                      <a:pPr algn="just" fontAlgn="t"/>
                      <a:r>
                        <a:rPr lang="en-US" b="1">
                          <a:solidFill>
                            <a:srgbClr val="000000"/>
                          </a:solidFill>
                        </a:rPr>
                        <a:t>void setElementAt(Object obj, int index)</a:t>
                      </a:r>
                      <a:endParaRPr lang="en-US">
                        <a:solidFill>
                          <a:srgbClr val="000000"/>
                        </a:solidFill>
                      </a:endParaRPr>
                    </a:p>
                    <a:p>
                      <a:pPr algn="just" fontAlgn="t"/>
                      <a:r>
                        <a:rPr lang="en-US">
                          <a:solidFill>
                            <a:srgbClr val="000000"/>
                          </a:solidFill>
                        </a:rPr>
                        <a:t>Sets the component at the specified index of this vector to be the specified object.</a:t>
                      </a:r>
                    </a:p>
                  </a:txBody>
                  <a:tcPr marL="76200" marR="76200" marT="76200" marB="76200"/>
                </a:tc>
              </a:tr>
              <a:tr h="370840">
                <a:tc>
                  <a:txBody>
                    <a:bodyPr/>
                    <a:lstStyle/>
                    <a:p>
                      <a:pPr algn="ctr" fontAlgn="t"/>
                      <a:r>
                        <a:rPr lang="en-US" altLang="zh-TW"/>
                        <a:t>36</a:t>
                      </a:r>
                    </a:p>
                  </a:txBody>
                  <a:tcPr marL="76200" marR="76200" marT="76200" marB="76200"/>
                </a:tc>
                <a:tc>
                  <a:txBody>
                    <a:bodyPr/>
                    <a:lstStyle/>
                    <a:p>
                      <a:pPr algn="just" fontAlgn="t"/>
                      <a:r>
                        <a:rPr lang="en-US" b="1">
                          <a:solidFill>
                            <a:srgbClr val="000000"/>
                          </a:solidFill>
                        </a:rPr>
                        <a:t>void setSize(int newSize)</a:t>
                      </a:r>
                      <a:endParaRPr lang="en-US">
                        <a:solidFill>
                          <a:srgbClr val="000000"/>
                        </a:solidFill>
                      </a:endParaRPr>
                    </a:p>
                    <a:p>
                      <a:pPr algn="just" fontAlgn="t"/>
                      <a:r>
                        <a:rPr lang="en-US">
                          <a:solidFill>
                            <a:srgbClr val="000000"/>
                          </a:solidFill>
                        </a:rPr>
                        <a:t>Sets the size of this vector.</a:t>
                      </a:r>
                    </a:p>
                  </a:txBody>
                  <a:tcPr marL="76200" marR="76200" marT="76200" marB="76200"/>
                </a:tc>
              </a:tr>
              <a:tr h="370840">
                <a:tc>
                  <a:txBody>
                    <a:bodyPr/>
                    <a:lstStyle/>
                    <a:p>
                      <a:pPr algn="ctr" fontAlgn="t"/>
                      <a:r>
                        <a:rPr lang="en-US" altLang="zh-TW"/>
                        <a:t>37</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a:t>
                      </a:r>
                      <a:endParaRPr lang="en-US" dirty="0">
                        <a:solidFill>
                          <a:srgbClr val="000000"/>
                        </a:solidFill>
                      </a:endParaRPr>
                    </a:p>
                    <a:p>
                      <a:pPr algn="just" fontAlgn="t"/>
                      <a:r>
                        <a:rPr lang="en-US" dirty="0">
                          <a:solidFill>
                            <a:srgbClr val="000000"/>
                          </a:solidFill>
                        </a:rPr>
                        <a:t>Returns the number of components in this vector.</a:t>
                      </a:r>
                    </a:p>
                  </a:txBody>
                  <a:tcPr marL="76200" marR="76200" marT="76200" marB="762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graphicFrame>
        <p:nvGraphicFramePr>
          <p:cNvPr id="7" name="表格 6"/>
          <p:cNvGraphicFramePr>
            <a:graphicFrameLocks noGrp="1"/>
          </p:cNvGraphicFramePr>
          <p:nvPr/>
        </p:nvGraphicFramePr>
        <p:xfrm>
          <a:off x="539552" y="1772816"/>
          <a:ext cx="8208912" cy="405384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38</a:t>
                      </a:r>
                    </a:p>
                  </a:txBody>
                  <a:tcPr marL="76200" marR="76200" marT="76200" marB="76200"/>
                </a:tc>
                <a:tc>
                  <a:txBody>
                    <a:bodyPr/>
                    <a:lstStyle/>
                    <a:p>
                      <a:pPr algn="just" fontAlgn="t"/>
                      <a:r>
                        <a:rPr lang="en-US" b="1">
                          <a:solidFill>
                            <a:srgbClr val="000000"/>
                          </a:solidFill>
                        </a:rPr>
                        <a:t>List subList(int fromIndex, int toIndex)</a:t>
                      </a:r>
                      <a:endParaRPr lang="en-US">
                        <a:solidFill>
                          <a:srgbClr val="000000"/>
                        </a:solidFill>
                      </a:endParaRPr>
                    </a:p>
                    <a:p>
                      <a:pPr algn="just" fontAlgn="t"/>
                      <a:r>
                        <a:rPr lang="en-US">
                          <a:solidFill>
                            <a:srgbClr val="000000"/>
                          </a:solidFill>
                        </a:rPr>
                        <a:t>Returns a view of the portion of this List between fromIndex, inclusive, and toIndex, exclusive.</a:t>
                      </a:r>
                    </a:p>
                  </a:txBody>
                  <a:tcPr marL="76200" marR="76200" marT="76200" marB="76200"/>
                </a:tc>
              </a:tr>
              <a:tr h="370840">
                <a:tc>
                  <a:txBody>
                    <a:bodyPr/>
                    <a:lstStyle/>
                    <a:p>
                      <a:pPr algn="ctr" fontAlgn="t"/>
                      <a:r>
                        <a:rPr lang="en-US" altLang="zh-TW"/>
                        <a:t>39</a:t>
                      </a:r>
                    </a:p>
                  </a:txBody>
                  <a:tcPr marL="76200" marR="76200" marT="76200" marB="76200"/>
                </a:tc>
                <a:tc>
                  <a:txBody>
                    <a:bodyPr/>
                    <a:lstStyle/>
                    <a:p>
                      <a:pPr algn="just" fontAlgn="t"/>
                      <a:r>
                        <a:rPr lang="en-US" b="1">
                          <a:solidFill>
                            <a:srgbClr val="000000"/>
                          </a:solidFill>
                        </a:rPr>
                        <a:t>Object[] toArray()</a:t>
                      </a:r>
                      <a:endParaRPr lang="en-US">
                        <a:solidFill>
                          <a:srgbClr val="000000"/>
                        </a:solidFill>
                      </a:endParaRPr>
                    </a:p>
                    <a:p>
                      <a:pPr algn="just" fontAlgn="t"/>
                      <a:r>
                        <a:rPr lang="en-US">
                          <a:solidFill>
                            <a:srgbClr val="000000"/>
                          </a:solidFill>
                        </a:rPr>
                        <a:t>Returns an array containing all of the elements in this vector in the correct order.</a:t>
                      </a:r>
                    </a:p>
                  </a:txBody>
                  <a:tcPr marL="76200" marR="76200" marT="76200" marB="76200"/>
                </a:tc>
              </a:tr>
              <a:tr h="370840">
                <a:tc>
                  <a:txBody>
                    <a:bodyPr/>
                    <a:lstStyle/>
                    <a:p>
                      <a:pPr algn="ctr" fontAlgn="t"/>
                      <a:r>
                        <a:rPr lang="en-US" altLang="zh-TW"/>
                        <a:t>40</a:t>
                      </a:r>
                    </a:p>
                  </a:txBody>
                  <a:tcPr marL="76200" marR="76200" marT="76200" marB="76200"/>
                </a:tc>
                <a:tc>
                  <a:txBody>
                    <a:bodyPr/>
                    <a:lstStyle/>
                    <a:p>
                      <a:pPr algn="just" fontAlgn="t"/>
                      <a:r>
                        <a:rPr lang="en-US" b="1">
                          <a:solidFill>
                            <a:srgbClr val="000000"/>
                          </a:solidFill>
                        </a:rPr>
                        <a:t>Object[] toArray(Object[] a)</a:t>
                      </a:r>
                      <a:endParaRPr lang="en-US">
                        <a:solidFill>
                          <a:srgbClr val="000000"/>
                        </a:solidFill>
                      </a:endParaRPr>
                    </a:p>
                    <a:p>
                      <a:pPr algn="just" fontAlgn="t"/>
                      <a:r>
                        <a:rPr lang="en-US">
                          <a:solidFill>
                            <a:srgbClr val="000000"/>
                          </a:solidFill>
                        </a:rPr>
                        <a:t>Returns an array containing all of the elements in this vector in the correct order; the runtime type of the returned array is that of the specified array.</a:t>
                      </a:r>
                    </a:p>
                  </a:txBody>
                  <a:tcPr marL="76200" marR="76200" marT="76200" marB="76200"/>
                </a:tc>
              </a:tr>
              <a:tr h="370840">
                <a:tc>
                  <a:txBody>
                    <a:bodyPr/>
                    <a:lstStyle/>
                    <a:p>
                      <a:pPr algn="ctr" fontAlgn="t"/>
                      <a:r>
                        <a:rPr lang="en-US" altLang="zh-TW" dirty="0"/>
                        <a:t>41</a:t>
                      </a:r>
                    </a:p>
                  </a:txBody>
                  <a:tcPr marL="76200" marR="76200" marT="76200" marB="76200"/>
                </a:tc>
                <a:tc>
                  <a:txBody>
                    <a:bodyPr/>
                    <a:lstStyle/>
                    <a:p>
                      <a:pPr algn="just" fontAlgn="t"/>
                      <a:r>
                        <a:rPr lang="en-US" b="1" dirty="0">
                          <a:solidFill>
                            <a:srgbClr val="000000"/>
                          </a:solidFill>
                        </a:rPr>
                        <a:t>String </a:t>
                      </a:r>
                      <a:r>
                        <a:rPr lang="en-US" b="1" dirty="0" err="1">
                          <a:solidFill>
                            <a:srgbClr val="000000"/>
                          </a:solidFill>
                        </a:rPr>
                        <a:t>toString</a:t>
                      </a:r>
                      <a:r>
                        <a:rPr lang="en-US" b="1" dirty="0">
                          <a:solidFill>
                            <a:srgbClr val="000000"/>
                          </a:solidFill>
                        </a:rPr>
                        <a:t>()</a:t>
                      </a:r>
                      <a:endParaRPr lang="en-US" dirty="0">
                        <a:solidFill>
                          <a:srgbClr val="000000"/>
                        </a:solidFill>
                      </a:endParaRPr>
                    </a:p>
                    <a:p>
                      <a:pPr algn="just" fontAlgn="t"/>
                      <a:r>
                        <a:rPr lang="en-US" dirty="0">
                          <a:solidFill>
                            <a:srgbClr val="000000"/>
                          </a:solidFill>
                        </a:rPr>
                        <a:t>Returns a string representation of this vector, containing the String representation of each element.</a:t>
                      </a:r>
                    </a:p>
                  </a:txBody>
                  <a:tcPr marL="76200" marR="76200" marT="76200" marB="762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Vector Method:</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graphicFrame>
        <p:nvGraphicFramePr>
          <p:cNvPr id="7" name="表格 6"/>
          <p:cNvGraphicFramePr>
            <a:graphicFrameLocks noGrp="1"/>
          </p:cNvGraphicFramePr>
          <p:nvPr/>
        </p:nvGraphicFramePr>
        <p:xfrm>
          <a:off x="539552" y="1772816"/>
          <a:ext cx="8208912" cy="112776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dirty="0"/>
                        <a:t>Method &amp; Description</a:t>
                      </a:r>
                    </a:p>
                  </a:txBody>
                  <a:tcPr marL="76200" marR="76200" marT="76200" marB="76200"/>
                </a:tc>
              </a:tr>
              <a:tr h="370840">
                <a:tc>
                  <a:txBody>
                    <a:bodyPr/>
                    <a:lstStyle/>
                    <a:p>
                      <a:pPr algn="ctr" fontAlgn="t"/>
                      <a:r>
                        <a:rPr lang="en-US" altLang="zh-TW" dirty="0"/>
                        <a:t>42</a:t>
                      </a:r>
                    </a:p>
                  </a:txBody>
                  <a:tcPr marL="76200" marR="76200" marT="76200" marB="76200"/>
                </a:tc>
                <a:tc>
                  <a:txBody>
                    <a:bodyPr/>
                    <a:lstStyle/>
                    <a:p>
                      <a:pPr algn="just" fontAlgn="t"/>
                      <a:r>
                        <a:rPr lang="en-US" b="1" dirty="0">
                          <a:solidFill>
                            <a:srgbClr val="000000"/>
                          </a:solidFill>
                        </a:rPr>
                        <a:t>void </a:t>
                      </a:r>
                      <a:r>
                        <a:rPr lang="en-US" b="1" dirty="0" err="1">
                          <a:solidFill>
                            <a:srgbClr val="000000"/>
                          </a:solidFill>
                        </a:rPr>
                        <a:t>trimToSize</a:t>
                      </a:r>
                      <a:r>
                        <a:rPr lang="en-US" b="1" dirty="0">
                          <a:solidFill>
                            <a:srgbClr val="000000"/>
                          </a:solidFill>
                        </a:rPr>
                        <a:t>()</a:t>
                      </a:r>
                      <a:endParaRPr lang="en-US" dirty="0">
                        <a:solidFill>
                          <a:srgbClr val="000000"/>
                        </a:solidFill>
                      </a:endParaRPr>
                    </a:p>
                    <a:p>
                      <a:pPr algn="just" fontAlgn="t"/>
                      <a:r>
                        <a:rPr lang="en-US" dirty="0">
                          <a:solidFill>
                            <a:srgbClr val="000000"/>
                          </a:solidFill>
                        </a:rPr>
                        <a:t>Trims the capacity of this vector to be the vector's current size.</a:t>
                      </a:r>
                    </a:p>
                  </a:txBody>
                  <a:tcPr marL="76200" marR="76200" marT="76200" marB="762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1.1 Enumeration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1.3 Vector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Code:</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3074" name="Picture 2"/>
          <p:cNvPicPr>
            <a:picLocks noChangeAspect="1" noChangeArrowheads="1"/>
          </p:cNvPicPr>
          <p:nvPr/>
        </p:nvPicPr>
        <p:blipFill>
          <a:blip r:embed="rId2" cstate="print"/>
          <a:srcRect/>
          <a:stretch>
            <a:fillRect/>
          </a:stretch>
        </p:blipFill>
        <p:spPr bwMode="auto">
          <a:xfrm>
            <a:off x="611560" y="1700808"/>
            <a:ext cx="4042627" cy="4170065"/>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0" y="2348880"/>
            <a:ext cx="4026186" cy="1266453"/>
          </a:xfrm>
          <a:prstGeom prst="rect">
            <a:avLst/>
          </a:prstGeom>
          <a:noFill/>
          <a:ln w="9525">
            <a:solidFill>
              <a:srgbClr val="C00000"/>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1.4 Stack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Stack</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808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smtClean="0">
                <a:solidFill>
                  <a:schemeClr val="tx1"/>
                </a:solidFill>
              </a:rPr>
              <a:t>Stack class implements a last-in-first-out (LIFO) stack of </a:t>
            </a:r>
            <a:r>
              <a:rPr lang="en-US" altLang="zh-TW" sz="1800" dirty="0" smtClean="0">
                <a:solidFill>
                  <a:schemeClr val="tx1"/>
                </a:solidFill>
              </a:rPr>
              <a:t>elements.</a:t>
            </a:r>
          </a:p>
          <a:p>
            <a:pPr marL="342900" indent="-342900" algn="l">
              <a:buClr>
                <a:srgbClr val="0070C0"/>
              </a:buClr>
              <a:buSzPct val="80000"/>
              <a:buFont typeface="Wingdings" pitchFamily="2" charset="2"/>
              <a:buChar char="u"/>
            </a:pPr>
            <a:r>
              <a:rPr lang="en-US" altLang="zh-TW" sz="1800" dirty="0" smtClean="0">
                <a:solidFill>
                  <a:schemeClr val="tx1"/>
                </a:solidFill>
              </a:rPr>
              <a:t>You </a:t>
            </a:r>
            <a:r>
              <a:rPr lang="en-US" altLang="zh-TW" sz="1800" dirty="0" smtClean="0">
                <a:solidFill>
                  <a:schemeClr val="tx1"/>
                </a:solidFill>
              </a:rPr>
              <a:t>can think of a stack literally as a vertical stack of objects; when you add a new element, it gets stacked on top of the </a:t>
            </a:r>
            <a:r>
              <a:rPr lang="en-US" altLang="zh-TW" sz="1800" dirty="0" smtClean="0">
                <a:solidFill>
                  <a:schemeClr val="tx1"/>
                </a:solidFill>
              </a:rPr>
              <a:t>others.</a:t>
            </a:r>
          </a:p>
          <a:p>
            <a:pPr marL="342900" indent="-342900" algn="l">
              <a:buClr>
                <a:srgbClr val="0070C0"/>
              </a:buClr>
              <a:buSzPct val="80000"/>
              <a:buFont typeface="Wingdings" pitchFamily="2" charset="2"/>
              <a:buChar char="u"/>
            </a:pPr>
            <a:r>
              <a:rPr lang="en-US" altLang="zh-TW" sz="1800" dirty="0" smtClean="0">
                <a:solidFill>
                  <a:schemeClr val="tx1"/>
                </a:solidFill>
              </a:rPr>
              <a:t>When </a:t>
            </a:r>
            <a:r>
              <a:rPr lang="en-US" altLang="zh-TW" sz="1800" dirty="0" smtClean="0">
                <a:solidFill>
                  <a:schemeClr val="tx1"/>
                </a:solidFill>
              </a:rPr>
              <a:t>you pull an element off the stack, it comes off the top. In other words, the last element you added to the stack is the first one to come back </a:t>
            </a:r>
            <a:r>
              <a:rPr lang="en-US" altLang="zh-TW" sz="1800" dirty="0" smtClean="0">
                <a:solidFill>
                  <a:schemeClr val="tx1"/>
                </a:solidFill>
              </a:rPr>
              <a:t>off.</a:t>
            </a:r>
          </a:p>
          <a:p>
            <a:pPr marL="342900" indent="-342900" algn="l">
              <a:buClr>
                <a:srgbClr val="0070C0"/>
              </a:buClr>
              <a:buSzPct val="80000"/>
              <a:buFont typeface="Wingdings" pitchFamily="2" charset="2"/>
              <a:buChar char="u"/>
            </a:pPr>
            <a:r>
              <a:rPr lang="en-US" altLang="zh-TW" sz="1800" dirty="0" smtClean="0">
                <a:solidFill>
                  <a:schemeClr val="tx1"/>
                </a:solidFill>
              </a:rPr>
              <a:t>For </a:t>
            </a:r>
            <a:r>
              <a:rPr lang="en-US" altLang="zh-TW" sz="1800" dirty="0" smtClean="0">
                <a:solidFill>
                  <a:schemeClr val="tx1"/>
                </a:solidFill>
              </a:rPr>
              <a:t>more details about this class, check </a:t>
            </a:r>
            <a:r>
              <a:rPr lang="en-US" altLang="zh-TW" sz="1800" dirty="0" smtClean="0">
                <a:solidFill>
                  <a:schemeClr val="tx1"/>
                </a:solidFill>
                <a:hlinkClick r:id="rId2"/>
              </a:rPr>
              <a:t>The </a:t>
            </a:r>
            <a:r>
              <a:rPr lang="en-US" altLang="zh-TW" sz="1800" dirty="0" smtClean="0">
                <a:solidFill>
                  <a:schemeClr val="tx1"/>
                </a:solidFill>
                <a:hlinkClick r:id="rId2"/>
              </a:rPr>
              <a:t>Stack</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Stack </a:t>
            </a:r>
            <a:r>
              <a:rPr lang="en-US" altLang="zh-TW" sz="1800" dirty="0" smtClean="0">
                <a:solidFill>
                  <a:schemeClr val="tx1"/>
                </a:solidFill>
              </a:rPr>
              <a:t>is a subclass of Vector that implements a standard last-in, first-out </a:t>
            </a:r>
            <a:r>
              <a:rPr lang="en-US" altLang="zh-TW" sz="1800" dirty="0" smtClean="0">
                <a:solidFill>
                  <a:schemeClr val="tx1"/>
                </a:solidFill>
              </a:rPr>
              <a:t>stack.</a:t>
            </a:r>
          </a:p>
          <a:p>
            <a:pPr marL="342900" indent="-342900" algn="l">
              <a:buClr>
                <a:srgbClr val="0070C0"/>
              </a:buClr>
              <a:buSzPct val="80000"/>
              <a:buFont typeface="Wingdings" pitchFamily="2" charset="2"/>
              <a:buChar char="u"/>
            </a:pPr>
            <a:r>
              <a:rPr lang="en-US" altLang="zh-TW" sz="1800" dirty="0" smtClean="0">
                <a:solidFill>
                  <a:schemeClr val="tx1"/>
                </a:solidFill>
              </a:rPr>
              <a:t>Stack </a:t>
            </a:r>
            <a:r>
              <a:rPr lang="en-US" altLang="zh-TW" sz="1800" dirty="0" smtClean="0">
                <a:solidFill>
                  <a:schemeClr val="tx1"/>
                </a:solidFill>
              </a:rPr>
              <a:t>only defines the default constructor, which creates an empty stack. Stack includes all the methods defined by Vector, and adds several of its own</a:t>
            </a:r>
            <a:r>
              <a:rPr lang="en-US" altLang="zh-TW" sz="1800" dirty="0" smtClean="0">
                <a:solidFill>
                  <a:schemeClr val="tx1"/>
                </a:solidFill>
              </a:rPr>
              <a:t>.</a:t>
            </a: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
        <p:nvSpPr>
          <p:cNvPr id="9" name="副標題 2"/>
          <p:cNvSpPr txBox="1">
            <a:spLocks/>
          </p:cNvSpPr>
          <p:nvPr/>
        </p:nvSpPr>
        <p:spPr>
          <a:xfrm>
            <a:off x="755576" y="4221088"/>
            <a:ext cx="7776864" cy="360040"/>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dirty="0" smtClean="0"/>
              <a:t>Stack( </a:t>
            </a:r>
            <a:r>
              <a:rPr lang="en-US" altLang="zh-TW" dirty="0" smtClean="0"/>
              <a:t>)</a:t>
            </a:r>
            <a:endParaRPr kumimoji="0" lang="en-US" altLang="zh-TW"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Stack</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
        <p:nvSpPr>
          <p:cNvPr id="10" name="副標題 2"/>
          <p:cNvSpPr txBox="1">
            <a:spLocks/>
          </p:cNvSpPr>
          <p:nvPr/>
        </p:nvSpPr>
        <p:spPr>
          <a:xfrm>
            <a:off x="395536" y="1268760"/>
            <a:ext cx="8352928" cy="360040"/>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kumimoji="0" lang="en-US" altLang="zh-TW" sz="1800" b="0" i="0" u="none" strike="noStrike" kern="1200" cap="none" spc="0" normalizeH="0" baseline="0" noProof="0" dirty="0" smtClean="0">
                <a:ln>
                  <a:noFill/>
                </a:ln>
                <a:solidFill>
                  <a:schemeClr val="tx1"/>
                </a:solidFill>
                <a:effectLst/>
                <a:uLnTx/>
                <a:uFillTx/>
                <a:latin typeface="+mn-lt"/>
                <a:ea typeface="+mn-ea"/>
                <a:cs typeface="+mn-cs"/>
              </a:rPr>
              <a:t>Stack Method:</a:t>
            </a:r>
          </a:p>
        </p:txBody>
      </p:sp>
      <p:graphicFrame>
        <p:nvGraphicFramePr>
          <p:cNvPr id="12" name="表格 11"/>
          <p:cNvGraphicFramePr>
            <a:graphicFrameLocks noGrp="1"/>
          </p:cNvGraphicFramePr>
          <p:nvPr/>
        </p:nvGraphicFramePr>
        <p:xfrm>
          <a:off x="611560" y="1772816"/>
          <a:ext cx="7992888" cy="4480560"/>
        </p:xfrm>
        <a:graphic>
          <a:graphicData uri="http://schemas.openxmlformats.org/drawingml/2006/table">
            <a:tbl>
              <a:tblPr firstRow="1" bandRow="1">
                <a:tableStyleId>{5C22544A-7EE6-4342-B048-85BDC9FD1C3A}</a:tableStyleId>
              </a:tblPr>
              <a:tblGrid>
                <a:gridCol w="538163"/>
                <a:gridCol w="7454725"/>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boolean empty()</a:t>
                      </a:r>
                      <a:endParaRPr lang="en-US">
                        <a:solidFill>
                          <a:srgbClr val="000000"/>
                        </a:solidFill>
                      </a:endParaRPr>
                    </a:p>
                    <a:p>
                      <a:pPr algn="just" fontAlgn="t"/>
                      <a:r>
                        <a:rPr lang="en-US">
                          <a:solidFill>
                            <a:srgbClr val="000000"/>
                          </a:solidFill>
                        </a:rPr>
                        <a:t>Tests if this stack is empty. Returns true if the stack is empty, and returns false if the stack contains elements.</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peek( )</a:t>
                      </a:r>
                      <a:endParaRPr lang="en-US">
                        <a:solidFill>
                          <a:srgbClr val="000000"/>
                        </a:solidFill>
                      </a:endParaRPr>
                    </a:p>
                    <a:p>
                      <a:pPr algn="just" fontAlgn="t"/>
                      <a:r>
                        <a:rPr lang="en-US">
                          <a:solidFill>
                            <a:srgbClr val="000000"/>
                          </a:solidFill>
                        </a:rPr>
                        <a:t>Returns the element on the top of the stack, but does not remove it.</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Object pop( )</a:t>
                      </a:r>
                      <a:endParaRPr lang="en-US">
                        <a:solidFill>
                          <a:srgbClr val="000000"/>
                        </a:solidFill>
                      </a:endParaRPr>
                    </a:p>
                    <a:p>
                      <a:pPr algn="just" fontAlgn="t"/>
                      <a:r>
                        <a:rPr lang="en-US">
                          <a:solidFill>
                            <a:srgbClr val="000000"/>
                          </a:solidFill>
                        </a:rPr>
                        <a:t>Returns the element on the top of the stack, removing it in the process.</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Object push(Object element)</a:t>
                      </a:r>
                      <a:endParaRPr lang="en-US">
                        <a:solidFill>
                          <a:srgbClr val="000000"/>
                        </a:solidFill>
                      </a:endParaRPr>
                    </a:p>
                    <a:p>
                      <a:pPr algn="just" fontAlgn="t"/>
                      <a:r>
                        <a:rPr lang="en-US">
                          <a:solidFill>
                            <a:srgbClr val="000000"/>
                          </a:solidFill>
                        </a:rPr>
                        <a:t>Pushes the element onto the stack. Element is also returned.</a:t>
                      </a:r>
                    </a:p>
                  </a:txBody>
                  <a:tcPr marL="76200" marR="76200" marT="76200" marB="76200"/>
                </a:tc>
              </a:tr>
              <a:tr h="370840">
                <a:tc>
                  <a:txBody>
                    <a:bodyPr/>
                    <a:lstStyle/>
                    <a:p>
                      <a:pPr algn="ctr" fontAlgn="t"/>
                      <a:r>
                        <a:rPr lang="en-US" altLang="zh-TW"/>
                        <a:t>5</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search(Object element)</a:t>
                      </a:r>
                      <a:endParaRPr lang="en-US" dirty="0">
                        <a:solidFill>
                          <a:srgbClr val="000000"/>
                        </a:solidFill>
                      </a:endParaRPr>
                    </a:p>
                    <a:p>
                      <a:pPr algn="just" fontAlgn="t"/>
                      <a:r>
                        <a:rPr lang="en-US" dirty="0">
                          <a:solidFill>
                            <a:srgbClr val="000000"/>
                          </a:solidFill>
                        </a:rPr>
                        <a:t>Searches for element in the stack. If found, its offset from the top of the stack is returned. Otherwise, .1 is returned.</a:t>
                      </a:r>
                    </a:p>
                  </a:txBody>
                  <a:tcPr marL="76200" marR="76200" marT="76200" marB="7620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1.4 Stack</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10" name="副標題 2"/>
          <p:cNvSpPr txBox="1">
            <a:spLocks/>
          </p:cNvSpPr>
          <p:nvPr/>
        </p:nvSpPr>
        <p:spPr>
          <a:xfrm>
            <a:off x="395536" y="1268760"/>
            <a:ext cx="8352928" cy="360040"/>
          </a:xfrm>
          <a:prstGeom prst="rect">
            <a:avLst/>
          </a:prstGeom>
          <a:ln>
            <a:solidFill>
              <a:srgbClr val="C00000"/>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r>
              <a:rPr kumimoji="0" lang="en-US" altLang="zh-TW" sz="1800" b="0" i="0" u="none" strike="noStrike" kern="1200" cap="none" spc="0" normalizeH="0" baseline="0" noProof="0" dirty="0" smtClean="0">
                <a:ln>
                  <a:noFill/>
                </a:ln>
                <a:solidFill>
                  <a:schemeClr val="tx1"/>
                </a:solidFill>
                <a:effectLst/>
                <a:uLnTx/>
                <a:uFillTx/>
                <a:latin typeface="+mn-lt"/>
                <a:ea typeface="+mn-ea"/>
                <a:cs typeface="+mn-cs"/>
              </a:rPr>
              <a:t>Code:</a:t>
            </a:r>
          </a:p>
        </p:txBody>
      </p:sp>
      <p:pic>
        <p:nvPicPr>
          <p:cNvPr id="1026" name="Picture 2"/>
          <p:cNvPicPr>
            <a:picLocks noChangeAspect="1" noChangeArrowheads="1"/>
          </p:cNvPicPr>
          <p:nvPr/>
        </p:nvPicPr>
        <p:blipFill>
          <a:blip r:embed="rId2" cstate="print"/>
          <a:srcRect/>
          <a:stretch>
            <a:fillRect/>
          </a:stretch>
        </p:blipFill>
        <p:spPr bwMode="auto">
          <a:xfrm>
            <a:off x="4966362" y="2852936"/>
            <a:ext cx="3781036" cy="1390278"/>
          </a:xfrm>
          <a:prstGeom prst="rect">
            <a:avLst/>
          </a:prstGeom>
          <a:noFill/>
          <a:ln w="9525">
            <a:solidFill>
              <a:srgbClr val="C00000"/>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11560" y="1700808"/>
            <a:ext cx="4198448" cy="3852317"/>
          </a:xfrm>
          <a:prstGeom prst="rect">
            <a:avLst/>
          </a:prstGeom>
          <a:noFill/>
          <a:ln w="9525">
            <a:solidFill>
              <a:srgbClr val="C00000"/>
            </a:solid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1.5 </a:t>
            </a:r>
            <a:r>
              <a:rPr lang="en-US" altLang="zh-TW" sz="4800" b="1" dirty="0" smtClean="0">
                <a:solidFill>
                  <a:srgbClr val="FFFF00"/>
                </a:solidFill>
              </a:rPr>
              <a:t>Dictionary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Dictionary class is an abstract class that defines a data structure for mapping keys to values.</a:t>
            </a:r>
          </a:p>
          <a:p>
            <a:pPr marL="342900" indent="-342900" algn="l">
              <a:buClr>
                <a:srgbClr val="0070C0"/>
              </a:buClr>
              <a:buSzPct val="80000"/>
              <a:buFont typeface="Wingdings" pitchFamily="2" charset="2"/>
              <a:buChar char="u"/>
            </a:pPr>
            <a:r>
              <a:rPr lang="en-US" altLang="zh-TW" sz="1800" dirty="0" smtClean="0">
                <a:solidFill>
                  <a:schemeClr val="tx1"/>
                </a:solidFill>
              </a:rPr>
              <a:t>This is useful in cases where you want to be able to access data via a particular key rather than an integer index.</a:t>
            </a:r>
          </a:p>
          <a:p>
            <a:pPr marL="342900" indent="-342900" algn="l">
              <a:buClr>
                <a:srgbClr val="0070C0"/>
              </a:buClr>
              <a:buSzPct val="80000"/>
              <a:buFont typeface="Wingdings" pitchFamily="2" charset="2"/>
              <a:buChar char="u"/>
            </a:pPr>
            <a:r>
              <a:rPr lang="en-US" altLang="zh-TW" sz="1800" dirty="0" smtClean="0">
                <a:solidFill>
                  <a:schemeClr val="tx1"/>
                </a:solidFill>
              </a:rPr>
              <a:t>Since the Dictionary class is abstract, it provides only the framework for a key-mapped data structure rather than a specific implementation.</a:t>
            </a:r>
          </a:p>
          <a:p>
            <a:pPr marL="342900" indent="-342900" algn="l">
              <a:buClr>
                <a:srgbClr val="0070C0"/>
              </a:buClr>
              <a:buSzPct val="80000"/>
              <a:buFont typeface="Wingdings" pitchFamily="2" charset="2"/>
              <a:buChar char="u"/>
            </a:pPr>
            <a:r>
              <a:rPr lang="en-US" altLang="zh-TW" sz="1800" dirty="0" smtClean="0">
                <a:solidFill>
                  <a:schemeClr val="tx1"/>
                </a:solidFill>
              </a:rPr>
              <a:t>For more details about this class, check </a:t>
            </a:r>
            <a:r>
              <a:rPr lang="en-US" altLang="zh-TW" sz="1800" dirty="0" smtClean="0">
                <a:solidFill>
                  <a:schemeClr val="tx1"/>
                </a:solidFill>
                <a:hlinkClick r:id="rId2"/>
              </a:rPr>
              <a:t>The Dictionary</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Dictionary is an abstract class that represents a key/value storage repository and operates much like Map.</a:t>
            </a:r>
          </a:p>
          <a:p>
            <a:pPr marL="342900" indent="-342900" algn="l">
              <a:buClr>
                <a:srgbClr val="0070C0"/>
              </a:buClr>
              <a:buSzPct val="80000"/>
              <a:buFont typeface="Wingdings" pitchFamily="2" charset="2"/>
              <a:buChar char="u"/>
            </a:pPr>
            <a:r>
              <a:rPr lang="en-US" altLang="zh-TW" sz="1800" dirty="0" smtClean="0">
                <a:solidFill>
                  <a:schemeClr val="tx1"/>
                </a:solidFill>
              </a:rPr>
              <a:t>Given a key and value, you can store the value in a Dictionary object. Once the value is stored, you can retrieve it by using its key. Thus, like a map, a dictionary can be thought of as a list of key/value pairs.</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abstract methods defined by Dictionary are listed below</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graphicFrame>
        <p:nvGraphicFramePr>
          <p:cNvPr id="9" name="表格 8"/>
          <p:cNvGraphicFramePr>
            <a:graphicFrameLocks noGrp="1"/>
          </p:cNvGraphicFramePr>
          <p:nvPr/>
        </p:nvGraphicFramePr>
        <p:xfrm>
          <a:off x="611560" y="1772816"/>
          <a:ext cx="8208912" cy="377952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Enumeration elements( )</a:t>
                      </a:r>
                      <a:endParaRPr lang="en-US">
                        <a:solidFill>
                          <a:srgbClr val="000000"/>
                        </a:solidFill>
                      </a:endParaRPr>
                    </a:p>
                    <a:p>
                      <a:pPr algn="just" fontAlgn="t"/>
                      <a:r>
                        <a:rPr lang="en-US">
                          <a:solidFill>
                            <a:srgbClr val="000000"/>
                          </a:solidFill>
                        </a:rPr>
                        <a:t>Returns an enumeration of the values contained in the dictionary.</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get(Object key)</a:t>
                      </a:r>
                      <a:endParaRPr lang="en-US">
                        <a:solidFill>
                          <a:srgbClr val="000000"/>
                        </a:solidFill>
                      </a:endParaRPr>
                    </a:p>
                    <a:p>
                      <a:pPr algn="just" fontAlgn="t"/>
                      <a:r>
                        <a:rPr lang="en-US">
                          <a:solidFill>
                            <a:srgbClr val="000000"/>
                          </a:solidFill>
                        </a:rPr>
                        <a:t>Returns the object that contains the value associated with the key. If the key is not in the dictionary, a null object is returned.</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isEmpty( )</a:t>
                      </a:r>
                      <a:endParaRPr lang="en-US">
                        <a:solidFill>
                          <a:srgbClr val="000000"/>
                        </a:solidFill>
                      </a:endParaRPr>
                    </a:p>
                    <a:p>
                      <a:pPr algn="just" fontAlgn="t"/>
                      <a:r>
                        <a:rPr lang="en-US">
                          <a:solidFill>
                            <a:srgbClr val="000000"/>
                          </a:solidFill>
                        </a:rPr>
                        <a:t>Returns true if the dictionary is empty, and returns false if it contains at least one key.</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Enumeration keys( )</a:t>
                      </a:r>
                      <a:endParaRPr lang="en-US" dirty="0">
                        <a:solidFill>
                          <a:srgbClr val="000000"/>
                        </a:solidFill>
                      </a:endParaRPr>
                    </a:p>
                    <a:p>
                      <a:pPr algn="just" fontAlgn="t"/>
                      <a:r>
                        <a:rPr lang="en-US" dirty="0">
                          <a:solidFill>
                            <a:srgbClr val="000000"/>
                          </a:solidFill>
                        </a:rPr>
                        <a:t>Returns an enumeration of the keys contained in the dictionary.</a:t>
                      </a:r>
                    </a:p>
                  </a:txBody>
                  <a:tcPr marL="76200" marR="76200" marT="76200" marB="7620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abstract methods defined by Dictionary are listed below</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graphicFrame>
        <p:nvGraphicFramePr>
          <p:cNvPr id="9" name="表格 8"/>
          <p:cNvGraphicFramePr>
            <a:graphicFrameLocks noGrp="1"/>
          </p:cNvGraphicFramePr>
          <p:nvPr/>
        </p:nvGraphicFramePr>
        <p:xfrm>
          <a:off x="611560" y="1772816"/>
          <a:ext cx="8208912" cy="3352800"/>
        </p:xfrm>
        <a:graphic>
          <a:graphicData uri="http://schemas.openxmlformats.org/drawingml/2006/table">
            <a:tbl>
              <a:tblPr firstRow="1" bandRow="1">
                <a:tableStyleId>{5C22544A-7EE6-4342-B048-85BDC9FD1C3A}</a:tableStyleId>
              </a:tblPr>
              <a:tblGrid>
                <a:gridCol w="538163"/>
                <a:gridCol w="7670749"/>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Object put(Object key, Object value)</a:t>
                      </a:r>
                      <a:endParaRPr lang="en-US">
                        <a:solidFill>
                          <a:srgbClr val="000000"/>
                        </a:solidFill>
                      </a:endParaRPr>
                    </a:p>
                    <a:p>
                      <a:pPr algn="just" fontAlgn="t"/>
                      <a:r>
                        <a:rPr lang="en-US">
                          <a:solidFill>
                            <a:srgbClr val="000000"/>
                          </a:solidFill>
                        </a:rPr>
                        <a:t>Inserts a key and its value into the dictionary. Returns null if the key is not already in the dictionary; returns the previous value associated with the key if the key is already in the dictionary.</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Object remove(Object key)</a:t>
                      </a:r>
                      <a:endParaRPr lang="en-US">
                        <a:solidFill>
                          <a:srgbClr val="000000"/>
                        </a:solidFill>
                      </a:endParaRPr>
                    </a:p>
                    <a:p>
                      <a:pPr algn="just" fontAlgn="t"/>
                      <a:r>
                        <a:rPr lang="en-US">
                          <a:solidFill>
                            <a:srgbClr val="000000"/>
                          </a:solidFill>
                        </a:rPr>
                        <a:t>Removes the key and its value. Returns the value associated with the key. If the key is not in the dictionary, a null is returned.</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entries in the dictionary.</a:t>
                      </a:r>
                    </a:p>
                  </a:txBody>
                  <a:tcPr marL="76200" marR="76200" marT="76200" marB="7620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You need to implement the map interface for dictionary.</a:t>
            </a:r>
          </a:p>
          <a:p>
            <a:pPr marL="342900" indent="-342900" algn="l">
              <a:buClr>
                <a:srgbClr val="0070C0"/>
              </a:buClr>
              <a:buSzPct val="80000"/>
              <a:buFont typeface="Wingdings" pitchFamily="2" charset="2"/>
              <a:buChar char="u"/>
            </a:pPr>
            <a:r>
              <a:rPr lang="en-US" altLang="zh-TW" sz="1800" dirty="0" smtClean="0">
                <a:solidFill>
                  <a:schemeClr val="tx1"/>
                </a:solidFill>
              </a:rPr>
              <a:t>The Map interface maps unique keys to values. A key is an object that you use to retrieve a value at a later date.</a:t>
            </a:r>
          </a:p>
          <a:p>
            <a:pPr marL="342900" indent="-342900" algn="l">
              <a:buClr>
                <a:srgbClr val="0070C0"/>
              </a:buClr>
              <a:buSzPct val="80000"/>
              <a:buFont typeface="Wingdings" pitchFamily="2" charset="2"/>
              <a:buChar char="u"/>
            </a:pPr>
            <a:r>
              <a:rPr lang="en-US" altLang="zh-TW" sz="1800" dirty="0" smtClean="0">
                <a:solidFill>
                  <a:schemeClr val="tx1"/>
                </a:solidFill>
              </a:rPr>
              <a:t>Given a key and a value, you can store the value in a Map object. After the value is stored, you can retrieve it by using its key.</a:t>
            </a:r>
          </a:p>
          <a:p>
            <a:pPr marL="342900" indent="-342900" algn="l">
              <a:buClr>
                <a:srgbClr val="0070C0"/>
              </a:buClr>
              <a:buSzPct val="80000"/>
              <a:buFont typeface="Wingdings" pitchFamily="2" charset="2"/>
              <a:buChar char="u"/>
            </a:pPr>
            <a:r>
              <a:rPr lang="en-US" altLang="zh-TW" sz="1800" dirty="0" smtClean="0">
                <a:solidFill>
                  <a:schemeClr val="tx1"/>
                </a:solidFill>
              </a:rPr>
              <a:t>Several methods throw a </a:t>
            </a:r>
            <a:r>
              <a:rPr lang="en-US" altLang="zh-TW" sz="1800" dirty="0" err="1" smtClean="0">
                <a:solidFill>
                  <a:schemeClr val="tx1"/>
                </a:solidFill>
              </a:rPr>
              <a:t>NoSuchElementException</a:t>
            </a:r>
            <a:r>
              <a:rPr lang="en-US" altLang="zh-TW" sz="1800" dirty="0" smtClean="0">
                <a:solidFill>
                  <a:schemeClr val="tx1"/>
                </a:solidFill>
              </a:rPr>
              <a:t> when no items exist in the invoking map.</a:t>
            </a:r>
          </a:p>
          <a:p>
            <a:pPr marL="342900" indent="-342900" algn="l">
              <a:buClr>
                <a:srgbClr val="0070C0"/>
              </a:buClr>
              <a:buSzPct val="80000"/>
              <a:buFont typeface="Wingdings" pitchFamily="2" charset="2"/>
              <a:buChar char="u"/>
            </a:pPr>
            <a:r>
              <a:rPr lang="en-US" altLang="zh-TW" sz="1800" dirty="0" smtClean="0">
                <a:solidFill>
                  <a:schemeClr val="tx1"/>
                </a:solidFill>
              </a:rPr>
              <a:t>A </a:t>
            </a:r>
            <a:r>
              <a:rPr lang="en-US" altLang="zh-TW" sz="1800" dirty="0" err="1" smtClean="0">
                <a:solidFill>
                  <a:schemeClr val="tx1"/>
                </a:solidFill>
              </a:rPr>
              <a:t>ClassCastException</a:t>
            </a:r>
            <a:r>
              <a:rPr lang="en-US" altLang="zh-TW" sz="1800" dirty="0" smtClean="0">
                <a:solidFill>
                  <a:schemeClr val="tx1"/>
                </a:solidFill>
              </a:rPr>
              <a:t> is thrown when an object is incompatible with the elements in a map.</a:t>
            </a:r>
          </a:p>
          <a:p>
            <a:pPr marL="342900" indent="-342900" algn="l">
              <a:buClr>
                <a:srgbClr val="0070C0"/>
              </a:buClr>
              <a:buSzPct val="80000"/>
              <a:buFont typeface="Wingdings" pitchFamily="2" charset="2"/>
              <a:buChar char="u"/>
            </a:pPr>
            <a:r>
              <a:rPr lang="en-US" altLang="zh-TW" sz="1800" dirty="0" smtClean="0">
                <a:solidFill>
                  <a:schemeClr val="tx1"/>
                </a:solidFill>
              </a:rPr>
              <a:t>A </a:t>
            </a:r>
            <a:r>
              <a:rPr lang="en-US" altLang="zh-TW" sz="1800" dirty="0" err="1" smtClean="0">
                <a:solidFill>
                  <a:schemeClr val="tx1"/>
                </a:solidFill>
              </a:rPr>
              <a:t>NullPointerException</a:t>
            </a:r>
            <a:r>
              <a:rPr lang="en-US" altLang="zh-TW" sz="1800" dirty="0" smtClean="0">
                <a:solidFill>
                  <a:schemeClr val="tx1"/>
                </a:solidFill>
              </a:rPr>
              <a:t> is thrown if an attempt is made to use a null object and null is not allowed in the map.</a:t>
            </a:r>
          </a:p>
          <a:p>
            <a:pPr marL="342900" indent="-342900" algn="l">
              <a:buClr>
                <a:srgbClr val="0070C0"/>
              </a:buClr>
              <a:buSzPct val="80000"/>
              <a:buFont typeface="Wingdings" pitchFamily="2" charset="2"/>
              <a:buChar char="u"/>
            </a:pPr>
            <a:r>
              <a:rPr lang="en-US" altLang="zh-TW" sz="1800" dirty="0" smtClean="0">
                <a:solidFill>
                  <a:schemeClr val="tx1"/>
                </a:solidFill>
              </a:rPr>
              <a:t>An </a:t>
            </a:r>
            <a:r>
              <a:rPr lang="en-US" altLang="zh-TW" sz="1800" dirty="0" err="1" smtClean="0">
                <a:solidFill>
                  <a:schemeClr val="tx1"/>
                </a:solidFill>
              </a:rPr>
              <a:t>UnsupportedOperationException</a:t>
            </a:r>
            <a:r>
              <a:rPr lang="en-US" altLang="zh-TW" sz="1800" dirty="0" smtClean="0">
                <a:solidFill>
                  <a:schemeClr val="tx1"/>
                </a:solidFill>
              </a:rPr>
              <a:t> is thrown when an attempt is made to change an </a:t>
            </a:r>
            <a:r>
              <a:rPr lang="en-US" altLang="zh-TW" sz="1800" dirty="0" err="1" smtClean="0">
                <a:solidFill>
                  <a:schemeClr val="tx1"/>
                </a:solidFill>
              </a:rPr>
              <a:t>unmodifiable</a:t>
            </a:r>
            <a:r>
              <a:rPr lang="en-US" altLang="zh-TW" sz="1800" dirty="0" smtClean="0">
                <a:solidFill>
                  <a:schemeClr val="tx1"/>
                </a:solidFill>
              </a:rPr>
              <a:t> map.</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Enumeration interface isn't itself a data structure, but it is very important within the context of other data structures. </a:t>
            </a:r>
          </a:p>
          <a:p>
            <a:pPr marL="342900" indent="-342900" algn="l">
              <a:buClr>
                <a:srgbClr val="0070C0"/>
              </a:buClr>
              <a:buSzPct val="80000"/>
              <a:buFont typeface="Wingdings" pitchFamily="2" charset="2"/>
              <a:buChar char="u"/>
            </a:pPr>
            <a:r>
              <a:rPr lang="en-US" altLang="zh-TW" sz="1800" dirty="0" smtClean="0">
                <a:solidFill>
                  <a:schemeClr val="tx1"/>
                </a:solidFill>
              </a:rPr>
              <a:t>The Enumeration interface defines a means to retrieve successive elements from a data structure.</a:t>
            </a:r>
          </a:p>
          <a:p>
            <a:pPr marL="342900" indent="-342900" algn="l">
              <a:buClr>
                <a:srgbClr val="0070C0"/>
              </a:buClr>
              <a:buSzPct val="80000"/>
              <a:buFont typeface="Wingdings" pitchFamily="2" charset="2"/>
              <a:buChar char="u"/>
            </a:pPr>
            <a:r>
              <a:rPr lang="en-US" altLang="zh-TW" sz="1800" dirty="0" smtClean="0">
                <a:solidFill>
                  <a:schemeClr val="tx1"/>
                </a:solidFill>
              </a:rPr>
              <a:t>For example, Enumeration defines a method called </a:t>
            </a:r>
            <a:r>
              <a:rPr lang="en-US" altLang="zh-TW" sz="1800" dirty="0" err="1" smtClean="0">
                <a:solidFill>
                  <a:schemeClr val="tx1"/>
                </a:solidFill>
              </a:rPr>
              <a:t>nextElement</a:t>
            </a:r>
            <a:r>
              <a:rPr lang="en-US" altLang="zh-TW" sz="1800" dirty="0" smtClean="0">
                <a:solidFill>
                  <a:schemeClr val="tx1"/>
                </a:solidFill>
              </a:rPr>
              <a:t> that is used to get the next element in a data structure that contains multiple elements.</a:t>
            </a:r>
          </a:p>
          <a:p>
            <a:pPr marL="342900" indent="-342900" algn="l">
              <a:buClr>
                <a:srgbClr val="0070C0"/>
              </a:buClr>
              <a:buSzPct val="80000"/>
              <a:buFont typeface="Wingdings" pitchFamily="2" charset="2"/>
              <a:buChar char="u"/>
            </a:pPr>
            <a:r>
              <a:rPr lang="en-US" altLang="zh-TW" sz="1800" dirty="0" smtClean="0">
                <a:solidFill>
                  <a:schemeClr val="tx1"/>
                </a:solidFill>
              </a:rPr>
              <a:t>The Enumeration interface defines the methods by which you can enumerate (obtain one at a time) the elements in a collection of objects.</a:t>
            </a:r>
          </a:p>
          <a:p>
            <a:pPr marL="342900" indent="-342900" algn="l">
              <a:buClr>
                <a:srgbClr val="0070C0"/>
              </a:buClr>
              <a:buSzPct val="80000"/>
              <a:buFont typeface="Wingdings" pitchFamily="2" charset="2"/>
              <a:buChar char="u"/>
            </a:pPr>
            <a:r>
              <a:rPr lang="en-US" altLang="zh-TW" sz="1800" dirty="0" smtClean="0">
                <a:solidFill>
                  <a:schemeClr val="tx1"/>
                </a:solidFill>
              </a:rPr>
              <a:t>This legacy interface has been </a:t>
            </a:r>
            <a:r>
              <a:rPr lang="en-US" altLang="zh-TW" sz="1800" dirty="0" err="1" smtClean="0">
                <a:solidFill>
                  <a:schemeClr val="tx1"/>
                </a:solidFill>
              </a:rPr>
              <a:t>superceded</a:t>
            </a:r>
            <a:r>
              <a:rPr lang="en-US" altLang="zh-TW" sz="1800" dirty="0" smtClean="0">
                <a:solidFill>
                  <a:schemeClr val="tx1"/>
                </a:solidFill>
              </a:rPr>
              <a:t> by Iterator. </a:t>
            </a:r>
          </a:p>
          <a:p>
            <a:pPr marL="342900" indent="-342900" algn="l">
              <a:buClr>
                <a:srgbClr val="0070C0"/>
              </a:buClr>
              <a:buSzPct val="80000"/>
              <a:buFont typeface="Wingdings" pitchFamily="2" charset="2"/>
              <a:buChar char="u"/>
            </a:pPr>
            <a:r>
              <a:rPr lang="en-US" altLang="zh-TW" sz="1800" dirty="0" smtClean="0">
                <a:solidFill>
                  <a:schemeClr val="tx1"/>
                </a:solidFill>
              </a:rPr>
              <a:t>Although not deprecated, Enumeration is considered obsolete for new code. However, it is used by several methods defined by the legacy classes such as Vector and Properties, is used by several other API classes, and is currently in widespread use in application code.</a:t>
            </a:r>
          </a:p>
          <a:p>
            <a:pPr marL="342900" indent="-342900" algn="l">
              <a:buClr>
                <a:srgbClr val="0070C0"/>
              </a:buClr>
              <a:buSzPct val="80000"/>
              <a:buFont typeface="Wingdings" pitchFamily="2" charset="2"/>
              <a:buChar char="u"/>
            </a:pPr>
            <a:r>
              <a:rPr lang="en-US" altLang="zh-TW" sz="1800" dirty="0" smtClean="0">
                <a:solidFill>
                  <a:schemeClr val="tx1"/>
                </a:solidFill>
              </a:rPr>
              <a:t>The methods declared by Enumeration are summarized in the following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graphicFrame>
        <p:nvGraphicFramePr>
          <p:cNvPr id="7" name="表格 6"/>
          <p:cNvGraphicFramePr>
            <a:graphicFrameLocks noGrp="1"/>
          </p:cNvGraphicFramePr>
          <p:nvPr/>
        </p:nvGraphicFramePr>
        <p:xfrm>
          <a:off x="611560" y="1700808"/>
          <a:ext cx="8136904" cy="448056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Removes all key/value pairs from the invoking map.</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boolean containsKey(Object k)</a:t>
                      </a:r>
                      <a:endParaRPr lang="en-US">
                        <a:solidFill>
                          <a:srgbClr val="000000"/>
                        </a:solidFill>
                      </a:endParaRPr>
                    </a:p>
                    <a:p>
                      <a:pPr algn="just" fontAlgn="t"/>
                      <a:r>
                        <a:rPr lang="en-US">
                          <a:solidFill>
                            <a:srgbClr val="000000"/>
                          </a:solidFill>
                        </a:rPr>
                        <a:t>Returns true if the invoking map contains </a:t>
                      </a:r>
                      <a:r>
                        <a:rPr lang="en-US" b="1">
                          <a:solidFill>
                            <a:srgbClr val="000000"/>
                          </a:solidFill>
                        </a:rPr>
                        <a:t>k</a:t>
                      </a:r>
                      <a:r>
                        <a:rPr lang="en-US">
                          <a:solidFill>
                            <a:srgbClr val="000000"/>
                          </a:solidFill>
                        </a:rPr>
                        <a:t> as a key. Otherwise, returns false.</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containsValue(Object v)</a:t>
                      </a:r>
                      <a:endParaRPr lang="en-US">
                        <a:solidFill>
                          <a:srgbClr val="000000"/>
                        </a:solidFill>
                      </a:endParaRPr>
                    </a:p>
                    <a:p>
                      <a:pPr algn="just" fontAlgn="t"/>
                      <a:r>
                        <a:rPr lang="en-US">
                          <a:solidFill>
                            <a:srgbClr val="000000"/>
                          </a:solidFill>
                        </a:rPr>
                        <a:t>Returns true if the map contains </a:t>
                      </a:r>
                      <a:r>
                        <a:rPr lang="en-US" b="1">
                          <a:solidFill>
                            <a:srgbClr val="000000"/>
                          </a:solidFill>
                        </a:rPr>
                        <a:t>v</a:t>
                      </a:r>
                      <a:r>
                        <a:rPr lang="en-US">
                          <a:solidFill>
                            <a:srgbClr val="000000"/>
                          </a:solidFill>
                        </a:rPr>
                        <a:t> as a value. Otherwise, returns false.</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a:solidFill>
                            <a:srgbClr val="000000"/>
                          </a:solidFill>
                        </a:rPr>
                        <a:t>Set entrySet( )</a:t>
                      </a:r>
                      <a:endParaRPr lang="en-US">
                        <a:solidFill>
                          <a:srgbClr val="000000"/>
                        </a:solidFill>
                      </a:endParaRPr>
                    </a:p>
                    <a:p>
                      <a:pPr algn="just" fontAlgn="t"/>
                      <a:r>
                        <a:rPr lang="en-US">
                          <a:solidFill>
                            <a:srgbClr val="000000"/>
                          </a:solidFill>
                        </a:rPr>
                        <a:t>Returns a Set that contains the entries in the map. The set contains objects of type Map.Entry. This method provides a set-view of the invoking map.</a:t>
                      </a:r>
                    </a:p>
                  </a:txBody>
                  <a:tcPr marL="76200" marR="76200" marT="76200" marB="76200"/>
                </a:tc>
              </a:tr>
              <a:tr h="370840">
                <a:tc>
                  <a:txBody>
                    <a:bodyPr/>
                    <a:lstStyle/>
                    <a:p>
                      <a:pPr algn="ctr" fontAlgn="t"/>
                      <a:r>
                        <a:rPr lang="en-US" altLang="zh-TW"/>
                        <a:t>5</a:t>
                      </a:r>
                    </a:p>
                  </a:txBody>
                  <a:tcPr marL="76200" marR="76200" marT="76200" marB="76200"/>
                </a:tc>
                <a:tc>
                  <a:txBody>
                    <a:bodyPr/>
                    <a:lstStyle/>
                    <a:p>
                      <a:pPr algn="just" fontAlgn="t"/>
                      <a:r>
                        <a:rPr lang="en-US" b="1" dirty="0">
                          <a:solidFill>
                            <a:srgbClr val="000000"/>
                          </a:solidFill>
                        </a:rPr>
                        <a:t>boolean equals(Object </a:t>
                      </a:r>
                      <a:r>
                        <a:rPr lang="en-US" b="1" dirty="0" err="1">
                          <a:solidFill>
                            <a:srgbClr val="000000"/>
                          </a:solidFill>
                        </a:rPr>
                        <a:t>obj</a:t>
                      </a:r>
                      <a:r>
                        <a:rPr lang="en-US" b="1" dirty="0">
                          <a:solidFill>
                            <a:srgbClr val="000000"/>
                          </a:solidFill>
                        </a:rPr>
                        <a:t>)</a:t>
                      </a:r>
                      <a:endParaRPr lang="en-US" dirty="0">
                        <a:solidFill>
                          <a:srgbClr val="000000"/>
                        </a:solidFill>
                      </a:endParaRPr>
                    </a:p>
                    <a:p>
                      <a:pPr algn="just" fontAlgn="t"/>
                      <a:r>
                        <a:rPr lang="en-US" dirty="0">
                          <a:solidFill>
                            <a:srgbClr val="000000"/>
                          </a:solidFill>
                        </a:rPr>
                        <a:t>Returns true if </a:t>
                      </a:r>
                      <a:r>
                        <a:rPr lang="en-US" dirty="0" err="1">
                          <a:solidFill>
                            <a:srgbClr val="000000"/>
                          </a:solidFill>
                        </a:rPr>
                        <a:t>obj</a:t>
                      </a:r>
                      <a:r>
                        <a:rPr lang="en-US" dirty="0">
                          <a:solidFill>
                            <a:srgbClr val="000000"/>
                          </a:solidFill>
                        </a:rPr>
                        <a:t> is a Map and contains the same entries. Otherwise, returns false.</a:t>
                      </a:r>
                    </a:p>
                  </a:txBody>
                  <a:tcPr marL="76200" marR="76200" marT="76200" marB="7620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graphicFrame>
        <p:nvGraphicFramePr>
          <p:cNvPr id="7" name="表格 6"/>
          <p:cNvGraphicFramePr>
            <a:graphicFrameLocks noGrp="1"/>
          </p:cNvGraphicFramePr>
          <p:nvPr/>
        </p:nvGraphicFramePr>
        <p:xfrm>
          <a:off x="611560" y="1700808"/>
          <a:ext cx="8136904" cy="350520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6</a:t>
                      </a:r>
                    </a:p>
                  </a:txBody>
                  <a:tcPr marL="76200" marR="76200" marT="76200" marB="76200"/>
                </a:tc>
                <a:tc>
                  <a:txBody>
                    <a:bodyPr/>
                    <a:lstStyle/>
                    <a:p>
                      <a:pPr algn="just" fontAlgn="t"/>
                      <a:r>
                        <a:rPr lang="en-US" b="1">
                          <a:solidFill>
                            <a:srgbClr val="000000"/>
                          </a:solidFill>
                        </a:rPr>
                        <a:t>Object get(Object k)</a:t>
                      </a:r>
                      <a:endParaRPr lang="en-US">
                        <a:solidFill>
                          <a:srgbClr val="000000"/>
                        </a:solidFill>
                      </a:endParaRPr>
                    </a:p>
                    <a:p>
                      <a:pPr algn="just" fontAlgn="t"/>
                      <a:r>
                        <a:rPr lang="en-US">
                          <a:solidFill>
                            <a:srgbClr val="000000"/>
                          </a:solidFill>
                        </a:rPr>
                        <a:t>Returns the value associated with the key </a:t>
                      </a:r>
                      <a:r>
                        <a:rPr lang="en-US" b="1">
                          <a:solidFill>
                            <a:srgbClr val="000000"/>
                          </a:solidFill>
                        </a:rPr>
                        <a:t>k</a:t>
                      </a:r>
                      <a:r>
                        <a:rPr lang="en-US">
                          <a:solidFill>
                            <a:srgbClr val="000000"/>
                          </a:solidFill>
                        </a:rPr>
                        <a:t>.</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int hashCode( )</a:t>
                      </a:r>
                      <a:endParaRPr lang="en-US">
                        <a:solidFill>
                          <a:srgbClr val="000000"/>
                        </a:solidFill>
                      </a:endParaRPr>
                    </a:p>
                    <a:p>
                      <a:pPr algn="just" fontAlgn="t"/>
                      <a:r>
                        <a:rPr lang="en-US">
                          <a:solidFill>
                            <a:srgbClr val="000000"/>
                          </a:solidFill>
                        </a:rPr>
                        <a:t>Returns the hash code for the invoking map.</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a:solidFill>
                            <a:srgbClr val="000000"/>
                          </a:solidFill>
                        </a:rPr>
                        <a:t>boolean isEmpty( )</a:t>
                      </a:r>
                      <a:endParaRPr lang="en-US">
                        <a:solidFill>
                          <a:srgbClr val="000000"/>
                        </a:solidFill>
                      </a:endParaRPr>
                    </a:p>
                    <a:p>
                      <a:pPr algn="just" fontAlgn="t"/>
                      <a:r>
                        <a:rPr lang="en-US">
                          <a:solidFill>
                            <a:srgbClr val="000000"/>
                          </a:solidFill>
                        </a:rPr>
                        <a:t>Returns true if the invoking map is empty. Otherwise, returns false.</a:t>
                      </a:r>
                    </a:p>
                  </a:txBody>
                  <a:tcPr marL="76200" marR="76200" marT="76200" marB="76200"/>
                </a:tc>
              </a:tr>
              <a:tr h="370840">
                <a:tc>
                  <a:txBody>
                    <a:bodyPr/>
                    <a:lstStyle/>
                    <a:p>
                      <a:pPr algn="ctr" fontAlgn="t"/>
                      <a:r>
                        <a:rPr lang="en-US" altLang="zh-TW"/>
                        <a:t>9</a:t>
                      </a:r>
                    </a:p>
                  </a:txBody>
                  <a:tcPr marL="76200" marR="76200" marT="76200" marB="76200"/>
                </a:tc>
                <a:tc>
                  <a:txBody>
                    <a:bodyPr/>
                    <a:lstStyle/>
                    <a:p>
                      <a:pPr algn="just" fontAlgn="t"/>
                      <a:r>
                        <a:rPr lang="en-US" b="1" dirty="0">
                          <a:solidFill>
                            <a:srgbClr val="000000"/>
                          </a:solidFill>
                        </a:rPr>
                        <a:t>Set </a:t>
                      </a:r>
                      <a:r>
                        <a:rPr lang="en-US" b="1" dirty="0" err="1">
                          <a:solidFill>
                            <a:srgbClr val="000000"/>
                          </a:solidFill>
                        </a:rPr>
                        <a:t>keySet</a:t>
                      </a:r>
                      <a:r>
                        <a:rPr lang="en-US" b="1" dirty="0">
                          <a:solidFill>
                            <a:srgbClr val="000000"/>
                          </a:solidFill>
                        </a:rPr>
                        <a:t>( )</a:t>
                      </a:r>
                      <a:endParaRPr lang="en-US" dirty="0">
                        <a:solidFill>
                          <a:srgbClr val="000000"/>
                        </a:solidFill>
                      </a:endParaRPr>
                    </a:p>
                    <a:p>
                      <a:pPr algn="just" fontAlgn="t"/>
                      <a:r>
                        <a:rPr lang="en-US" dirty="0">
                          <a:solidFill>
                            <a:srgbClr val="000000"/>
                          </a:solidFill>
                        </a:rPr>
                        <a:t>Returns a Set that contains the keys in the invoking map. This method provides a set-view of the keys in the invoking map.</a:t>
                      </a:r>
                    </a:p>
                  </a:txBody>
                  <a:tcPr marL="76200" marR="76200" marT="76200" marB="7620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graphicFrame>
        <p:nvGraphicFramePr>
          <p:cNvPr id="7" name="表格 6"/>
          <p:cNvGraphicFramePr>
            <a:graphicFrameLocks noGrp="1"/>
          </p:cNvGraphicFramePr>
          <p:nvPr/>
        </p:nvGraphicFramePr>
        <p:xfrm>
          <a:off x="611560" y="1700808"/>
          <a:ext cx="8136904" cy="335280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Object put(Object k, Object v)</a:t>
                      </a:r>
                      <a:endParaRPr lang="en-US">
                        <a:solidFill>
                          <a:srgbClr val="000000"/>
                        </a:solidFill>
                      </a:endParaRPr>
                    </a:p>
                    <a:p>
                      <a:pPr algn="just" fontAlgn="t"/>
                      <a:r>
                        <a:rPr lang="en-US">
                          <a:solidFill>
                            <a:srgbClr val="000000"/>
                          </a:solidFill>
                        </a:rPr>
                        <a:t>Puts an entry in the invoking map, overwriting any previous value associated with the key. The key and value are k and v, respectively. Returns null if the key did not already exist. Otherwise, the previous value linked to the key is returned.</a:t>
                      </a:r>
                    </a:p>
                  </a:txBody>
                  <a:tcPr marL="76200" marR="76200" marT="76200" marB="76200"/>
                </a:tc>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putAll(Map m)</a:t>
                      </a:r>
                      <a:endParaRPr lang="en-US">
                        <a:solidFill>
                          <a:srgbClr val="000000"/>
                        </a:solidFill>
                      </a:endParaRPr>
                    </a:p>
                    <a:p>
                      <a:pPr algn="just" fontAlgn="t"/>
                      <a:r>
                        <a:rPr lang="en-US">
                          <a:solidFill>
                            <a:srgbClr val="000000"/>
                          </a:solidFill>
                        </a:rPr>
                        <a:t>Puts all the entries from </a:t>
                      </a:r>
                      <a:r>
                        <a:rPr lang="en-US" b="1">
                          <a:solidFill>
                            <a:srgbClr val="000000"/>
                          </a:solidFill>
                        </a:rPr>
                        <a:t>m</a:t>
                      </a:r>
                      <a:r>
                        <a:rPr lang="en-US">
                          <a:solidFill>
                            <a:srgbClr val="000000"/>
                          </a:solidFill>
                        </a:rPr>
                        <a:t> into this map.</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dirty="0">
                          <a:solidFill>
                            <a:srgbClr val="000000"/>
                          </a:solidFill>
                        </a:rPr>
                        <a:t>Object remove(Object k)</a:t>
                      </a:r>
                      <a:endParaRPr lang="en-US" dirty="0">
                        <a:solidFill>
                          <a:srgbClr val="000000"/>
                        </a:solidFill>
                      </a:endParaRPr>
                    </a:p>
                    <a:p>
                      <a:pPr algn="just" fontAlgn="t"/>
                      <a:r>
                        <a:rPr lang="en-US" dirty="0">
                          <a:solidFill>
                            <a:srgbClr val="000000"/>
                          </a:solidFill>
                        </a:rPr>
                        <a:t>Removes the entry whose key equals </a:t>
                      </a:r>
                      <a:r>
                        <a:rPr lang="en-US" b="1" dirty="0">
                          <a:solidFill>
                            <a:srgbClr val="000000"/>
                          </a:solidFill>
                        </a:rPr>
                        <a:t>k</a:t>
                      </a:r>
                      <a:r>
                        <a:rPr lang="en-US" dirty="0">
                          <a:solidFill>
                            <a:srgbClr val="000000"/>
                          </a:solidFill>
                        </a:rPr>
                        <a:t>.</a:t>
                      </a:r>
                    </a:p>
                  </a:txBody>
                  <a:tcPr marL="76200" marR="76200" marT="76200" marB="7620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Map Interface: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graphicFrame>
        <p:nvGraphicFramePr>
          <p:cNvPr id="7" name="表格 6"/>
          <p:cNvGraphicFramePr>
            <a:graphicFrameLocks noGrp="1"/>
          </p:cNvGraphicFramePr>
          <p:nvPr/>
        </p:nvGraphicFramePr>
        <p:xfrm>
          <a:off x="611560" y="1700808"/>
          <a:ext cx="8136904" cy="210312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smtClean="0"/>
                        <a:t>No</a:t>
                      </a:r>
                      <a:r>
                        <a:rPr lang="en-US" dirty="0"/>
                        <a:t>.</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13</a:t>
                      </a:r>
                    </a:p>
                  </a:txBody>
                  <a:tcPr marL="76200" marR="76200" marT="76200" marB="76200"/>
                </a:tc>
                <a:tc>
                  <a:txBody>
                    <a:bodyPr/>
                    <a:lstStyle/>
                    <a:p>
                      <a:pPr algn="just" fontAlgn="t"/>
                      <a:r>
                        <a:rPr lang="en-US" b="1">
                          <a:solidFill>
                            <a:srgbClr val="000000"/>
                          </a:solidFill>
                        </a:rPr>
                        <a:t>int size( )</a:t>
                      </a:r>
                      <a:endParaRPr lang="en-US">
                        <a:solidFill>
                          <a:srgbClr val="000000"/>
                        </a:solidFill>
                      </a:endParaRPr>
                    </a:p>
                    <a:p>
                      <a:pPr algn="just" fontAlgn="t"/>
                      <a:r>
                        <a:rPr lang="en-US">
                          <a:solidFill>
                            <a:srgbClr val="000000"/>
                          </a:solidFill>
                        </a:rPr>
                        <a:t>Returns the number of key/value pairs in the map.</a:t>
                      </a:r>
                    </a:p>
                  </a:txBody>
                  <a:tcPr marL="76200" marR="76200" marT="76200" marB="76200"/>
                </a:tc>
              </a:tr>
              <a:tr h="370840">
                <a:tc>
                  <a:txBody>
                    <a:bodyPr/>
                    <a:lstStyle/>
                    <a:p>
                      <a:pPr algn="ctr" fontAlgn="t"/>
                      <a:r>
                        <a:rPr lang="en-US" altLang="zh-TW"/>
                        <a:t>14</a:t>
                      </a:r>
                    </a:p>
                  </a:txBody>
                  <a:tcPr marL="76200" marR="76200" marT="76200" marB="76200"/>
                </a:tc>
                <a:tc>
                  <a:txBody>
                    <a:bodyPr/>
                    <a:lstStyle/>
                    <a:p>
                      <a:pPr algn="just" fontAlgn="t"/>
                      <a:r>
                        <a:rPr lang="en-US" b="1" dirty="0">
                          <a:solidFill>
                            <a:srgbClr val="000000"/>
                          </a:solidFill>
                        </a:rPr>
                        <a:t>Collection values( )</a:t>
                      </a:r>
                      <a:endParaRPr lang="en-US" dirty="0">
                        <a:solidFill>
                          <a:srgbClr val="000000"/>
                        </a:solidFill>
                      </a:endParaRPr>
                    </a:p>
                    <a:p>
                      <a:pPr algn="just" fontAlgn="t"/>
                      <a:r>
                        <a:rPr lang="en-US" dirty="0">
                          <a:solidFill>
                            <a:srgbClr val="000000"/>
                          </a:solidFill>
                        </a:rPr>
                        <a:t>Returns a collection containing the values in the map. This method provides a collection-view of the values in the map.</a:t>
                      </a:r>
                    </a:p>
                  </a:txBody>
                  <a:tcPr marL="76200" marR="76200" marT="76200" marB="762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1.5 </a:t>
            </a:r>
            <a:r>
              <a:rPr lang="en-US" altLang="zh-TW" b="1" dirty="0" smtClean="0">
                <a:solidFill>
                  <a:srgbClr val="FFFF00"/>
                </a:solidFill>
              </a:rPr>
              <a:t>Dictionary</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Dictionary Example: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467544" y="1772816"/>
            <a:ext cx="4410075" cy="3248025"/>
          </a:xfrm>
          <a:prstGeom prst="rect">
            <a:avLst/>
          </a:prstGeom>
          <a:noFill/>
          <a:ln w="9525">
            <a:solidFill>
              <a:srgbClr val="C00000"/>
            </a:solid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95736" y="4725144"/>
            <a:ext cx="6219825" cy="981075"/>
          </a:xfrm>
          <a:prstGeom prst="rect">
            <a:avLst/>
          </a:prstGeom>
          <a:noFill/>
          <a:ln w="9525">
            <a:solidFill>
              <a:srgbClr val="C00000"/>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1.6 </a:t>
            </a:r>
            <a:r>
              <a:rPr lang="en-US" altLang="zh-TW" sz="4800" b="1" dirty="0" smtClean="0">
                <a:solidFill>
                  <a:srgbClr val="FFFF00"/>
                </a:solidFill>
              </a:rPr>
              <a:t>Hashtable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Hashtable class provides a means of organizing data based on some user-defined key structure.</a:t>
            </a:r>
          </a:p>
          <a:p>
            <a:pPr marL="342900" indent="-342900" algn="l">
              <a:buClr>
                <a:srgbClr val="0070C0"/>
              </a:buClr>
              <a:buSzPct val="80000"/>
              <a:buFont typeface="Wingdings" pitchFamily="2" charset="2"/>
              <a:buChar char="u"/>
            </a:pPr>
            <a:r>
              <a:rPr lang="en-US" altLang="zh-TW" sz="1800" dirty="0" smtClean="0">
                <a:solidFill>
                  <a:schemeClr val="tx1"/>
                </a:solidFill>
              </a:rPr>
              <a:t>For example, in an address list hash table you could store and sort data based on a key such as ZIP code rather than on a person's name.</a:t>
            </a:r>
          </a:p>
          <a:p>
            <a:pPr marL="342900" indent="-342900" algn="l">
              <a:buClr>
                <a:srgbClr val="0070C0"/>
              </a:buClr>
              <a:buSzPct val="80000"/>
              <a:buFont typeface="Wingdings" pitchFamily="2" charset="2"/>
              <a:buChar char="u"/>
            </a:pPr>
            <a:r>
              <a:rPr lang="en-US" altLang="zh-TW" sz="1800" dirty="0" smtClean="0">
                <a:solidFill>
                  <a:schemeClr val="tx1"/>
                </a:solidFill>
              </a:rPr>
              <a:t>The specific meaning of keys with regard to hash tables is totally dependent on the usage of the hash table and the data it contains.</a:t>
            </a:r>
          </a:p>
          <a:p>
            <a:pPr marL="342900" indent="-342900" algn="l">
              <a:buClr>
                <a:srgbClr val="0070C0"/>
              </a:buClr>
              <a:buSzPct val="80000"/>
              <a:buFont typeface="Wingdings" pitchFamily="2" charset="2"/>
              <a:buChar char="u"/>
            </a:pPr>
            <a:r>
              <a:rPr lang="en-US" altLang="zh-TW" sz="1800" dirty="0" smtClean="0">
                <a:solidFill>
                  <a:schemeClr val="tx1"/>
                </a:solidFill>
              </a:rPr>
              <a:t>For more detail about this class, check </a:t>
            </a:r>
            <a:r>
              <a:rPr lang="en-US" altLang="zh-TW" sz="1800" dirty="0" smtClean="0">
                <a:solidFill>
                  <a:schemeClr val="tx1"/>
                </a:solidFill>
                <a:hlinkClick r:id="rId2"/>
              </a:rPr>
              <a:t>The Hashtable</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Hashtable was part of the original </a:t>
            </a:r>
            <a:r>
              <a:rPr lang="en-US" altLang="zh-TW" sz="1800" dirty="0" err="1" smtClean="0">
                <a:solidFill>
                  <a:schemeClr val="tx1"/>
                </a:solidFill>
              </a:rPr>
              <a:t>java.util</a:t>
            </a:r>
            <a:r>
              <a:rPr lang="en-US" altLang="zh-TW" sz="1800" dirty="0" smtClean="0">
                <a:solidFill>
                  <a:schemeClr val="tx1"/>
                </a:solidFill>
              </a:rPr>
              <a:t> and is a concrete implementation of a Dictionary.</a:t>
            </a:r>
          </a:p>
          <a:p>
            <a:pPr marL="342900" indent="-342900" algn="l">
              <a:buClr>
                <a:srgbClr val="0070C0"/>
              </a:buClr>
              <a:buSzPct val="80000"/>
              <a:buFont typeface="Wingdings" pitchFamily="2" charset="2"/>
              <a:buChar char="u"/>
            </a:pPr>
            <a:r>
              <a:rPr lang="en-US" altLang="zh-TW" sz="1800" dirty="0" smtClean="0">
                <a:solidFill>
                  <a:schemeClr val="tx1"/>
                </a:solidFill>
              </a:rPr>
              <a:t>However, Java 2 re-engineered Hashtable so that it also implements the Map interface. Thus, Hashtable is now integrated into the collections framework. It is similar to </a:t>
            </a:r>
            <a:r>
              <a:rPr lang="en-US" altLang="zh-TW" sz="1800" dirty="0" err="1" smtClean="0">
                <a:solidFill>
                  <a:schemeClr val="tx1"/>
                </a:solidFill>
              </a:rPr>
              <a:t>HashMap</a:t>
            </a:r>
            <a:r>
              <a:rPr lang="en-US" altLang="zh-TW" sz="1800" dirty="0" smtClean="0">
                <a:solidFill>
                  <a:schemeClr val="tx1"/>
                </a:solidFill>
              </a:rPr>
              <a:t>, but is synchronized.</a:t>
            </a:r>
          </a:p>
          <a:p>
            <a:pPr marL="342900" indent="-342900" algn="l">
              <a:buClr>
                <a:srgbClr val="0070C0"/>
              </a:buClr>
              <a:buSzPct val="80000"/>
              <a:buFont typeface="Wingdings" pitchFamily="2" charset="2"/>
              <a:buChar char="u"/>
            </a:pPr>
            <a:r>
              <a:rPr lang="en-US" altLang="zh-TW" sz="1800" dirty="0" smtClean="0">
                <a:solidFill>
                  <a:schemeClr val="tx1"/>
                </a:solidFill>
              </a:rPr>
              <a:t>Like </a:t>
            </a:r>
            <a:r>
              <a:rPr lang="en-US" altLang="zh-TW" sz="1800" dirty="0" err="1" smtClean="0">
                <a:solidFill>
                  <a:schemeClr val="tx1"/>
                </a:solidFill>
              </a:rPr>
              <a:t>HashMap</a:t>
            </a:r>
            <a:r>
              <a:rPr lang="en-US" altLang="zh-TW" sz="1800" dirty="0" smtClean="0">
                <a:solidFill>
                  <a:schemeClr val="tx1"/>
                </a:solidFill>
              </a:rPr>
              <a:t>, Hashtable stores key/value pairs in a hash table. When using a Hashtable, you specify an object that is used as a key, and the value that you want linked to that key. The key is then hashed, and the resulting hash code is used as the index at which the value is stored within the table.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46</a:t>
            </a:fld>
            <a:endParaRPr lang="zh-TW"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47</a:t>
            </a:fld>
            <a:endParaRPr lang="zh-TW" altLang="en-US"/>
          </a:p>
        </p:txBody>
      </p:sp>
      <p:graphicFrame>
        <p:nvGraphicFramePr>
          <p:cNvPr id="8" name="表格 7"/>
          <p:cNvGraphicFramePr>
            <a:graphicFrameLocks noGrp="1"/>
          </p:cNvGraphicFramePr>
          <p:nvPr/>
        </p:nvGraphicFramePr>
        <p:xfrm>
          <a:off x="467544" y="1772816"/>
          <a:ext cx="8352928" cy="405384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Constructor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Hashtable( )</a:t>
                      </a:r>
                      <a:endParaRPr lang="en-US">
                        <a:solidFill>
                          <a:srgbClr val="000000"/>
                        </a:solidFill>
                      </a:endParaRPr>
                    </a:p>
                    <a:p>
                      <a:pPr algn="just" fontAlgn="t"/>
                      <a:r>
                        <a:rPr lang="en-US">
                          <a:solidFill>
                            <a:srgbClr val="000000"/>
                          </a:solidFill>
                        </a:rPr>
                        <a:t>This is the default constructor of the hash table it instantiates the Hashtable class.</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Hashtable(int size)</a:t>
                      </a:r>
                      <a:endParaRPr lang="en-US">
                        <a:solidFill>
                          <a:srgbClr val="000000"/>
                        </a:solidFill>
                      </a:endParaRPr>
                    </a:p>
                    <a:p>
                      <a:pPr algn="just" fontAlgn="t"/>
                      <a:r>
                        <a:rPr lang="en-US">
                          <a:solidFill>
                            <a:srgbClr val="000000"/>
                          </a:solidFill>
                        </a:rPr>
                        <a:t>This constructor accepts an integer parameter and creates a hash table that has an initial size specified by integer value size.</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Hashtable(int size, float fillRatio)</a:t>
                      </a:r>
                      <a:endParaRPr lang="en-US">
                        <a:solidFill>
                          <a:srgbClr val="000000"/>
                        </a:solidFill>
                      </a:endParaRPr>
                    </a:p>
                    <a:p>
                      <a:pPr algn="just" fontAlgn="t"/>
                      <a:r>
                        <a:rPr lang="en-US">
                          <a:solidFill>
                            <a:srgbClr val="000000"/>
                          </a:solidFill>
                        </a:rPr>
                        <a:t>This creates a hash table that has an initial size specified by size and a fill ratio specified by fillRatio. This ratio must be between 0.0 and 1.0, and it determines how full the hash table can be before it is resized upward.</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Hashtable(Map &lt; ? extends K, ? extends V &gt; t)</a:t>
                      </a:r>
                      <a:endParaRPr lang="en-US" dirty="0">
                        <a:solidFill>
                          <a:srgbClr val="000000"/>
                        </a:solidFill>
                      </a:endParaRPr>
                    </a:p>
                    <a:p>
                      <a:pPr algn="just" fontAlgn="t"/>
                      <a:r>
                        <a:rPr lang="en-US" dirty="0">
                          <a:solidFill>
                            <a:srgbClr val="000000"/>
                          </a:solidFill>
                        </a:rPr>
                        <a:t>This constructs a Hashtable with the given mappings.</a:t>
                      </a:r>
                    </a:p>
                  </a:txBody>
                  <a:tcPr marL="76200" marR="76200" marT="76200" marB="7620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48</a:t>
            </a:fld>
            <a:endParaRPr lang="zh-TW" altLang="en-US"/>
          </a:p>
        </p:txBody>
      </p:sp>
      <p:graphicFrame>
        <p:nvGraphicFramePr>
          <p:cNvPr id="8" name="表格 7"/>
          <p:cNvGraphicFramePr>
            <a:graphicFrameLocks noGrp="1"/>
          </p:cNvGraphicFramePr>
          <p:nvPr/>
        </p:nvGraphicFramePr>
        <p:xfrm>
          <a:off x="467544" y="1772816"/>
          <a:ext cx="8352928" cy="377952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void clear( )</a:t>
                      </a:r>
                      <a:endParaRPr lang="en-US">
                        <a:solidFill>
                          <a:srgbClr val="000000"/>
                        </a:solidFill>
                      </a:endParaRPr>
                    </a:p>
                    <a:p>
                      <a:pPr algn="just" fontAlgn="t"/>
                      <a:r>
                        <a:rPr lang="en-US">
                          <a:solidFill>
                            <a:srgbClr val="000000"/>
                          </a:solidFill>
                        </a:rPr>
                        <a:t>Resets and empties the hash table.</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Object clone( )</a:t>
                      </a:r>
                      <a:endParaRPr lang="en-US">
                        <a:solidFill>
                          <a:srgbClr val="000000"/>
                        </a:solidFill>
                      </a:endParaRPr>
                    </a:p>
                    <a:p>
                      <a:pPr algn="just" fontAlgn="t"/>
                      <a:r>
                        <a:rPr lang="en-US">
                          <a:solidFill>
                            <a:srgbClr val="000000"/>
                          </a:solidFill>
                        </a:rPr>
                        <a:t>Returns a duplicate of the invoking object.</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boolean contains(Object value)</a:t>
                      </a:r>
                      <a:endParaRPr lang="en-US">
                        <a:solidFill>
                          <a:srgbClr val="000000"/>
                        </a:solidFill>
                      </a:endParaRPr>
                    </a:p>
                    <a:p>
                      <a:pPr algn="just" fontAlgn="t"/>
                      <a:r>
                        <a:rPr lang="en-US">
                          <a:solidFill>
                            <a:srgbClr val="000000"/>
                          </a:solidFill>
                        </a:rPr>
                        <a:t>Returns true if some value equal to the value exists within the hash table. Returns false if the value isn't found.</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containsKey</a:t>
                      </a:r>
                      <a:r>
                        <a:rPr lang="en-US" b="1" dirty="0">
                          <a:solidFill>
                            <a:srgbClr val="000000"/>
                          </a:solidFill>
                        </a:rPr>
                        <a:t>(Object key)</a:t>
                      </a:r>
                      <a:endParaRPr lang="en-US" dirty="0">
                        <a:solidFill>
                          <a:srgbClr val="000000"/>
                        </a:solidFill>
                      </a:endParaRPr>
                    </a:p>
                    <a:p>
                      <a:pPr algn="just" fontAlgn="t"/>
                      <a:r>
                        <a:rPr lang="en-US" dirty="0">
                          <a:solidFill>
                            <a:srgbClr val="000000"/>
                          </a:solidFill>
                        </a:rPr>
                        <a:t>Returns true if some key equal to the key exists within the hash table. Returns false if the key isn't found.</a:t>
                      </a:r>
                    </a:p>
                  </a:txBody>
                  <a:tcPr marL="76200" marR="76200" marT="76200" marB="7620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49</a:t>
            </a:fld>
            <a:endParaRPr lang="zh-TW" altLang="en-US"/>
          </a:p>
        </p:txBody>
      </p:sp>
      <p:graphicFrame>
        <p:nvGraphicFramePr>
          <p:cNvPr id="8" name="表格 7"/>
          <p:cNvGraphicFramePr>
            <a:graphicFrameLocks noGrp="1"/>
          </p:cNvGraphicFramePr>
          <p:nvPr/>
        </p:nvGraphicFramePr>
        <p:xfrm>
          <a:off x="467544" y="1772816"/>
          <a:ext cx="8352928" cy="377952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a:solidFill>
                            <a:srgbClr val="000000"/>
                          </a:solidFill>
                        </a:rPr>
                        <a:t>boolean containsValue(Object value)</a:t>
                      </a:r>
                      <a:endParaRPr lang="en-US">
                        <a:solidFill>
                          <a:srgbClr val="000000"/>
                        </a:solidFill>
                      </a:endParaRPr>
                    </a:p>
                    <a:p>
                      <a:pPr algn="just" fontAlgn="t"/>
                      <a:r>
                        <a:rPr lang="en-US">
                          <a:solidFill>
                            <a:srgbClr val="000000"/>
                          </a:solidFill>
                        </a:rPr>
                        <a:t>Returns true if some value equal to the value exists within the hash table. Returns false if the value isn't found.</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a:solidFill>
                            <a:srgbClr val="000000"/>
                          </a:solidFill>
                        </a:rPr>
                        <a:t>Enumeration elements( )</a:t>
                      </a:r>
                      <a:endParaRPr lang="en-US">
                        <a:solidFill>
                          <a:srgbClr val="000000"/>
                        </a:solidFill>
                      </a:endParaRPr>
                    </a:p>
                    <a:p>
                      <a:pPr algn="just" fontAlgn="t"/>
                      <a:r>
                        <a:rPr lang="en-US">
                          <a:solidFill>
                            <a:srgbClr val="000000"/>
                          </a:solidFill>
                        </a:rPr>
                        <a:t>Returns an enumeration of the values contained in the hash table.</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a:solidFill>
                            <a:srgbClr val="000000"/>
                          </a:solidFill>
                        </a:rPr>
                        <a:t>Object get(Object key)</a:t>
                      </a:r>
                      <a:endParaRPr lang="en-US">
                        <a:solidFill>
                          <a:srgbClr val="000000"/>
                        </a:solidFill>
                      </a:endParaRPr>
                    </a:p>
                    <a:p>
                      <a:pPr algn="just" fontAlgn="t"/>
                      <a:r>
                        <a:rPr lang="en-US">
                          <a:solidFill>
                            <a:srgbClr val="000000"/>
                          </a:solidFill>
                        </a:rPr>
                        <a:t>Returns the object that contains the value associated with the key. If the key is not in the hash table, a null object is returned.</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dirty="0">
                          <a:solidFill>
                            <a:srgbClr val="000000"/>
                          </a:solidFill>
                        </a:rPr>
                        <a:t>boolean </a:t>
                      </a:r>
                      <a:r>
                        <a:rPr lang="en-US" b="1" dirty="0" err="1">
                          <a:solidFill>
                            <a:srgbClr val="000000"/>
                          </a:solidFill>
                        </a:rPr>
                        <a:t>isEmpty</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true if the hash table is empty; returns false if it contains at least one key.</a:t>
                      </a:r>
                    </a:p>
                  </a:txBody>
                  <a:tcPr marL="76200" marR="76200" marT="76200" marB="762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To have more detail about this interface, check </a:t>
            </a:r>
            <a:r>
              <a:rPr lang="en-US" altLang="zh-TW" sz="1800" dirty="0" smtClean="0">
                <a:solidFill>
                  <a:schemeClr val="tx1"/>
                </a:solidFill>
                <a:hlinkClick r:id="rId2"/>
              </a:rPr>
              <a:t>The Enumeration</a:t>
            </a:r>
            <a:r>
              <a:rPr lang="en-US" altLang="zh-TW" sz="1800" dirty="0" smtClean="0">
                <a:solidFill>
                  <a:schemeClr val="tx1"/>
                </a:solidFill>
              </a:rPr>
              <a:t>.</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7" name="表格 6"/>
          <p:cNvGraphicFramePr>
            <a:graphicFrameLocks noGrp="1"/>
          </p:cNvGraphicFramePr>
          <p:nvPr/>
        </p:nvGraphicFramePr>
        <p:xfrm>
          <a:off x="539552" y="1772816"/>
          <a:ext cx="8280920" cy="210312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l" fontAlgn="t"/>
                      <a:r>
                        <a:rPr lang="en-US"/>
                        <a:t>Method &amp; Description</a:t>
                      </a:r>
                    </a:p>
                  </a:txBody>
                  <a:tcPr marL="76200" marR="76200" marT="76200" marB="76200"/>
                </a:tc>
              </a:tr>
              <a:tr h="370840">
                <a:tc>
                  <a:txBody>
                    <a:bodyPr/>
                    <a:lstStyle/>
                    <a:p>
                      <a:pPr algn="l" fontAlgn="t"/>
                      <a:r>
                        <a:rPr lang="en-US" altLang="zh-TW" dirty="0"/>
                        <a:t>1</a:t>
                      </a:r>
                    </a:p>
                  </a:txBody>
                  <a:tcPr marL="76200" marR="76200" marT="76200" marB="76200"/>
                </a:tc>
                <a:tc>
                  <a:txBody>
                    <a:bodyPr/>
                    <a:lstStyle/>
                    <a:p>
                      <a:pPr algn="l" fontAlgn="t"/>
                      <a:r>
                        <a:rPr lang="en-US" b="1" dirty="0">
                          <a:solidFill>
                            <a:srgbClr val="000000"/>
                          </a:solidFill>
                        </a:rPr>
                        <a:t>boolean </a:t>
                      </a:r>
                      <a:r>
                        <a:rPr lang="en-US" b="1" dirty="0" err="1">
                          <a:solidFill>
                            <a:srgbClr val="000000"/>
                          </a:solidFill>
                        </a:rPr>
                        <a:t>hasMoreElements</a:t>
                      </a:r>
                      <a:r>
                        <a:rPr lang="en-US" b="1" dirty="0">
                          <a:solidFill>
                            <a:srgbClr val="000000"/>
                          </a:solidFill>
                        </a:rPr>
                        <a:t>( )</a:t>
                      </a:r>
                      <a:endParaRPr lang="en-US" dirty="0">
                        <a:solidFill>
                          <a:srgbClr val="000000"/>
                        </a:solidFill>
                      </a:endParaRPr>
                    </a:p>
                    <a:p>
                      <a:pPr algn="l" fontAlgn="t"/>
                      <a:r>
                        <a:rPr lang="en-US" dirty="0">
                          <a:solidFill>
                            <a:srgbClr val="000000"/>
                          </a:solidFill>
                        </a:rPr>
                        <a:t>When implemented, it must return true while there are still more elements to extract, and false when all the elements have been enumerated.</a:t>
                      </a:r>
                    </a:p>
                  </a:txBody>
                  <a:tcPr marL="76200" marR="76200" marT="76200" marB="76200"/>
                </a:tc>
              </a:tr>
              <a:tr h="370840">
                <a:tc>
                  <a:txBody>
                    <a:bodyPr/>
                    <a:lstStyle/>
                    <a:p>
                      <a:pPr algn="l" fontAlgn="t"/>
                      <a:r>
                        <a:rPr lang="en-US" altLang="zh-TW"/>
                        <a:t>2</a:t>
                      </a:r>
                    </a:p>
                  </a:txBody>
                  <a:tcPr marL="76200" marR="76200" marT="76200" marB="76200"/>
                </a:tc>
                <a:tc>
                  <a:txBody>
                    <a:bodyPr/>
                    <a:lstStyle/>
                    <a:p>
                      <a:pPr algn="l" fontAlgn="t"/>
                      <a:r>
                        <a:rPr lang="en-US" b="1" dirty="0">
                          <a:solidFill>
                            <a:srgbClr val="000000"/>
                          </a:solidFill>
                        </a:rPr>
                        <a:t>Object </a:t>
                      </a:r>
                      <a:r>
                        <a:rPr lang="en-US" b="1" dirty="0" err="1">
                          <a:solidFill>
                            <a:srgbClr val="000000"/>
                          </a:solidFill>
                        </a:rPr>
                        <a:t>nextElement</a:t>
                      </a:r>
                      <a:r>
                        <a:rPr lang="en-US" b="1" dirty="0">
                          <a:solidFill>
                            <a:srgbClr val="000000"/>
                          </a:solidFill>
                        </a:rPr>
                        <a:t>( )</a:t>
                      </a:r>
                      <a:endParaRPr lang="en-US" dirty="0">
                        <a:solidFill>
                          <a:srgbClr val="000000"/>
                        </a:solidFill>
                      </a:endParaRPr>
                    </a:p>
                    <a:p>
                      <a:pPr algn="l" fontAlgn="t"/>
                      <a:r>
                        <a:rPr lang="en-US" dirty="0">
                          <a:solidFill>
                            <a:srgbClr val="000000"/>
                          </a:solidFill>
                        </a:rPr>
                        <a:t>This returns the next object in the enumeration as a generic Object reference.</a:t>
                      </a:r>
                    </a:p>
                  </a:txBody>
                  <a:tcPr marL="76200" marR="76200" marT="76200" marB="7620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50</a:t>
            </a:fld>
            <a:endParaRPr lang="zh-TW" altLang="en-US"/>
          </a:p>
        </p:txBody>
      </p:sp>
      <p:graphicFrame>
        <p:nvGraphicFramePr>
          <p:cNvPr id="8" name="表格 7"/>
          <p:cNvGraphicFramePr>
            <a:graphicFrameLocks noGrp="1"/>
          </p:cNvGraphicFramePr>
          <p:nvPr/>
        </p:nvGraphicFramePr>
        <p:xfrm>
          <a:off x="467544" y="1772816"/>
          <a:ext cx="8352928" cy="405384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10</a:t>
                      </a:r>
                    </a:p>
                  </a:txBody>
                  <a:tcPr marL="76200" marR="76200" marT="76200" marB="76200"/>
                </a:tc>
                <a:tc>
                  <a:txBody>
                    <a:bodyPr/>
                    <a:lstStyle/>
                    <a:p>
                      <a:pPr algn="just" fontAlgn="t"/>
                      <a:r>
                        <a:rPr lang="en-US" b="1">
                          <a:solidFill>
                            <a:srgbClr val="000000"/>
                          </a:solidFill>
                        </a:rPr>
                        <a:t>Object put(Object key, Object value)</a:t>
                      </a:r>
                      <a:endParaRPr lang="en-US">
                        <a:solidFill>
                          <a:srgbClr val="000000"/>
                        </a:solidFill>
                      </a:endParaRPr>
                    </a:p>
                    <a:p>
                      <a:pPr algn="just" fontAlgn="t"/>
                      <a:r>
                        <a:rPr lang="en-US">
                          <a:solidFill>
                            <a:srgbClr val="000000"/>
                          </a:solidFill>
                        </a:rPr>
                        <a:t>Inserts a key and a value into the hash table. Returns null if the key isn't already in the hash table; returns the previous value associated with the key if the key is already in the hash table.</a:t>
                      </a:r>
                    </a:p>
                  </a:txBody>
                  <a:tcPr marL="76200" marR="76200" marT="76200" marB="76200"/>
                </a:tc>
              </a:tr>
              <a:tr h="370840">
                <a:tc>
                  <a:txBody>
                    <a:bodyPr/>
                    <a:lstStyle/>
                    <a:p>
                      <a:pPr algn="ctr" fontAlgn="t"/>
                      <a:r>
                        <a:rPr lang="en-US" altLang="zh-TW"/>
                        <a:t>11</a:t>
                      </a:r>
                    </a:p>
                  </a:txBody>
                  <a:tcPr marL="76200" marR="76200" marT="76200" marB="76200"/>
                </a:tc>
                <a:tc>
                  <a:txBody>
                    <a:bodyPr/>
                    <a:lstStyle/>
                    <a:p>
                      <a:pPr algn="just" fontAlgn="t"/>
                      <a:r>
                        <a:rPr lang="en-US" b="1">
                          <a:solidFill>
                            <a:srgbClr val="000000"/>
                          </a:solidFill>
                        </a:rPr>
                        <a:t>void rehash( )</a:t>
                      </a:r>
                      <a:endParaRPr lang="en-US">
                        <a:solidFill>
                          <a:srgbClr val="000000"/>
                        </a:solidFill>
                      </a:endParaRPr>
                    </a:p>
                    <a:p>
                      <a:pPr algn="just" fontAlgn="t"/>
                      <a:r>
                        <a:rPr lang="en-US">
                          <a:solidFill>
                            <a:srgbClr val="000000"/>
                          </a:solidFill>
                        </a:rPr>
                        <a:t>Increases the size of the hash table and rehashes all of its keys.</a:t>
                      </a:r>
                    </a:p>
                  </a:txBody>
                  <a:tcPr marL="76200" marR="76200" marT="76200" marB="76200"/>
                </a:tc>
              </a:tr>
              <a:tr h="370840">
                <a:tc>
                  <a:txBody>
                    <a:bodyPr/>
                    <a:lstStyle/>
                    <a:p>
                      <a:pPr algn="ctr" fontAlgn="t"/>
                      <a:r>
                        <a:rPr lang="en-US" altLang="zh-TW"/>
                        <a:t>12</a:t>
                      </a:r>
                    </a:p>
                  </a:txBody>
                  <a:tcPr marL="76200" marR="76200" marT="76200" marB="76200"/>
                </a:tc>
                <a:tc>
                  <a:txBody>
                    <a:bodyPr/>
                    <a:lstStyle/>
                    <a:p>
                      <a:pPr algn="just" fontAlgn="t"/>
                      <a:r>
                        <a:rPr lang="en-US" b="1">
                          <a:solidFill>
                            <a:srgbClr val="000000"/>
                          </a:solidFill>
                        </a:rPr>
                        <a:t>Object remove(Object key)</a:t>
                      </a:r>
                      <a:endParaRPr lang="en-US">
                        <a:solidFill>
                          <a:srgbClr val="000000"/>
                        </a:solidFill>
                      </a:endParaRPr>
                    </a:p>
                    <a:p>
                      <a:pPr algn="just" fontAlgn="t"/>
                      <a:r>
                        <a:rPr lang="en-US">
                          <a:solidFill>
                            <a:srgbClr val="000000"/>
                          </a:solidFill>
                        </a:rPr>
                        <a:t>Removes the key and its value. Returns the value associated with the key. If the key is not in the hash table, a null object is returned.</a:t>
                      </a:r>
                    </a:p>
                  </a:txBody>
                  <a:tcPr marL="76200" marR="76200" marT="76200" marB="76200"/>
                </a:tc>
              </a:tr>
              <a:tr h="370840">
                <a:tc>
                  <a:txBody>
                    <a:bodyPr/>
                    <a:lstStyle/>
                    <a:p>
                      <a:pPr algn="ctr" fontAlgn="t"/>
                      <a:r>
                        <a:rPr lang="en-US" altLang="zh-TW"/>
                        <a:t>13</a:t>
                      </a:r>
                    </a:p>
                  </a:txBody>
                  <a:tcPr marL="76200" marR="76200" marT="76200" marB="76200"/>
                </a:tc>
                <a:tc>
                  <a:txBody>
                    <a:bodyPr/>
                    <a:lstStyle/>
                    <a:p>
                      <a:pPr algn="just" fontAlgn="t"/>
                      <a:r>
                        <a:rPr lang="en-US" b="1" dirty="0" err="1">
                          <a:solidFill>
                            <a:srgbClr val="000000"/>
                          </a:solidFill>
                        </a:rPr>
                        <a:t>int</a:t>
                      </a:r>
                      <a:r>
                        <a:rPr lang="en-US" b="1" dirty="0">
                          <a:solidFill>
                            <a:srgbClr val="000000"/>
                          </a:solidFill>
                        </a:rPr>
                        <a:t> size( )</a:t>
                      </a:r>
                      <a:endParaRPr lang="en-US" dirty="0">
                        <a:solidFill>
                          <a:srgbClr val="000000"/>
                        </a:solidFill>
                      </a:endParaRPr>
                    </a:p>
                    <a:p>
                      <a:pPr algn="just" fontAlgn="t"/>
                      <a:r>
                        <a:rPr lang="en-US" dirty="0">
                          <a:solidFill>
                            <a:srgbClr val="000000"/>
                          </a:solidFill>
                        </a:rPr>
                        <a:t>Returns the number of entries in the hash table.</a:t>
                      </a:r>
                    </a:p>
                  </a:txBody>
                  <a:tcPr marL="76200" marR="76200" marT="76200" marB="7620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Hashtable methods.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51</a:t>
            </a:fld>
            <a:endParaRPr lang="zh-TW" altLang="en-US"/>
          </a:p>
        </p:txBody>
      </p:sp>
      <p:graphicFrame>
        <p:nvGraphicFramePr>
          <p:cNvPr id="8" name="表格 7"/>
          <p:cNvGraphicFramePr>
            <a:graphicFrameLocks noGrp="1"/>
          </p:cNvGraphicFramePr>
          <p:nvPr/>
        </p:nvGraphicFramePr>
        <p:xfrm>
          <a:off x="467544" y="1772816"/>
          <a:ext cx="8352928" cy="1127760"/>
        </p:xfrm>
        <a:graphic>
          <a:graphicData uri="http://schemas.openxmlformats.org/drawingml/2006/table">
            <a:tbl>
              <a:tblPr firstRow="1" bandRow="1">
                <a:tableStyleId>{5C22544A-7EE6-4342-B048-85BDC9FD1C3A}</a:tableStyleId>
              </a:tblPr>
              <a:tblGrid>
                <a:gridCol w="477838"/>
                <a:gridCol w="7875090"/>
              </a:tblGrid>
              <a:tr h="370840">
                <a:tc>
                  <a:txBody>
                    <a:bodyPr/>
                    <a:lstStyle/>
                    <a:p>
                      <a:pPr algn="l" fontAlgn="t"/>
                      <a:r>
                        <a:rPr lang="en-US" dirty="0" smtClean="0"/>
                        <a:t>No</a:t>
                      </a:r>
                      <a:endParaRPr lang="en-US" dirty="0"/>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14</a:t>
                      </a:r>
                    </a:p>
                  </a:txBody>
                  <a:tcPr marL="76200" marR="76200" marT="76200" marB="76200"/>
                </a:tc>
                <a:tc>
                  <a:txBody>
                    <a:bodyPr/>
                    <a:lstStyle/>
                    <a:p>
                      <a:pPr algn="just" fontAlgn="t"/>
                      <a:r>
                        <a:rPr lang="en-US" b="1" dirty="0">
                          <a:solidFill>
                            <a:srgbClr val="000000"/>
                          </a:solidFill>
                        </a:rPr>
                        <a:t>String </a:t>
                      </a:r>
                      <a:r>
                        <a:rPr lang="en-US" b="1" dirty="0" err="1">
                          <a:solidFill>
                            <a:srgbClr val="000000"/>
                          </a:solidFill>
                        </a:rPr>
                        <a:t>toString</a:t>
                      </a:r>
                      <a:r>
                        <a:rPr lang="en-US" b="1" dirty="0">
                          <a:solidFill>
                            <a:srgbClr val="000000"/>
                          </a:solidFill>
                        </a:rPr>
                        <a:t>( )</a:t>
                      </a:r>
                      <a:endParaRPr lang="en-US" dirty="0">
                        <a:solidFill>
                          <a:srgbClr val="000000"/>
                        </a:solidFill>
                      </a:endParaRPr>
                    </a:p>
                    <a:p>
                      <a:pPr algn="just" fontAlgn="t"/>
                      <a:r>
                        <a:rPr lang="en-US" dirty="0">
                          <a:solidFill>
                            <a:srgbClr val="000000"/>
                          </a:solidFill>
                        </a:rPr>
                        <a:t>Returns the string equivalent of a hash table.</a:t>
                      </a:r>
                    </a:p>
                  </a:txBody>
                  <a:tcPr marL="76200" marR="76200" marT="76200" marB="76200"/>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52</a:t>
            </a:fld>
            <a:endParaRPr lang="zh-TW" altLang="en-US"/>
          </a:p>
        </p:txBody>
      </p:sp>
      <p:pic>
        <p:nvPicPr>
          <p:cNvPr id="5122" name="Picture 2"/>
          <p:cNvPicPr>
            <a:picLocks noChangeAspect="1" noChangeArrowheads="1"/>
          </p:cNvPicPr>
          <p:nvPr/>
        </p:nvPicPr>
        <p:blipFill>
          <a:blip r:embed="rId2" cstate="print"/>
          <a:srcRect/>
          <a:stretch>
            <a:fillRect/>
          </a:stretch>
        </p:blipFill>
        <p:spPr bwMode="auto">
          <a:xfrm>
            <a:off x="827584" y="1772816"/>
            <a:ext cx="4586486" cy="4602113"/>
          </a:xfrm>
          <a:prstGeom prst="rect">
            <a:avLst/>
          </a:prstGeom>
          <a:noFill/>
          <a:ln w="9525">
            <a:solidFill>
              <a:srgbClr val="C0000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355976" y="3068960"/>
            <a:ext cx="4499992" cy="920288"/>
          </a:xfrm>
          <a:prstGeom prst="rect">
            <a:avLst/>
          </a:prstGeom>
          <a:noFill/>
          <a:ln w="9525">
            <a:solidFill>
              <a:srgbClr val="C00000"/>
            </a:solid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1.6 Property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53</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Properties is a subclass of Hashtable. It is used to maintain lists of values in which the key is a String and the value is also a String.</a:t>
            </a:r>
          </a:p>
          <a:p>
            <a:pPr marL="342900" indent="-342900" algn="l">
              <a:buClr>
                <a:srgbClr val="0070C0"/>
              </a:buClr>
              <a:buSzPct val="80000"/>
              <a:buFont typeface="Wingdings" pitchFamily="2" charset="2"/>
              <a:buChar char="u"/>
            </a:pPr>
            <a:r>
              <a:rPr lang="en-US" altLang="zh-TW" sz="1800" dirty="0" smtClean="0">
                <a:solidFill>
                  <a:schemeClr val="tx1"/>
                </a:solidFill>
              </a:rPr>
              <a:t>The Properties class is used by many other Java classes. For example, it is the type of object returned by </a:t>
            </a:r>
            <a:r>
              <a:rPr lang="en-US" altLang="zh-TW" sz="1800" dirty="0" err="1" smtClean="0">
                <a:solidFill>
                  <a:schemeClr val="tx1"/>
                </a:solidFill>
              </a:rPr>
              <a:t>System.getProperties</a:t>
            </a:r>
            <a:r>
              <a:rPr lang="en-US" altLang="zh-TW" sz="1800" dirty="0" smtClean="0">
                <a:solidFill>
                  <a:schemeClr val="tx1"/>
                </a:solidFill>
              </a:rPr>
              <a:t>( ) when obtaining environmental values.</a:t>
            </a:r>
          </a:p>
          <a:p>
            <a:pPr marL="342900" indent="-342900" algn="l">
              <a:buClr>
                <a:srgbClr val="0070C0"/>
              </a:buClr>
              <a:buSzPct val="80000"/>
              <a:buFont typeface="Wingdings" pitchFamily="2" charset="2"/>
              <a:buChar char="u"/>
            </a:pPr>
            <a:r>
              <a:rPr lang="en-US" altLang="zh-TW" sz="1800" dirty="0" smtClean="0">
                <a:solidFill>
                  <a:schemeClr val="tx1"/>
                </a:solidFill>
              </a:rPr>
              <a:t>For more detail about this class, check </a:t>
            </a:r>
            <a:r>
              <a:rPr lang="en-US" altLang="zh-TW" sz="1800" dirty="0" smtClean="0">
                <a:solidFill>
                  <a:schemeClr val="tx1"/>
                </a:solidFill>
                <a:hlinkClick r:id="rId2"/>
              </a:rPr>
              <a:t>The Properties</a:t>
            </a:r>
            <a:r>
              <a:rPr lang="en-US" altLang="zh-TW" sz="1800" dirty="0" smtClean="0">
                <a:solidFill>
                  <a:schemeClr val="tx1"/>
                </a:solidFill>
              </a:rPr>
              <a:t>.</a:t>
            </a:r>
          </a:p>
          <a:p>
            <a:pPr marL="342900" indent="-342900" algn="l">
              <a:buClr>
                <a:srgbClr val="0070C0"/>
              </a:buClr>
              <a:buSzPct val="80000"/>
              <a:buFont typeface="Wingdings" pitchFamily="2" charset="2"/>
              <a:buChar char="u"/>
            </a:pPr>
            <a:r>
              <a:rPr lang="en-US" altLang="zh-TW" sz="1800" dirty="0" smtClean="0">
                <a:solidFill>
                  <a:schemeClr val="tx1"/>
                </a:solidFill>
              </a:rPr>
              <a:t>Properties is a subclass of Hashtable. It is used to maintain lists of values in which the key is a String and the value is also a String.</a:t>
            </a:r>
          </a:p>
          <a:p>
            <a:pPr marL="342900" indent="-342900" algn="l">
              <a:buClr>
                <a:srgbClr val="0070C0"/>
              </a:buClr>
              <a:buSzPct val="80000"/>
              <a:buFont typeface="Wingdings" pitchFamily="2" charset="2"/>
              <a:buChar char="u"/>
            </a:pPr>
            <a:r>
              <a:rPr lang="en-US" altLang="zh-TW" sz="1800" dirty="0" smtClean="0">
                <a:solidFill>
                  <a:schemeClr val="tx1"/>
                </a:solidFill>
              </a:rPr>
              <a:t>The Properties class is used by many other Java classes. For example, it is the type of object returned by </a:t>
            </a:r>
            <a:r>
              <a:rPr lang="en-US" altLang="zh-TW" sz="1800" dirty="0" err="1" smtClean="0">
                <a:solidFill>
                  <a:schemeClr val="tx1"/>
                </a:solidFill>
              </a:rPr>
              <a:t>System.getProperties</a:t>
            </a:r>
            <a:r>
              <a:rPr lang="en-US" altLang="zh-TW" sz="1800" dirty="0" smtClean="0">
                <a:solidFill>
                  <a:schemeClr val="tx1"/>
                </a:solidFill>
              </a:rPr>
              <a:t>( ) when obtaining environmental values.</a:t>
            </a:r>
          </a:p>
          <a:p>
            <a:pPr marL="342900" indent="-342900" algn="l">
              <a:buClr>
                <a:srgbClr val="0070C0"/>
              </a:buClr>
              <a:buSzPct val="80000"/>
              <a:buFont typeface="Wingdings" pitchFamily="2" charset="2"/>
              <a:buChar char="u"/>
            </a:pPr>
            <a:r>
              <a:rPr lang="en-US" altLang="zh-TW" sz="1800" dirty="0" smtClean="0">
                <a:solidFill>
                  <a:schemeClr val="tx1"/>
                </a:solidFill>
              </a:rPr>
              <a:t>Properties define the following instance variable. This variable holds a default property list associated with a Properties object.</a:t>
            </a:r>
          </a:p>
          <a:p>
            <a:pPr marL="342900" indent="-342900" algn="l">
              <a:buClr>
                <a:srgbClr val="0070C0"/>
              </a:buClr>
              <a:buSzPct val="80000"/>
              <a:buFont typeface="Wingdings" pitchFamily="2" charset="2"/>
              <a:buChar char="u"/>
            </a:pPr>
            <a:endParaRPr lang="en-US" altLang="zh-TW" sz="1800" dirty="0" smtClean="0">
              <a:solidFill>
                <a:schemeClr val="tx1"/>
              </a:solidFill>
            </a:endParaRP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54</a:t>
            </a:fld>
            <a:endParaRPr lang="zh-TW" altLang="en-US"/>
          </a:p>
        </p:txBody>
      </p:sp>
      <p:sp>
        <p:nvSpPr>
          <p:cNvPr id="9" name="副標題 2"/>
          <p:cNvSpPr txBox="1">
            <a:spLocks/>
          </p:cNvSpPr>
          <p:nvPr/>
        </p:nvSpPr>
        <p:spPr>
          <a:xfrm>
            <a:off x="1331640" y="4653136"/>
            <a:ext cx="6264696" cy="360040"/>
          </a:xfrm>
          <a:prstGeom prst="rect">
            <a:avLst/>
          </a:prstGeom>
          <a:ln>
            <a:solidFill>
              <a:srgbClr val="C00000"/>
            </a:solidFill>
          </a:ln>
        </p:spPr>
        <p:txBody>
          <a:bodyPr vert="horz" lIns="91440" tIns="45720" rIns="91440" bIns="45720" rtlCol="0">
            <a:noAutofit/>
          </a:bodyPr>
          <a:lstStyle/>
          <a:p>
            <a:pPr lvl="0">
              <a:spcBef>
                <a:spcPct val="20000"/>
              </a:spcBef>
              <a:buClr>
                <a:srgbClr val="0070C0"/>
              </a:buClr>
              <a:buSzPct val="80000"/>
            </a:pPr>
            <a:r>
              <a:rPr lang="en-US" altLang="zh-TW" dirty="0" smtClean="0"/>
              <a:t>Properties defaults;</a:t>
            </a:r>
            <a:r>
              <a:rPr kumimoji="0" lang="en-US" altLang="zh-TW" sz="1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0070C0"/>
              </a:buClr>
              <a:buSzPct val="80000"/>
              <a:buFont typeface="Wingdings" pitchFamily="2" charset="2"/>
              <a:buChar char="u"/>
              <a:tabLst/>
              <a:defRPr/>
            </a:pPr>
            <a:endParaRPr kumimoji="0" lang="en-US" altLang="zh-TW"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Properties constructor:</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55</a:t>
            </a:fld>
            <a:endParaRPr lang="zh-TW" altLang="en-US"/>
          </a:p>
        </p:txBody>
      </p:sp>
      <p:graphicFrame>
        <p:nvGraphicFramePr>
          <p:cNvPr id="8" name="表格 7"/>
          <p:cNvGraphicFramePr>
            <a:graphicFrameLocks noGrp="1"/>
          </p:cNvGraphicFramePr>
          <p:nvPr/>
        </p:nvGraphicFramePr>
        <p:xfrm>
          <a:off x="755576" y="1772816"/>
          <a:ext cx="8136904" cy="210312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a:t>No.</a:t>
                      </a:r>
                    </a:p>
                  </a:txBody>
                  <a:tcPr marL="76200" marR="76200" marT="76200" marB="76200"/>
                </a:tc>
                <a:tc>
                  <a:txBody>
                    <a:bodyPr/>
                    <a:lstStyle/>
                    <a:p>
                      <a:pPr algn="ctr" fontAlgn="t"/>
                      <a:r>
                        <a:rPr lang="en-US"/>
                        <a:t>Constructor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Properties( )</a:t>
                      </a:r>
                      <a:endParaRPr lang="en-US">
                        <a:solidFill>
                          <a:srgbClr val="000000"/>
                        </a:solidFill>
                      </a:endParaRPr>
                    </a:p>
                    <a:p>
                      <a:pPr algn="just" fontAlgn="t"/>
                      <a:r>
                        <a:rPr lang="en-US">
                          <a:solidFill>
                            <a:srgbClr val="000000"/>
                          </a:solidFill>
                        </a:rPr>
                        <a:t>This constructor creates a Properties object that has no default values.</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dirty="0">
                          <a:solidFill>
                            <a:srgbClr val="000000"/>
                          </a:solidFill>
                        </a:rPr>
                        <a:t>Properties(Properties </a:t>
                      </a:r>
                      <a:r>
                        <a:rPr lang="en-US" b="1" dirty="0" err="1">
                          <a:solidFill>
                            <a:srgbClr val="000000"/>
                          </a:solidFill>
                        </a:rPr>
                        <a:t>propDefault</a:t>
                      </a:r>
                      <a:r>
                        <a:rPr lang="en-US" b="1" dirty="0">
                          <a:solidFill>
                            <a:srgbClr val="000000"/>
                          </a:solidFill>
                        </a:rPr>
                        <a:t>)</a:t>
                      </a:r>
                      <a:endParaRPr lang="en-US" dirty="0">
                        <a:solidFill>
                          <a:srgbClr val="000000"/>
                        </a:solidFill>
                      </a:endParaRPr>
                    </a:p>
                    <a:p>
                      <a:pPr algn="just" fontAlgn="t"/>
                      <a:r>
                        <a:rPr lang="en-US" dirty="0">
                          <a:solidFill>
                            <a:srgbClr val="000000"/>
                          </a:solidFill>
                        </a:rPr>
                        <a:t>Creates an object that uses </a:t>
                      </a:r>
                      <a:r>
                        <a:rPr lang="en-US" dirty="0" err="1">
                          <a:solidFill>
                            <a:srgbClr val="000000"/>
                          </a:solidFill>
                        </a:rPr>
                        <a:t>propDefault</a:t>
                      </a:r>
                      <a:r>
                        <a:rPr lang="en-US" dirty="0">
                          <a:solidFill>
                            <a:srgbClr val="000000"/>
                          </a:solidFill>
                        </a:rPr>
                        <a:t> for its default values. In both cases, the property list is empty.</a:t>
                      </a:r>
                    </a:p>
                  </a:txBody>
                  <a:tcPr marL="76200" marR="76200" marT="76200" marB="76200"/>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Property methods:</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56</a:t>
            </a:fld>
            <a:endParaRPr lang="zh-TW" altLang="en-US"/>
          </a:p>
        </p:txBody>
      </p:sp>
      <p:graphicFrame>
        <p:nvGraphicFramePr>
          <p:cNvPr id="8" name="表格 7"/>
          <p:cNvGraphicFramePr>
            <a:graphicFrameLocks noGrp="1"/>
          </p:cNvGraphicFramePr>
          <p:nvPr/>
        </p:nvGraphicFramePr>
        <p:xfrm>
          <a:off x="755576" y="1772816"/>
          <a:ext cx="8136904" cy="377952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a:t>1</a:t>
                      </a:r>
                    </a:p>
                  </a:txBody>
                  <a:tcPr marL="76200" marR="76200" marT="76200" marB="76200"/>
                </a:tc>
                <a:tc>
                  <a:txBody>
                    <a:bodyPr/>
                    <a:lstStyle/>
                    <a:p>
                      <a:pPr algn="just" fontAlgn="t"/>
                      <a:r>
                        <a:rPr lang="en-US" b="1">
                          <a:solidFill>
                            <a:srgbClr val="000000"/>
                          </a:solidFill>
                        </a:rPr>
                        <a:t>String getProperty(String key)</a:t>
                      </a:r>
                      <a:endParaRPr lang="en-US">
                        <a:solidFill>
                          <a:srgbClr val="000000"/>
                        </a:solidFill>
                      </a:endParaRPr>
                    </a:p>
                    <a:p>
                      <a:pPr algn="just" fontAlgn="t"/>
                      <a:r>
                        <a:rPr lang="en-US">
                          <a:solidFill>
                            <a:srgbClr val="000000"/>
                          </a:solidFill>
                        </a:rPr>
                        <a:t>Returns the value associated with the key. A null object is returned if the key is neither in the list nor in the default property list.</a:t>
                      </a:r>
                    </a:p>
                  </a:txBody>
                  <a:tcPr marL="76200" marR="76200" marT="76200" marB="76200"/>
                </a:tc>
              </a:tr>
              <a:tr h="370840">
                <a:tc>
                  <a:txBody>
                    <a:bodyPr/>
                    <a:lstStyle/>
                    <a:p>
                      <a:pPr algn="ctr" fontAlgn="t"/>
                      <a:r>
                        <a:rPr lang="en-US" altLang="zh-TW"/>
                        <a:t>2</a:t>
                      </a:r>
                    </a:p>
                  </a:txBody>
                  <a:tcPr marL="76200" marR="76200" marT="76200" marB="76200"/>
                </a:tc>
                <a:tc>
                  <a:txBody>
                    <a:bodyPr/>
                    <a:lstStyle/>
                    <a:p>
                      <a:pPr algn="just" fontAlgn="t"/>
                      <a:r>
                        <a:rPr lang="en-US" b="1">
                          <a:solidFill>
                            <a:srgbClr val="000000"/>
                          </a:solidFill>
                        </a:rPr>
                        <a:t>String getProperty(String key, String defaultProperty)</a:t>
                      </a:r>
                      <a:endParaRPr lang="en-US">
                        <a:solidFill>
                          <a:srgbClr val="000000"/>
                        </a:solidFill>
                      </a:endParaRPr>
                    </a:p>
                    <a:p>
                      <a:pPr algn="just" fontAlgn="t"/>
                      <a:r>
                        <a:rPr lang="en-US">
                          <a:solidFill>
                            <a:srgbClr val="000000"/>
                          </a:solidFill>
                        </a:rPr>
                        <a:t>Returns the value associated with the key; defaultProperty is returned if the key is neither in the list nor in the default property list.</a:t>
                      </a:r>
                    </a:p>
                  </a:txBody>
                  <a:tcPr marL="76200" marR="76200" marT="76200" marB="76200"/>
                </a:tc>
              </a:tr>
              <a:tr h="370840">
                <a:tc>
                  <a:txBody>
                    <a:bodyPr/>
                    <a:lstStyle/>
                    <a:p>
                      <a:pPr algn="ctr" fontAlgn="t"/>
                      <a:r>
                        <a:rPr lang="en-US" altLang="zh-TW"/>
                        <a:t>3</a:t>
                      </a:r>
                    </a:p>
                  </a:txBody>
                  <a:tcPr marL="76200" marR="76200" marT="76200" marB="76200"/>
                </a:tc>
                <a:tc>
                  <a:txBody>
                    <a:bodyPr/>
                    <a:lstStyle/>
                    <a:p>
                      <a:pPr algn="just" fontAlgn="t"/>
                      <a:r>
                        <a:rPr lang="en-US" b="1">
                          <a:solidFill>
                            <a:srgbClr val="000000"/>
                          </a:solidFill>
                        </a:rPr>
                        <a:t>void list(PrintStream streamOut)</a:t>
                      </a:r>
                      <a:endParaRPr lang="en-US">
                        <a:solidFill>
                          <a:srgbClr val="000000"/>
                        </a:solidFill>
                      </a:endParaRPr>
                    </a:p>
                    <a:p>
                      <a:pPr algn="just" fontAlgn="t"/>
                      <a:r>
                        <a:rPr lang="en-US">
                          <a:solidFill>
                            <a:srgbClr val="000000"/>
                          </a:solidFill>
                        </a:rPr>
                        <a:t>Sends the property list to the output stream linked to streamOut.</a:t>
                      </a:r>
                    </a:p>
                  </a:txBody>
                  <a:tcPr marL="76200" marR="76200" marT="76200" marB="76200"/>
                </a:tc>
              </a:tr>
              <a:tr h="370840">
                <a:tc>
                  <a:txBody>
                    <a:bodyPr/>
                    <a:lstStyle/>
                    <a:p>
                      <a:pPr algn="ctr" fontAlgn="t"/>
                      <a:r>
                        <a:rPr lang="en-US" altLang="zh-TW"/>
                        <a:t>4</a:t>
                      </a:r>
                    </a:p>
                  </a:txBody>
                  <a:tcPr marL="76200" marR="76200" marT="76200" marB="76200"/>
                </a:tc>
                <a:tc>
                  <a:txBody>
                    <a:bodyPr/>
                    <a:lstStyle/>
                    <a:p>
                      <a:pPr algn="just" fontAlgn="t"/>
                      <a:r>
                        <a:rPr lang="en-US" b="1" dirty="0">
                          <a:solidFill>
                            <a:srgbClr val="000000"/>
                          </a:solidFill>
                        </a:rPr>
                        <a:t>void list(</a:t>
                      </a:r>
                      <a:r>
                        <a:rPr lang="en-US" b="1" dirty="0" err="1">
                          <a:solidFill>
                            <a:srgbClr val="000000"/>
                          </a:solidFill>
                        </a:rPr>
                        <a:t>PrintWriter</a:t>
                      </a:r>
                      <a:r>
                        <a:rPr lang="en-US" b="1" dirty="0">
                          <a:solidFill>
                            <a:srgbClr val="000000"/>
                          </a:solidFill>
                        </a:rPr>
                        <a:t> </a:t>
                      </a:r>
                      <a:r>
                        <a:rPr lang="en-US" b="1" dirty="0" err="1">
                          <a:solidFill>
                            <a:srgbClr val="000000"/>
                          </a:solidFill>
                        </a:rPr>
                        <a:t>streamOut</a:t>
                      </a:r>
                      <a:r>
                        <a:rPr lang="en-US" b="1" dirty="0">
                          <a:solidFill>
                            <a:srgbClr val="000000"/>
                          </a:solidFill>
                        </a:rPr>
                        <a:t>)</a:t>
                      </a:r>
                      <a:endParaRPr lang="en-US" dirty="0">
                        <a:solidFill>
                          <a:srgbClr val="000000"/>
                        </a:solidFill>
                      </a:endParaRPr>
                    </a:p>
                    <a:p>
                      <a:pPr algn="just" fontAlgn="t"/>
                      <a:r>
                        <a:rPr lang="en-US" dirty="0">
                          <a:solidFill>
                            <a:srgbClr val="000000"/>
                          </a:solidFill>
                        </a:rPr>
                        <a:t>Sends the property list to the output stream linked to </a:t>
                      </a:r>
                      <a:r>
                        <a:rPr lang="en-US" dirty="0" err="1">
                          <a:solidFill>
                            <a:srgbClr val="000000"/>
                          </a:solidFill>
                        </a:rPr>
                        <a:t>streamOut</a:t>
                      </a:r>
                      <a:r>
                        <a:rPr lang="en-US" dirty="0">
                          <a:solidFill>
                            <a:srgbClr val="000000"/>
                          </a:solidFill>
                        </a:rPr>
                        <a:t>.</a:t>
                      </a:r>
                    </a:p>
                  </a:txBody>
                  <a:tcPr marL="76200" marR="76200" marT="76200" marB="76200"/>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Property methods:</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57</a:t>
            </a:fld>
            <a:endParaRPr lang="zh-TW" altLang="en-US"/>
          </a:p>
        </p:txBody>
      </p:sp>
      <p:graphicFrame>
        <p:nvGraphicFramePr>
          <p:cNvPr id="8" name="表格 7"/>
          <p:cNvGraphicFramePr>
            <a:graphicFrameLocks noGrp="1"/>
          </p:cNvGraphicFramePr>
          <p:nvPr/>
        </p:nvGraphicFramePr>
        <p:xfrm>
          <a:off x="755576" y="1772816"/>
          <a:ext cx="8136904" cy="4053840"/>
        </p:xfrm>
        <a:graphic>
          <a:graphicData uri="http://schemas.openxmlformats.org/drawingml/2006/table">
            <a:tbl>
              <a:tblPr firstRow="1" bandRow="1">
                <a:tableStyleId>{5C22544A-7EE6-4342-B048-85BDC9FD1C3A}</a:tableStyleId>
              </a:tblPr>
              <a:tblGrid>
                <a:gridCol w="538163"/>
                <a:gridCol w="7598741"/>
              </a:tblGrid>
              <a:tr h="370840">
                <a:tc>
                  <a:txBody>
                    <a:bodyPr/>
                    <a:lstStyle/>
                    <a:p>
                      <a:pPr algn="l" fontAlgn="t"/>
                      <a:r>
                        <a:rPr lang="en-US" dirty="0"/>
                        <a:t>No.</a:t>
                      </a:r>
                    </a:p>
                  </a:txBody>
                  <a:tcPr marL="76200" marR="76200" marT="76200" marB="76200"/>
                </a:tc>
                <a:tc>
                  <a:txBody>
                    <a:bodyPr/>
                    <a:lstStyle/>
                    <a:p>
                      <a:pPr algn="ctr" fontAlgn="t"/>
                      <a:r>
                        <a:rPr lang="en-US"/>
                        <a:t>Method &amp; Description</a:t>
                      </a:r>
                    </a:p>
                  </a:txBody>
                  <a:tcPr marL="76200" marR="76200" marT="76200" marB="76200"/>
                </a:tc>
              </a:tr>
              <a:tr h="370840">
                <a:tc>
                  <a:txBody>
                    <a:bodyPr/>
                    <a:lstStyle/>
                    <a:p>
                      <a:pPr algn="ctr" fontAlgn="t"/>
                      <a:r>
                        <a:rPr lang="en-US" altLang="zh-TW" dirty="0"/>
                        <a:t>5</a:t>
                      </a:r>
                    </a:p>
                  </a:txBody>
                  <a:tcPr marL="76200" marR="76200" marT="76200" marB="76200"/>
                </a:tc>
                <a:tc>
                  <a:txBody>
                    <a:bodyPr/>
                    <a:lstStyle/>
                    <a:p>
                      <a:pPr algn="just" fontAlgn="t"/>
                      <a:r>
                        <a:rPr lang="en-US" b="1" dirty="0">
                          <a:solidFill>
                            <a:srgbClr val="000000"/>
                          </a:solidFill>
                        </a:rPr>
                        <a:t>void load(</a:t>
                      </a:r>
                      <a:r>
                        <a:rPr lang="en-US" b="1" dirty="0" err="1">
                          <a:solidFill>
                            <a:srgbClr val="000000"/>
                          </a:solidFill>
                        </a:rPr>
                        <a:t>InputStream</a:t>
                      </a:r>
                      <a:r>
                        <a:rPr lang="en-US" b="1" dirty="0">
                          <a:solidFill>
                            <a:srgbClr val="000000"/>
                          </a:solidFill>
                        </a:rPr>
                        <a:t> </a:t>
                      </a:r>
                      <a:r>
                        <a:rPr lang="en-US" b="1" dirty="0" err="1">
                          <a:solidFill>
                            <a:srgbClr val="000000"/>
                          </a:solidFill>
                        </a:rPr>
                        <a:t>streamIn</a:t>
                      </a:r>
                      <a:r>
                        <a:rPr lang="en-US" b="1" dirty="0">
                          <a:solidFill>
                            <a:srgbClr val="000000"/>
                          </a:solidFill>
                        </a:rPr>
                        <a:t>) throws </a:t>
                      </a:r>
                      <a:r>
                        <a:rPr lang="en-US" b="1" dirty="0" err="1">
                          <a:solidFill>
                            <a:srgbClr val="000000"/>
                          </a:solidFill>
                        </a:rPr>
                        <a:t>IOException</a:t>
                      </a:r>
                      <a:endParaRPr lang="en-US" dirty="0">
                        <a:solidFill>
                          <a:srgbClr val="000000"/>
                        </a:solidFill>
                      </a:endParaRPr>
                    </a:p>
                    <a:p>
                      <a:pPr algn="just" fontAlgn="t"/>
                      <a:r>
                        <a:rPr lang="en-US" dirty="0">
                          <a:solidFill>
                            <a:srgbClr val="000000"/>
                          </a:solidFill>
                        </a:rPr>
                        <a:t>Inputs a property list from the input stream linked to </a:t>
                      </a:r>
                      <a:r>
                        <a:rPr lang="en-US" dirty="0" err="1">
                          <a:solidFill>
                            <a:srgbClr val="000000"/>
                          </a:solidFill>
                        </a:rPr>
                        <a:t>streamIn</a:t>
                      </a:r>
                      <a:r>
                        <a:rPr lang="en-US" dirty="0">
                          <a:solidFill>
                            <a:srgbClr val="000000"/>
                          </a:solidFill>
                        </a:rPr>
                        <a:t>.</a:t>
                      </a:r>
                    </a:p>
                  </a:txBody>
                  <a:tcPr marL="76200" marR="76200" marT="76200" marB="76200"/>
                </a:tc>
              </a:tr>
              <a:tr h="370840">
                <a:tc>
                  <a:txBody>
                    <a:bodyPr/>
                    <a:lstStyle/>
                    <a:p>
                      <a:pPr algn="ctr" fontAlgn="t"/>
                      <a:r>
                        <a:rPr lang="en-US" altLang="zh-TW"/>
                        <a:t>6</a:t>
                      </a:r>
                    </a:p>
                  </a:txBody>
                  <a:tcPr marL="76200" marR="76200" marT="76200" marB="76200"/>
                </a:tc>
                <a:tc>
                  <a:txBody>
                    <a:bodyPr/>
                    <a:lstStyle/>
                    <a:p>
                      <a:pPr algn="just" fontAlgn="t"/>
                      <a:r>
                        <a:rPr lang="en-US" b="1" dirty="0">
                          <a:solidFill>
                            <a:srgbClr val="000000"/>
                          </a:solidFill>
                        </a:rPr>
                        <a:t>Enumeration </a:t>
                      </a:r>
                      <a:r>
                        <a:rPr lang="en-US" b="1" dirty="0" err="1">
                          <a:solidFill>
                            <a:srgbClr val="000000"/>
                          </a:solidFill>
                        </a:rPr>
                        <a:t>propertyNames</a:t>
                      </a:r>
                      <a:r>
                        <a:rPr lang="en-US" b="1" dirty="0">
                          <a:solidFill>
                            <a:srgbClr val="000000"/>
                          </a:solidFill>
                        </a:rPr>
                        <a:t>( )</a:t>
                      </a:r>
                      <a:endParaRPr lang="en-US" dirty="0">
                        <a:solidFill>
                          <a:srgbClr val="000000"/>
                        </a:solidFill>
                      </a:endParaRPr>
                    </a:p>
                    <a:p>
                      <a:pPr algn="just" fontAlgn="t"/>
                      <a:r>
                        <a:rPr lang="en-US" dirty="0">
                          <a:solidFill>
                            <a:srgbClr val="000000"/>
                          </a:solidFill>
                        </a:rPr>
                        <a:t>Returns an enumeration of the keys. This includes those keys found in the default property list, too.</a:t>
                      </a:r>
                    </a:p>
                  </a:txBody>
                  <a:tcPr marL="76200" marR="76200" marT="76200" marB="76200"/>
                </a:tc>
              </a:tr>
              <a:tr h="370840">
                <a:tc>
                  <a:txBody>
                    <a:bodyPr/>
                    <a:lstStyle/>
                    <a:p>
                      <a:pPr algn="ctr" fontAlgn="t"/>
                      <a:r>
                        <a:rPr lang="en-US" altLang="zh-TW"/>
                        <a:t>7</a:t>
                      </a:r>
                    </a:p>
                  </a:txBody>
                  <a:tcPr marL="76200" marR="76200" marT="76200" marB="76200"/>
                </a:tc>
                <a:tc>
                  <a:txBody>
                    <a:bodyPr/>
                    <a:lstStyle/>
                    <a:p>
                      <a:pPr algn="just" fontAlgn="t"/>
                      <a:r>
                        <a:rPr lang="en-US" b="1" dirty="0">
                          <a:solidFill>
                            <a:srgbClr val="000000"/>
                          </a:solidFill>
                        </a:rPr>
                        <a:t>Object </a:t>
                      </a:r>
                      <a:r>
                        <a:rPr lang="en-US" b="1" dirty="0" err="1">
                          <a:solidFill>
                            <a:srgbClr val="000000"/>
                          </a:solidFill>
                        </a:rPr>
                        <a:t>setProperty</a:t>
                      </a:r>
                      <a:r>
                        <a:rPr lang="en-US" b="1" dirty="0">
                          <a:solidFill>
                            <a:srgbClr val="000000"/>
                          </a:solidFill>
                        </a:rPr>
                        <a:t>(String key, String value)</a:t>
                      </a:r>
                      <a:endParaRPr lang="en-US" dirty="0">
                        <a:solidFill>
                          <a:srgbClr val="000000"/>
                        </a:solidFill>
                      </a:endParaRPr>
                    </a:p>
                    <a:p>
                      <a:pPr algn="just" fontAlgn="t"/>
                      <a:r>
                        <a:rPr lang="en-US" dirty="0">
                          <a:solidFill>
                            <a:srgbClr val="000000"/>
                          </a:solidFill>
                        </a:rPr>
                        <a:t>Associates value with the key. Returns the previous value associated with the key, or returns null if no such association exists.</a:t>
                      </a:r>
                    </a:p>
                  </a:txBody>
                  <a:tcPr marL="76200" marR="76200" marT="76200" marB="76200"/>
                </a:tc>
              </a:tr>
              <a:tr h="370840">
                <a:tc>
                  <a:txBody>
                    <a:bodyPr/>
                    <a:lstStyle/>
                    <a:p>
                      <a:pPr algn="ctr" fontAlgn="t"/>
                      <a:r>
                        <a:rPr lang="en-US" altLang="zh-TW"/>
                        <a:t>8</a:t>
                      </a:r>
                    </a:p>
                  </a:txBody>
                  <a:tcPr marL="76200" marR="76200" marT="76200" marB="76200"/>
                </a:tc>
                <a:tc>
                  <a:txBody>
                    <a:bodyPr/>
                    <a:lstStyle/>
                    <a:p>
                      <a:pPr algn="just" fontAlgn="t"/>
                      <a:r>
                        <a:rPr lang="en-US" b="1" dirty="0">
                          <a:solidFill>
                            <a:srgbClr val="000000"/>
                          </a:solidFill>
                        </a:rPr>
                        <a:t>void store(</a:t>
                      </a:r>
                      <a:r>
                        <a:rPr lang="en-US" b="1" dirty="0" err="1">
                          <a:solidFill>
                            <a:srgbClr val="000000"/>
                          </a:solidFill>
                        </a:rPr>
                        <a:t>OutputStream</a:t>
                      </a:r>
                      <a:r>
                        <a:rPr lang="en-US" b="1" dirty="0">
                          <a:solidFill>
                            <a:srgbClr val="000000"/>
                          </a:solidFill>
                        </a:rPr>
                        <a:t> </a:t>
                      </a:r>
                      <a:r>
                        <a:rPr lang="en-US" b="1" dirty="0" err="1">
                          <a:solidFill>
                            <a:srgbClr val="000000"/>
                          </a:solidFill>
                        </a:rPr>
                        <a:t>streamOut</a:t>
                      </a:r>
                      <a:r>
                        <a:rPr lang="en-US" b="1" dirty="0">
                          <a:solidFill>
                            <a:srgbClr val="000000"/>
                          </a:solidFill>
                        </a:rPr>
                        <a:t>, String description)</a:t>
                      </a:r>
                      <a:endParaRPr lang="en-US" dirty="0">
                        <a:solidFill>
                          <a:srgbClr val="000000"/>
                        </a:solidFill>
                      </a:endParaRPr>
                    </a:p>
                    <a:p>
                      <a:pPr algn="just" fontAlgn="t"/>
                      <a:r>
                        <a:rPr lang="en-US" dirty="0">
                          <a:solidFill>
                            <a:srgbClr val="000000"/>
                          </a:solidFill>
                        </a:rPr>
                        <a:t>After writing the string specified by description, the property list is written to the output stream linked to </a:t>
                      </a:r>
                      <a:r>
                        <a:rPr lang="en-US" dirty="0" err="1">
                          <a:solidFill>
                            <a:srgbClr val="000000"/>
                          </a:solidFill>
                        </a:rPr>
                        <a:t>streamOut</a:t>
                      </a:r>
                      <a:r>
                        <a:rPr lang="en-US" dirty="0">
                          <a:solidFill>
                            <a:srgbClr val="000000"/>
                          </a:solidFill>
                        </a:rPr>
                        <a:t>.</a:t>
                      </a:r>
                    </a:p>
                  </a:txBody>
                  <a:tcPr marL="76200" marR="76200" marT="76200" marB="76200"/>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1.6 </a:t>
            </a:r>
            <a:r>
              <a:rPr lang="en-US" altLang="zh-TW" b="1" dirty="0" smtClean="0">
                <a:solidFill>
                  <a:srgbClr val="FFFF00"/>
                </a:solidFill>
              </a:rPr>
              <a:t>Hashtable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Code:</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58</a:t>
            </a:fld>
            <a:endParaRPr lang="zh-TW" altLang="en-US"/>
          </a:p>
        </p:txBody>
      </p:sp>
      <p:pic>
        <p:nvPicPr>
          <p:cNvPr id="6146" name="Picture 2"/>
          <p:cNvPicPr>
            <a:picLocks noChangeAspect="1" noChangeArrowheads="1"/>
          </p:cNvPicPr>
          <p:nvPr/>
        </p:nvPicPr>
        <p:blipFill>
          <a:blip r:embed="rId2" cstate="print"/>
          <a:srcRect/>
          <a:stretch>
            <a:fillRect/>
          </a:stretch>
        </p:blipFill>
        <p:spPr bwMode="auto">
          <a:xfrm>
            <a:off x="1043608" y="1700808"/>
            <a:ext cx="4814258" cy="4947295"/>
          </a:xfrm>
          <a:prstGeom prst="rect">
            <a:avLst/>
          </a:prstGeom>
          <a:noFill/>
          <a:ln w="9525">
            <a:solidFill>
              <a:srgbClr val="C00000"/>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076056" y="2564904"/>
            <a:ext cx="3648869" cy="951625"/>
          </a:xfrm>
          <a:prstGeom prst="rect">
            <a:avLst/>
          </a:prstGeom>
          <a:noFill/>
          <a:ln w="9525">
            <a:solidFill>
              <a:srgbClr val="C00000"/>
            </a:solid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smtClean="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59</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1.1 Enumeration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smtClean="0">
                <a:solidFill>
                  <a:schemeClr val="tx1"/>
                </a:solidFill>
              </a:rPr>
              <a:t>Example</a:t>
            </a:r>
          </a:p>
          <a:p>
            <a:pPr marL="342900" indent="-342900" algn="l">
              <a:buClr>
                <a:srgbClr val="0070C0"/>
              </a:buClr>
              <a:buSzPct val="80000"/>
              <a:buFont typeface="Wingdings" pitchFamily="2" charset="2"/>
              <a:buChar char="u"/>
            </a:pPr>
            <a:r>
              <a:rPr lang="en-US" altLang="zh-TW" sz="1800" dirty="0" smtClean="0">
                <a:solidFill>
                  <a:schemeClr val="tx1"/>
                </a:solidFill>
              </a:rPr>
              <a:t>Following is an example showing usage of Enumeration.</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8" name="副標題 2"/>
          <p:cNvSpPr txBox="1">
            <a:spLocks/>
          </p:cNvSpPr>
          <p:nvPr/>
        </p:nvSpPr>
        <p:spPr>
          <a:xfrm>
            <a:off x="1043608" y="2060848"/>
            <a:ext cx="4680520" cy="4176464"/>
          </a:xfrm>
          <a:prstGeom prst="rect">
            <a:avLst/>
          </a:prstGeom>
          <a:ln>
            <a:solidFill>
              <a:srgbClr val="C00000"/>
            </a:solidFill>
          </a:ln>
        </p:spPr>
        <p:txBody>
          <a:bodyPr vert="horz" lIns="91440" tIns="45720" rIns="91440" bIns="45720" rtlCol="0">
            <a:noAutofit/>
          </a:bodyPr>
          <a:lstStyle/>
          <a:p>
            <a:r>
              <a:rPr lang="en-US" altLang="zh-TW" sz="1400" dirty="0" smtClean="0"/>
              <a:t>import </a:t>
            </a:r>
            <a:r>
              <a:rPr lang="en-US" altLang="zh-TW" sz="1400" dirty="0" err="1" smtClean="0"/>
              <a:t>java.util.Vector</a:t>
            </a:r>
            <a:r>
              <a:rPr lang="en-US" altLang="zh-TW" sz="1400" dirty="0" smtClean="0"/>
              <a:t>;</a:t>
            </a:r>
          </a:p>
          <a:p>
            <a:r>
              <a:rPr lang="en-US" altLang="zh-TW" sz="1400" dirty="0" smtClean="0"/>
              <a:t>import </a:t>
            </a:r>
            <a:r>
              <a:rPr lang="en-US" altLang="zh-TW" sz="1400" dirty="0" err="1" smtClean="0"/>
              <a:t>java.util.Enumeration</a:t>
            </a:r>
            <a:r>
              <a:rPr lang="en-US" altLang="zh-TW" sz="1400" dirty="0" smtClean="0"/>
              <a:t>;</a:t>
            </a:r>
          </a:p>
          <a:p>
            <a:r>
              <a:rPr lang="en-US" altLang="zh-TW" sz="1400" dirty="0" smtClean="0"/>
              <a:t>public class </a:t>
            </a:r>
            <a:r>
              <a:rPr lang="en-US" altLang="zh-TW" sz="1400" dirty="0" err="1" smtClean="0"/>
              <a:t>EnumerationTester</a:t>
            </a:r>
            <a:r>
              <a:rPr lang="en-US" altLang="zh-TW" sz="1400" dirty="0" smtClean="0"/>
              <a:t> {</a:t>
            </a:r>
          </a:p>
          <a:p>
            <a:r>
              <a:rPr lang="en-US" altLang="zh-TW" sz="1400" dirty="0" smtClean="0"/>
              <a:t>    public static void main(String </a:t>
            </a:r>
            <a:r>
              <a:rPr lang="en-US" altLang="zh-TW" sz="1400" dirty="0" err="1" smtClean="0"/>
              <a:t>args</a:t>
            </a:r>
            <a:r>
              <a:rPr lang="en-US" altLang="zh-TW" sz="1400" dirty="0" smtClean="0"/>
              <a:t>[]) {</a:t>
            </a:r>
          </a:p>
          <a:p>
            <a:r>
              <a:rPr lang="en-US" altLang="zh-TW" sz="1400" dirty="0" smtClean="0"/>
              <a:t>        Enumeration &lt;String&gt; days;</a:t>
            </a:r>
          </a:p>
          <a:p>
            <a:r>
              <a:rPr lang="en-US" altLang="zh-TW" sz="1400" dirty="0" smtClean="0"/>
              <a:t>        Vector &lt;String&gt; </a:t>
            </a:r>
            <a:r>
              <a:rPr lang="en-US" altLang="zh-TW" sz="1400" dirty="0" err="1" smtClean="0"/>
              <a:t>dayNames</a:t>
            </a:r>
            <a:r>
              <a:rPr lang="en-US" altLang="zh-TW" sz="1400" dirty="0" smtClean="0"/>
              <a:t> = new Vector&lt;String&gt;();</a:t>
            </a:r>
          </a:p>
          <a:p>
            <a:r>
              <a:rPr lang="en-US" altLang="zh-TW" sz="1400" dirty="0" smtClean="0"/>
              <a:t>        </a:t>
            </a:r>
            <a:r>
              <a:rPr lang="en-US" altLang="zh-TW" sz="1400" dirty="0" err="1" smtClean="0"/>
              <a:t>dayNames.add</a:t>
            </a:r>
            <a:r>
              <a:rPr lang="en-US" altLang="zh-TW" sz="1400" dirty="0" smtClean="0"/>
              <a:t>("Sunday");</a:t>
            </a:r>
          </a:p>
          <a:p>
            <a:r>
              <a:rPr lang="en-US" altLang="zh-TW" sz="1400" dirty="0" smtClean="0"/>
              <a:t>        </a:t>
            </a:r>
            <a:r>
              <a:rPr lang="en-US" altLang="zh-TW" sz="1400" dirty="0" err="1" smtClean="0"/>
              <a:t>dayNames.add</a:t>
            </a:r>
            <a:r>
              <a:rPr lang="en-US" altLang="zh-TW" sz="1400" dirty="0" smtClean="0"/>
              <a:t>("Monday");</a:t>
            </a:r>
          </a:p>
          <a:p>
            <a:r>
              <a:rPr lang="en-US" altLang="zh-TW" sz="1400" dirty="0" smtClean="0"/>
              <a:t>        </a:t>
            </a:r>
            <a:r>
              <a:rPr lang="en-US" altLang="zh-TW" sz="1400" dirty="0" err="1" smtClean="0"/>
              <a:t>dayNames.add</a:t>
            </a:r>
            <a:r>
              <a:rPr lang="en-US" altLang="zh-TW" sz="1400" dirty="0" smtClean="0"/>
              <a:t>("Tuesday");</a:t>
            </a:r>
          </a:p>
          <a:p>
            <a:r>
              <a:rPr lang="en-US" altLang="zh-TW" sz="1400" dirty="0" smtClean="0"/>
              <a:t>        </a:t>
            </a:r>
            <a:r>
              <a:rPr lang="en-US" altLang="zh-TW" sz="1400" dirty="0" err="1" smtClean="0"/>
              <a:t>dayNames.add</a:t>
            </a:r>
            <a:r>
              <a:rPr lang="en-US" altLang="zh-TW" sz="1400" dirty="0" smtClean="0"/>
              <a:t>("Wednesday");</a:t>
            </a:r>
          </a:p>
          <a:p>
            <a:r>
              <a:rPr lang="en-US" altLang="zh-TW" sz="1400" dirty="0" smtClean="0"/>
              <a:t>        </a:t>
            </a:r>
            <a:r>
              <a:rPr lang="en-US" altLang="zh-TW" sz="1400" dirty="0" err="1" smtClean="0"/>
              <a:t>dayNames.add</a:t>
            </a:r>
            <a:r>
              <a:rPr lang="en-US" altLang="zh-TW" sz="1400" dirty="0" smtClean="0"/>
              <a:t>("Thursday");</a:t>
            </a:r>
          </a:p>
          <a:p>
            <a:r>
              <a:rPr lang="en-US" altLang="zh-TW" sz="1400" dirty="0" smtClean="0"/>
              <a:t>        </a:t>
            </a:r>
            <a:r>
              <a:rPr lang="en-US" altLang="zh-TW" sz="1400" dirty="0" err="1" smtClean="0"/>
              <a:t>dayNames.add</a:t>
            </a:r>
            <a:r>
              <a:rPr lang="en-US" altLang="zh-TW" sz="1400" dirty="0" smtClean="0"/>
              <a:t>("Friday");</a:t>
            </a:r>
          </a:p>
          <a:p>
            <a:r>
              <a:rPr lang="en-US" altLang="zh-TW" sz="1400" dirty="0" smtClean="0"/>
              <a:t>        </a:t>
            </a:r>
            <a:r>
              <a:rPr lang="en-US" altLang="zh-TW" sz="1400" dirty="0" err="1" smtClean="0"/>
              <a:t>dayNames.add</a:t>
            </a:r>
            <a:r>
              <a:rPr lang="en-US" altLang="zh-TW" sz="1400" dirty="0" smtClean="0"/>
              <a:t>("Saturday");</a:t>
            </a:r>
          </a:p>
          <a:p>
            <a:r>
              <a:rPr lang="en-US" altLang="zh-TW" sz="1400" dirty="0" smtClean="0"/>
              <a:t>        days = </a:t>
            </a:r>
            <a:r>
              <a:rPr lang="en-US" altLang="zh-TW" sz="1400" dirty="0" err="1" smtClean="0"/>
              <a:t>dayNames.elements</a:t>
            </a:r>
            <a:r>
              <a:rPr lang="en-US" altLang="zh-TW" sz="1400" dirty="0" smtClean="0"/>
              <a:t>(); </a:t>
            </a:r>
          </a:p>
          <a:p>
            <a:r>
              <a:rPr lang="en-US" altLang="zh-TW" sz="1400" dirty="0" smtClean="0"/>
              <a:t>        while (</a:t>
            </a:r>
            <a:r>
              <a:rPr lang="en-US" altLang="zh-TW" sz="1400" dirty="0" err="1" smtClean="0"/>
              <a:t>days.hasMoreElements</a:t>
            </a:r>
            <a:r>
              <a:rPr lang="en-US" altLang="zh-TW" sz="1400" dirty="0" smtClean="0"/>
              <a:t>()) {</a:t>
            </a:r>
          </a:p>
          <a:p>
            <a:r>
              <a:rPr lang="en-US" altLang="zh-TW" sz="1400" dirty="0" smtClean="0"/>
              <a:t>            </a:t>
            </a:r>
            <a:r>
              <a:rPr lang="en-US" altLang="zh-TW" sz="1400" dirty="0" err="1" smtClean="0"/>
              <a:t>System.out.println</a:t>
            </a:r>
            <a:r>
              <a:rPr lang="en-US" altLang="zh-TW" sz="1400" dirty="0" smtClean="0"/>
              <a:t>(</a:t>
            </a:r>
            <a:r>
              <a:rPr lang="en-US" altLang="zh-TW" sz="1400" dirty="0" err="1" smtClean="0"/>
              <a:t>days.nextElement</a:t>
            </a:r>
            <a:r>
              <a:rPr lang="en-US" altLang="zh-TW" sz="1400" dirty="0" smtClean="0"/>
              <a:t>()); </a:t>
            </a:r>
          </a:p>
          <a:p>
            <a:r>
              <a:rPr lang="en-US" altLang="zh-TW" sz="1400" dirty="0" smtClean="0"/>
              <a:t>        }</a:t>
            </a:r>
          </a:p>
          <a:p>
            <a:r>
              <a:rPr lang="en-US" altLang="zh-TW" sz="1400" dirty="0" smtClean="0"/>
              <a:t>    }</a:t>
            </a:r>
          </a:p>
          <a:p>
            <a:r>
              <a:rPr lang="en-US" altLang="zh-TW" sz="1400" dirty="0" smtClean="0"/>
              <a:t>}</a:t>
            </a:r>
            <a:endParaRPr lang="en-US" altLang="zh-TW" sz="1400" dirty="0"/>
          </a:p>
        </p:txBody>
      </p:sp>
      <p:pic>
        <p:nvPicPr>
          <p:cNvPr id="2050" name="Picture 2"/>
          <p:cNvPicPr>
            <a:picLocks noChangeAspect="1" noChangeArrowheads="1"/>
          </p:cNvPicPr>
          <p:nvPr/>
        </p:nvPicPr>
        <p:blipFill>
          <a:blip r:embed="rId2" cstate="print"/>
          <a:srcRect/>
          <a:stretch>
            <a:fillRect/>
          </a:stretch>
        </p:blipFill>
        <p:spPr bwMode="auto">
          <a:xfrm>
            <a:off x="3923928" y="3645024"/>
            <a:ext cx="4919353" cy="1224136"/>
          </a:xfrm>
          <a:prstGeom prst="rect">
            <a:avLst/>
          </a:prstGeom>
          <a:noFill/>
          <a:ln w="9525">
            <a:solidFill>
              <a:srgbClr val="C00000"/>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smtClean="0">
                <a:solidFill>
                  <a:srgbClr val="FFFF00"/>
                </a:solidFill>
              </a:rPr>
              <a:t>1.2 </a:t>
            </a:r>
            <a:r>
              <a:rPr lang="en-US" altLang="zh-TW" sz="4800" b="1" dirty="0" err="1" smtClean="0">
                <a:solidFill>
                  <a:srgbClr val="FFFF00"/>
                </a:solidFill>
              </a:rPr>
              <a:t>BitSet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995936" y="3645024"/>
            <a:ext cx="1018399" cy="86409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err="1" smtClean="0">
                <a:solidFill>
                  <a:schemeClr val="tx1"/>
                </a:solidFill>
              </a:rPr>
              <a:t>BitSet</a:t>
            </a:r>
            <a:r>
              <a:rPr lang="en-US" altLang="zh-TW" sz="1800" dirty="0" smtClean="0">
                <a:solidFill>
                  <a:schemeClr val="tx1"/>
                </a:solidFill>
              </a:rPr>
              <a:t> class implements a group of bits or flags that can be set and cleared individually.</a:t>
            </a:r>
          </a:p>
          <a:p>
            <a:pPr marL="342900" indent="-342900" algn="l">
              <a:buClr>
                <a:srgbClr val="0070C0"/>
              </a:buClr>
              <a:buSzPct val="80000"/>
              <a:buFont typeface="Wingdings" pitchFamily="2" charset="2"/>
              <a:buChar char="u"/>
            </a:pPr>
            <a:r>
              <a:rPr lang="en-US" altLang="zh-TW" sz="1800" dirty="0" smtClean="0">
                <a:solidFill>
                  <a:schemeClr val="tx1"/>
                </a:solidFill>
              </a:rPr>
              <a:t>This class is very useful in cases where you need to keep up with a set of Boolean values; you just assign a bit to each value and set or clear it as appropriate.</a:t>
            </a: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err="1" smtClean="0">
                <a:solidFill>
                  <a:schemeClr val="tx1"/>
                </a:solidFill>
              </a:rPr>
              <a:t>BitSet</a:t>
            </a:r>
            <a:r>
              <a:rPr lang="en-US" altLang="zh-TW" sz="1800" dirty="0" smtClean="0">
                <a:solidFill>
                  <a:schemeClr val="tx1"/>
                </a:solidFill>
              </a:rPr>
              <a:t> class creates a special type of array that holds bit values. The </a:t>
            </a:r>
            <a:r>
              <a:rPr lang="en-US" altLang="zh-TW" sz="1800" dirty="0" err="1" smtClean="0">
                <a:solidFill>
                  <a:schemeClr val="tx1"/>
                </a:solidFill>
              </a:rPr>
              <a:t>BitSet</a:t>
            </a:r>
            <a:r>
              <a:rPr lang="en-US" altLang="zh-TW" sz="1800" dirty="0" smtClean="0">
                <a:solidFill>
                  <a:schemeClr val="tx1"/>
                </a:solidFill>
              </a:rPr>
              <a:t> array can increase in size as needed. This makes it similar to a vector of bits. This is a legacy class but it has been completely re-engineered in Java 2, version </a:t>
            </a:r>
            <a:r>
              <a:rPr lang="en-US" altLang="zh-TW" sz="1800" dirty="0" smtClean="0">
                <a:solidFill>
                  <a:schemeClr val="tx1"/>
                </a:solidFill>
              </a:rPr>
              <a:t>1.5.</a:t>
            </a:r>
            <a:endParaRPr lang="en-US" altLang="zh-TW" sz="1800" dirty="0" smtClean="0">
              <a:solidFill>
                <a:schemeClr val="tx1"/>
              </a:solidFill>
            </a:endParaRPr>
          </a:p>
          <a:p>
            <a:pPr marL="342900" indent="-342900" algn="l">
              <a:buClr>
                <a:srgbClr val="0070C0"/>
              </a:buClr>
              <a:buSzPct val="80000"/>
              <a:buFont typeface="Wingdings" pitchFamily="2" charset="2"/>
              <a:buChar char="u"/>
            </a:pPr>
            <a:r>
              <a:rPr lang="en-US" altLang="zh-TW" sz="1800" dirty="0" smtClean="0">
                <a:solidFill>
                  <a:schemeClr val="tx1"/>
                </a:solidFill>
              </a:rPr>
              <a:t>The </a:t>
            </a:r>
            <a:r>
              <a:rPr lang="en-US" altLang="zh-TW" sz="1800" dirty="0" err="1" smtClean="0">
                <a:solidFill>
                  <a:schemeClr val="tx1"/>
                </a:solidFill>
              </a:rPr>
              <a:t>BitSet</a:t>
            </a:r>
            <a:r>
              <a:rPr lang="en-US" altLang="zh-TW" sz="1800" dirty="0" smtClean="0">
                <a:solidFill>
                  <a:schemeClr val="tx1"/>
                </a:solidFill>
              </a:rPr>
              <a:t> defines the following two constructors.</a:t>
            </a:r>
          </a:p>
          <a:p>
            <a:pPr marL="342900" indent="-342900" algn="l">
              <a:buClr>
                <a:srgbClr val="0070C0"/>
              </a:buClr>
              <a:buSzPct val="80000"/>
              <a:buFont typeface="Wingdings" pitchFamily="2" charset="2"/>
              <a:buChar char="u"/>
            </a:pPr>
            <a:endParaRPr lang="en-US" altLang="zh-TW" sz="1800" dirty="0" smtClean="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smtClean="0">
                <a:solidFill>
                  <a:srgbClr val="FFFF00"/>
                </a:solidFill>
              </a:rPr>
              <a:t>1.2 </a:t>
            </a:r>
            <a:r>
              <a:rPr lang="en-US" altLang="zh-TW" b="1" dirty="0" err="1" smtClean="0">
                <a:solidFill>
                  <a:srgbClr val="FFFF00"/>
                </a:solidFill>
              </a:rPr>
              <a:t>BitSet</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smtClean="0">
                <a:solidFill>
                  <a:schemeClr val="tx1"/>
                </a:solidFill>
              </a:rPr>
              <a:t>For more details about this class, check </a:t>
            </a:r>
            <a:r>
              <a:rPr lang="en-US" altLang="zh-TW" sz="1800" dirty="0" smtClean="0">
                <a:solidFill>
                  <a:schemeClr val="tx1"/>
                </a:solidFill>
                <a:hlinkClick r:id="rId2"/>
              </a:rPr>
              <a:t>The </a:t>
            </a:r>
            <a:r>
              <a:rPr lang="en-US" altLang="zh-TW" sz="1800" dirty="0" err="1" smtClean="0">
                <a:solidFill>
                  <a:schemeClr val="tx1"/>
                </a:solidFill>
                <a:hlinkClick r:id="rId2"/>
              </a:rPr>
              <a:t>BitSet</a:t>
            </a:r>
            <a:r>
              <a:rPr lang="en-US" altLang="zh-TW" sz="1800" dirty="0" smtClean="0">
                <a:solidFill>
                  <a:schemeClr val="tx1"/>
                </a:solidFill>
              </a:rPr>
              <a:t>.</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smtClean="0">
                <a:latin typeface="+mj-lt"/>
                <a:ea typeface="+mj-ea"/>
                <a:cs typeface="+mj-cs"/>
              </a:rPr>
              <a:t>https://www.tutorialspoint.com/java/java_data_structures.htm/</a:t>
            </a:r>
            <a:endParaRPr kumimoji="0" lang="zh-TW" altLang="en-US" sz="1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2018/10/8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7" name="表格 6"/>
          <p:cNvGraphicFramePr>
            <a:graphicFrameLocks noGrp="1"/>
          </p:cNvGraphicFramePr>
          <p:nvPr/>
        </p:nvGraphicFramePr>
        <p:xfrm>
          <a:off x="467544" y="1844824"/>
          <a:ext cx="8280920" cy="2103120"/>
        </p:xfrm>
        <a:graphic>
          <a:graphicData uri="http://schemas.openxmlformats.org/drawingml/2006/table">
            <a:tbl>
              <a:tblPr firstRow="1" bandRow="1">
                <a:tableStyleId>{5C22544A-7EE6-4342-B048-85BDC9FD1C3A}</a:tableStyleId>
              </a:tblPr>
              <a:tblGrid>
                <a:gridCol w="538163"/>
                <a:gridCol w="7742757"/>
              </a:tblGrid>
              <a:tr h="370840">
                <a:tc>
                  <a:txBody>
                    <a:bodyPr/>
                    <a:lstStyle/>
                    <a:p>
                      <a:pPr algn="l" fontAlgn="t"/>
                      <a:r>
                        <a:rPr lang="en-US" dirty="0" smtClean="0"/>
                        <a:t>No</a:t>
                      </a:r>
                      <a:r>
                        <a:rPr lang="en-US" dirty="0"/>
                        <a:t>.</a:t>
                      </a:r>
                    </a:p>
                  </a:txBody>
                  <a:tcPr marL="76200" marR="76200" marT="76200" marB="76200"/>
                </a:tc>
                <a:tc>
                  <a:txBody>
                    <a:bodyPr/>
                    <a:lstStyle/>
                    <a:p>
                      <a:pPr algn="l" fontAlgn="t"/>
                      <a:r>
                        <a:rPr lang="en-US"/>
                        <a:t>Constructor &amp; Description</a:t>
                      </a:r>
                    </a:p>
                  </a:txBody>
                  <a:tcPr marL="76200" marR="76200" marT="76200" marB="76200"/>
                </a:tc>
              </a:tr>
              <a:tr h="370840">
                <a:tc>
                  <a:txBody>
                    <a:bodyPr/>
                    <a:lstStyle/>
                    <a:p>
                      <a:pPr algn="l" fontAlgn="t"/>
                      <a:r>
                        <a:rPr lang="en-US" altLang="zh-TW" dirty="0"/>
                        <a:t>1</a:t>
                      </a:r>
                    </a:p>
                  </a:txBody>
                  <a:tcPr marL="76200" marR="76200" marT="76200" marB="76200"/>
                </a:tc>
                <a:tc>
                  <a:txBody>
                    <a:bodyPr/>
                    <a:lstStyle/>
                    <a:p>
                      <a:pPr algn="l" fontAlgn="t"/>
                      <a:r>
                        <a:rPr lang="en-US" b="1" dirty="0" err="1">
                          <a:solidFill>
                            <a:srgbClr val="000000"/>
                          </a:solidFill>
                        </a:rPr>
                        <a:t>BitSet</a:t>
                      </a:r>
                      <a:r>
                        <a:rPr lang="en-US" b="1" dirty="0">
                          <a:solidFill>
                            <a:srgbClr val="000000"/>
                          </a:solidFill>
                        </a:rPr>
                        <a:t>( )</a:t>
                      </a:r>
                      <a:endParaRPr lang="en-US" dirty="0">
                        <a:solidFill>
                          <a:srgbClr val="000000"/>
                        </a:solidFill>
                      </a:endParaRPr>
                    </a:p>
                    <a:p>
                      <a:pPr algn="l" fontAlgn="t"/>
                      <a:r>
                        <a:rPr lang="en-US" dirty="0">
                          <a:solidFill>
                            <a:srgbClr val="000000"/>
                          </a:solidFill>
                        </a:rPr>
                        <a:t>This constructor creates a default object.</a:t>
                      </a:r>
                    </a:p>
                  </a:txBody>
                  <a:tcPr marL="76200" marR="76200" marT="76200" marB="76200"/>
                </a:tc>
              </a:tr>
              <a:tr h="370840">
                <a:tc>
                  <a:txBody>
                    <a:bodyPr/>
                    <a:lstStyle/>
                    <a:p>
                      <a:pPr algn="l" fontAlgn="t"/>
                      <a:r>
                        <a:rPr lang="en-US" altLang="zh-TW"/>
                        <a:t>2</a:t>
                      </a:r>
                    </a:p>
                  </a:txBody>
                  <a:tcPr marL="76200" marR="76200" marT="76200" marB="76200"/>
                </a:tc>
                <a:tc>
                  <a:txBody>
                    <a:bodyPr/>
                    <a:lstStyle/>
                    <a:p>
                      <a:pPr algn="l" fontAlgn="t"/>
                      <a:r>
                        <a:rPr lang="en-US" b="1" dirty="0" err="1">
                          <a:solidFill>
                            <a:srgbClr val="000000"/>
                          </a:solidFill>
                        </a:rPr>
                        <a:t>BitSet</a:t>
                      </a:r>
                      <a:r>
                        <a:rPr lang="en-US" b="1" dirty="0">
                          <a:solidFill>
                            <a:srgbClr val="000000"/>
                          </a:solidFill>
                        </a:rPr>
                        <a:t>(</a:t>
                      </a:r>
                      <a:r>
                        <a:rPr lang="en-US" b="1" dirty="0" err="1">
                          <a:solidFill>
                            <a:srgbClr val="000000"/>
                          </a:solidFill>
                        </a:rPr>
                        <a:t>int</a:t>
                      </a:r>
                      <a:r>
                        <a:rPr lang="en-US" b="1" dirty="0">
                          <a:solidFill>
                            <a:srgbClr val="000000"/>
                          </a:solidFill>
                        </a:rPr>
                        <a:t> size)</a:t>
                      </a:r>
                      <a:endParaRPr lang="en-US" dirty="0">
                        <a:solidFill>
                          <a:srgbClr val="000000"/>
                        </a:solidFill>
                      </a:endParaRPr>
                    </a:p>
                    <a:p>
                      <a:pPr algn="l" fontAlgn="t"/>
                      <a:r>
                        <a:rPr lang="en-US" dirty="0">
                          <a:solidFill>
                            <a:srgbClr val="000000"/>
                          </a:solidFill>
                        </a:rPr>
                        <a:t>This constructor allows you to specify its initial size, i.e., the number of bits that it can hold. All bits are initialized to zero.</a:t>
                      </a:r>
                    </a:p>
                  </a:txBody>
                  <a:tcPr marL="76200" marR="76200" marT="76200" marB="76200"/>
                </a:tc>
              </a:tr>
            </a:tbl>
          </a:graphicData>
        </a:graphic>
      </p:graphicFrame>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4599</Words>
  <Application>Microsoft Office PowerPoint</Application>
  <PresentationFormat>如螢幕大小 (4:3)</PresentationFormat>
  <Paragraphs>838</Paragraphs>
  <Slides>59</Slides>
  <Notes>0</Notes>
  <HiddenSlides>0</HiddenSlides>
  <MMClips>0</MMClips>
  <ScaleCrop>false</ScaleCrop>
  <HeadingPairs>
    <vt:vector size="4" baseType="variant">
      <vt:variant>
        <vt:lpstr>佈景主題</vt:lpstr>
      </vt:variant>
      <vt:variant>
        <vt:i4>1</vt:i4>
      </vt:variant>
      <vt:variant>
        <vt:lpstr>投影片標題</vt:lpstr>
      </vt:variant>
      <vt:variant>
        <vt:i4>59</vt:i4>
      </vt:variant>
    </vt:vector>
  </HeadingPairs>
  <TitlesOfParts>
    <vt:vector size="60" baseType="lpstr">
      <vt:lpstr>Office 佈景主題</vt:lpstr>
      <vt:lpstr>1 Data Structure</vt:lpstr>
      <vt:lpstr>1 Data Structure</vt:lpstr>
      <vt:lpstr>1.1 Enumeration</vt:lpstr>
      <vt:lpstr>1.1 Enumeration</vt:lpstr>
      <vt:lpstr>1.1 Enumeration</vt:lpstr>
      <vt:lpstr>1.1 Enumeration</vt:lpstr>
      <vt:lpstr>1.2 BitSet</vt:lpstr>
      <vt:lpstr>1.2 BitSet</vt:lpstr>
      <vt:lpstr>1.2 BitSet</vt:lpstr>
      <vt:lpstr>1.2 BitSet</vt:lpstr>
      <vt:lpstr>1.2 BitSet</vt:lpstr>
      <vt:lpstr>1.2 BitSet</vt:lpstr>
      <vt:lpstr>1.2 BitSet</vt:lpstr>
      <vt:lpstr>1.2 BitSet</vt:lpstr>
      <vt:lpstr>1.2 BitSet</vt:lpstr>
      <vt:lpstr>1.2 BitSet</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1.3 Vector</vt:lpstr>
      <vt:lpstr>1.4 Stack</vt:lpstr>
      <vt:lpstr>1.4 Stack</vt:lpstr>
      <vt:lpstr>1.4 Stack</vt:lpstr>
      <vt:lpstr>1.4 Stack</vt:lpstr>
      <vt:lpstr>1.5 Dictionary</vt:lpstr>
      <vt:lpstr>1.5 Dictionary</vt:lpstr>
      <vt:lpstr>1.5 Dictionary</vt:lpstr>
      <vt:lpstr>1.5 Dictionary</vt:lpstr>
      <vt:lpstr>1.5 Dictionary</vt:lpstr>
      <vt:lpstr>1.5 Dictionary</vt:lpstr>
      <vt:lpstr>1.5 Dictionary</vt:lpstr>
      <vt:lpstr>1.5 Dictionary</vt:lpstr>
      <vt:lpstr>1.5 Dictionary</vt:lpstr>
      <vt:lpstr>1.5 Dictionary</vt:lpstr>
      <vt:lpstr>1.6 Hashtable</vt:lpstr>
      <vt:lpstr>1.6 Hashtable</vt:lpstr>
      <vt:lpstr>1.6 Hashtable</vt:lpstr>
      <vt:lpstr>1.6 Hashtable</vt:lpstr>
      <vt:lpstr>1.6 Hashtable</vt:lpstr>
      <vt:lpstr>1.6 Hashtable</vt:lpstr>
      <vt:lpstr>1.6 Hashtable</vt:lpstr>
      <vt:lpstr>1.6 Hashtable</vt:lpstr>
      <vt:lpstr>1.6 Property</vt:lpstr>
      <vt:lpstr>1.6 Hashtable</vt:lpstr>
      <vt:lpstr>1.6 Hashtable</vt:lpstr>
      <vt:lpstr>1.6 Hashtable</vt:lpstr>
      <vt:lpstr>1.6 Hashtable</vt:lpstr>
      <vt:lpstr>1.6 Hashtable</vt:lpstr>
      <vt:lpstr>End of Chapter</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USER</cp:lastModifiedBy>
  <cp:revision>151</cp:revision>
  <dcterms:created xsi:type="dcterms:W3CDTF">2018-09-28T16:40:41Z</dcterms:created>
  <dcterms:modified xsi:type="dcterms:W3CDTF">2018-10-09T06:19:49Z</dcterms:modified>
</cp:coreProperties>
</file>