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3" r:id="rId3"/>
    <p:sldId id="261" r:id="rId4"/>
    <p:sldId id="273" r:id="rId5"/>
    <p:sldId id="274" r:id="rId6"/>
    <p:sldId id="275" r:id="rId7"/>
    <p:sldId id="277" r:id="rId8"/>
    <p:sldId id="276" r:id="rId9"/>
    <p:sldId id="278" r:id="rId10"/>
    <p:sldId id="279" r:id="rId11"/>
    <p:sldId id="280" r:id="rId12"/>
    <p:sldId id="259"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9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2018/10/3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2018/10/3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2018/10/3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2018/10/3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2018/10/3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2018/10/3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2018/10/3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2018/10/3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2018/10/3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2018/10/3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2 Kafka Introduction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smtClean="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2"/>
          <p:cNvPicPr>
            <a:picLocks noChangeAspect="1" noChangeArrowheads="1"/>
          </p:cNvPicPr>
          <p:nvPr/>
        </p:nvPicPr>
        <p:blipFill>
          <a:blip r:embed="rId2" cstate="print"/>
          <a:srcRect/>
          <a:stretch>
            <a:fillRect/>
          </a:stretch>
        </p:blipFill>
        <p:spPr bwMode="auto">
          <a:xfrm>
            <a:off x="4211961" y="3645024"/>
            <a:ext cx="504056" cy="888099"/>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2.2 </a:t>
            </a:r>
            <a:r>
              <a:rPr lang="en-US" altLang="zh-TW" b="1" dirty="0" smtClean="0">
                <a:solidFill>
                  <a:srgbClr val="FFFF00"/>
                </a:solidFill>
              </a:rPr>
              <a:t>What is </a:t>
            </a:r>
            <a:r>
              <a:rPr lang="en-US" altLang="zh-TW" b="1" dirty="0" smtClean="0">
                <a:solidFill>
                  <a:srgbClr val="FFFF00"/>
                </a:solidFill>
              </a:rPr>
              <a:t>Kafka</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t>https://www.tutorialspoint.com/apache_kafka/apache_kafka_introduction.htm</a:t>
            </a:r>
            <a:endParaRPr lang="zh-TW" altLang="en-US" sz="1600" dirty="0" smtClean="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8" name="副標題 2"/>
          <p:cNvSpPr txBox="1">
            <a:spLocks/>
          </p:cNvSpPr>
          <p:nvPr/>
        </p:nvSpPr>
        <p:spPr>
          <a:xfrm>
            <a:off x="467544" y="1268760"/>
            <a:ext cx="8352928" cy="3600400"/>
          </a:xfrm>
          <a:prstGeom prst="rect">
            <a:avLst/>
          </a:prstGeom>
          <a:ln>
            <a:solidFill>
              <a:srgbClr val="C00000"/>
            </a:solidFill>
          </a:ln>
        </p:spPr>
        <p:txBody>
          <a:bodyPr vert="horz" lIns="91440" tIns="45720" rIns="91440" bIns="45720" rtlCol="0">
            <a:noAutofit/>
          </a:bodyPr>
          <a:lstStyle/>
          <a:p>
            <a:pPr marL="342900" indent="-342900">
              <a:spcBef>
                <a:spcPct val="20000"/>
              </a:spcBef>
              <a:buClr>
                <a:srgbClr val="0070C0"/>
              </a:buClr>
              <a:buSzPct val="80000"/>
              <a:buFont typeface="Wingdings" pitchFamily="2" charset="2"/>
              <a:buChar char="u"/>
              <a:defRPr/>
            </a:pPr>
            <a:r>
              <a:rPr lang="en-US" altLang="zh-TW" b="1" dirty="0" smtClean="0"/>
              <a:t>Use Cases: </a:t>
            </a:r>
          </a:p>
          <a:p>
            <a:pPr marL="342900" indent="-342900">
              <a:spcBef>
                <a:spcPct val="20000"/>
              </a:spcBef>
              <a:buClr>
                <a:srgbClr val="0070C0"/>
              </a:buClr>
              <a:buSzPct val="80000"/>
              <a:buFont typeface="Wingdings" pitchFamily="2" charset="2"/>
              <a:buChar char="u"/>
              <a:defRPr/>
            </a:pPr>
            <a:r>
              <a:rPr lang="en-US" altLang="zh-TW" dirty="0" smtClean="0"/>
              <a:t>Kafka </a:t>
            </a:r>
            <a:r>
              <a:rPr lang="en-US" altLang="zh-TW" dirty="0" smtClean="0"/>
              <a:t>can be used in many Use Cases. Some of them are listed below </a:t>
            </a:r>
            <a:r>
              <a:rPr lang="en-US" altLang="zh-TW" dirty="0" smtClean="0"/>
              <a:t>−</a:t>
            </a:r>
          </a:p>
          <a:p>
            <a:pPr marL="800100" lvl="1" indent="-342900">
              <a:spcBef>
                <a:spcPct val="20000"/>
              </a:spcBef>
              <a:buClr>
                <a:srgbClr val="0070C0"/>
              </a:buClr>
              <a:buSzPct val="80000"/>
              <a:buFont typeface="Wingdings" pitchFamily="2" charset="2"/>
              <a:buChar char="u"/>
              <a:defRPr/>
            </a:pPr>
            <a:r>
              <a:rPr lang="en-US" altLang="zh-TW" b="1" dirty="0" smtClean="0"/>
              <a:t>Metrics</a:t>
            </a:r>
            <a:r>
              <a:rPr lang="en-US" altLang="zh-TW" dirty="0" smtClean="0"/>
              <a:t> − Kafka is often used for operational monitoring data. This involves aggregating statistics from distributed applications to produce centralized feeds of operational </a:t>
            </a:r>
            <a:r>
              <a:rPr lang="en-US" altLang="zh-TW" dirty="0" smtClean="0"/>
              <a:t>data.</a:t>
            </a:r>
          </a:p>
          <a:p>
            <a:pPr marL="800100" lvl="1" indent="-342900">
              <a:spcBef>
                <a:spcPct val="20000"/>
              </a:spcBef>
              <a:buClr>
                <a:srgbClr val="0070C0"/>
              </a:buClr>
              <a:buSzPct val="80000"/>
              <a:buFont typeface="Wingdings" pitchFamily="2" charset="2"/>
              <a:buChar char="u"/>
              <a:defRPr/>
            </a:pPr>
            <a:r>
              <a:rPr lang="en-US" altLang="zh-TW" b="1" dirty="0" smtClean="0"/>
              <a:t>Log </a:t>
            </a:r>
            <a:r>
              <a:rPr lang="en-US" altLang="zh-TW" b="1" dirty="0" smtClean="0"/>
              <a:t>Aggregation Solution</a:t>
            </a:r>
            <a:r>
              <a:rPr lang="en-US" altLang="zh-TW" dirty="0" smtClean="0"/>
              <a:t> − Kafka can be used across an organization to collect logs from multiple services and make them available in a standard format to multiple </a:t>
            </a:r>
            <a:r>
              <a:rPr lang="en-US" altLang="zh-TW" dirty="0" smtClean="0"/>
              <a:t>consumers.</a:t>
            </a:r>
          </a:p>
          <a:p>
            <a:pPr marL="800100" lvl="1" indent="-342900">
              <a:spcBef>
                <a:spcPct val="20000"/>
              </a:spcBef>
              <a:buClr>
                <a:srgbClr val="0070C0"/>
              </a:buClr>
              <a:buSzPct val="80000"/>
              <a:buFont typeface="Wingdings" pitchFamily="2" charset="2"/>
              <a:buChar char="u"/>
              <a:defRPr/>
            </a:pPr>
            <a:r>
              <a:rPr lang="en-US" altLang="zh-TW" b="1" dirty="0" smtClean="0"/>
              <a:t>Stream </a:t>
            </a:r>
            <a:r>
              <a:rPr lang="en-US" altLang="zh-TW" b="1" dirty="0" smtClean="0"/>
              <a:t>Processing</a:t>
            </a:r>
            <a:r>
              <a:rPr lang="en-US" altLang="zh-TW" dirty="0" smtClean="0"/>
              <a:t> − Popular frameworks such as </a:t>
            </a:r>
            <a:r>
              <a:rPr lang="en-US" altLang="zh-TW" b="1" dirty="0" smtClean="0"/>
              <a:t>Storm and Spark Streaming read data from a topic, processes it, and write processed data to a new topic </a:t>
            </a:r>
            <a:r>
              <a:rPr lang="en-US" altLang="zh-TW" dirty="0" smtClean="0"/>
              <a:t>where it becomes available for users and applications. Kafka’s strong durability is also very useful in the context of stream processing.</a:t>
            </a:r>
            <a:endParaRPr lang="en-US" altLang="zh-TW"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2.2 </a:t>
            </a:r>
            <a:r>
              <a:rPr lang="en-US" altLang="zh-TW" b="1" dirty="0" smtClean="0">
                <a:solidFill>
                  <a:srgbClr val="FFFF00"/>
                </a:solidFill>
              </a:rPr>
              <a:t>What is </a:t>
            </a:r>
            <a:r>
              <a:rPr lang="en-US" altLang="zh-TW" b="1" dirty="0" smtClean="0">
                <a:solidFill>
                  <a:srgbClr val="FFFF00"/>
                </a:solidFill>
              </a:rPr>
              <a:t>Kafka</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t>https://www.tutorialspoint.com/apache_kafka/apache_kafka_introduction.htm</a:t>
            </a:r>
            <a:endParaRPr lang="zh-TW" altLang="en-US" sz="1600" dirty="0" smtClean="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8" name="副標題 2"/>
          <p:cNvSpPr txBox="1">
            <a:spLocks/>
          </p:cNvSpPr>
          <p:nvPr/>
        </p:nvSpPr>
        <p:spPr>
          <a:xfrm>
            <a:off x="467544" y="1268760"/>
            <a:ext cx="8352928" cy="3096344"/>
          </a:xfrm>
          <a:prstGeom prst="rect">
            <a:avLst/>
          </a:prstGeom>
          <a:ln>
            <a:solidFill>
              <a:srgbClr val="C00000"/>
            </a:solidFill>
          </a:ln>
        </p:spPr>
        <p:txBody>
          <a:bodyPr vert="horz" lIns="91440" tIns="45720" rIns="91440" bIns="45720" rtlCol="0">
            <a:noAutofit/>
          </a:bodyPr>
          <a:lstStyle/>
          <a:p>
            <a:pPr marL="342900" indent="-342900">
              <a:spcBef>
                <a:spcPct val="20000"/>
              </a:spcBef>
              <a:buClr>
                <a:srgbClr val="0070C0"/>
              </a:buClr>
              <a:buSzPct val="80000"/>
              <a:buFont typeface="Wingdings" pitchFamily="2" charset="2"/>
              <a:buChar char="u"/>
              <a:defRPr/>
            </a:pPr>
            <a:r>
              <a:rPr lang="en-US" altLang="zh-TW" b="1" dirty="0" smtClean="0"/>
              <a:t>Need </a:t>
            </a:r>
            <a:r>
              <a:rPr lang="en-US" altLang="zh-TW" b="1" dirty="0" smtClean="0"/>
              <a:t>for </a:t>
            </a:r>
            <a:r>
              <a:rPr lang="en-US" altLang="zh-TW" b="1" dirty="0" smtClean="0"/>
              <a:t>Kafka</a:t>
            </a:r>
          </a:p>
          <a:p>
            <a:pPr marL="800100" lvl="1" indent="-342900">
              <a:spcBef>
                <a:spcPct val="20000"/>
              </a:spcBef>
              <a:buClr>
                <a:srgbClr val="0070C0"/>
              </a:buClr>
              <a:buSzPct val="80000"/>
              <a:buFont typeface="Wingdings" pitchFamily="2" charset="2"/>
              <a:buChar char="u"/>
              <a:defRPr/>
            </a:pPr>
            <a:r>
              <a:rPr lang="en-US" altLang="zh-TW" dirty="0" smtClean="0"/>
              <a:t>Kafka </a:t>
            </a:r>
            <a:r>
              <a:rPr lang="en-US" altLang="zh-TW" dirty="0" smtClean="0"/>
              <a:t>is a unified platform for handling all the real-time data feeds. </a:t>
            </a:r>
            <a:endParaRPr lang="en-US" altLang="zh-TW" dirty="0" smtClean="0"/>
          </a:p>
          <a:p>
            <a:pPr marL="800100" lvl="1" indent="-342900">
              <a:spcBef>
                <a:spcPct val="20000"/>
              </a:spcBef>
              <a:buClr>
                <a:srgbClr val="0070C0"/>
              </a:buClr>
              <a:buSzPct val="80000"/>
              <a:buFont typeface="Wingdings" pitchFamily="2" charset="2"/>
              <a:buChar char="u"/>
              <a:defRPr/>
            </a:pPr>
            <a:r>
              <a:rPr lang="en-US" altLang="zh-TW" dirty="0" smtClean="0"/>
              <a:t>Kafka </a:t>
            </a:r>
            <a:r>
              <a:rPr lang="en-US" altLang="zh-TW" dirty="0" smtClean="0"/>
              <a:t>supports low latency message delivery and gives guarantee for fault tolerance in the presence of machine failures. </a:t>
            </a:r>
            <a:endParaRPr lang="en-US" altLang="zh-TW" dirty="0" smtClean="0"/>
          </a:p>
          <a:p>
            <a:pPr marL="800100" lvl="1" indent="-342900">
              <a:spcBef>
                <a:spcPct val="20000"/>
              </a:spcBef>
              <a:buClr>
                <a:srgbClr val="0070C0"/>
              </a:buClr>
              <a:buSzPct val="80000"/>
              <a:buFont typeface="Wingdings" pitchFamily="2" charset="2"/>
              <a:buChar char="u"/>
              <a:defRPr/>
            </a:pPr>
            <a:r>
              <a:rPr lang="en-US" altLang="zh-TW" dirty="0" smtClean="0"/>
              <a:t>It </a:t>
            </a:r>
            <a:r>
              <a:rPr lang="en-US" altLang="zh-TW" dirty="0" smtClean="0"/>
              <a:t>has the ability to handle a large number of diverse consumers. </a:t>
            </a:r>
            <a:endParaRPr lang="en-US" altLang="zh-TW" dirty="0" smtClean="0"/>
          </a:p>
          <a:p>
            <a:pPr marL="800100" lvl="1" indent="-342900">
              <a:spcBef>
                <a:spcPct val="20000"/>
              </a:spcBef>
              <a:buClr>
                <a:srgbClr val="0070C0"/>
              </a:buClr>
              <a:buSzPct val="80000"/>
              <a:buFont typeface="Wingdings" pitchFamily="2" charset="2"/>
              <a:buChar char="u"/>
              <a:defRPr/>
            </a:pPr>
            <a:r>
              <a:rPr lang="en-US" altLang="zh-TW" dirty="0" smtClean="0"/>
              <a:t>Kafka </a:t>
            </a:r>
            <a:r>
              <a:rPr lang="en-US" altLang="zh-TW" dirty="0" smtClean="0"/>
              <a:t>is very fast, performs 2 million writes/sec. </a:t>
            </a:r>
            <a:endParaRPr lang="en-US" altLang="zh-TW" dirty="0" smtClean="0"/>
          </a:p>
          <a:p>
            <a:pPr marL="800100" lvl="1" indent="-342900">
              <a:spcBef>
                <a:spcPct val="20000"/>
              </a:spcBef>
              <a:buClr>
                <a:srgbClr val="0070C0"/>
              </a:buClr>
              <a:buSzPct val="80000"/>
              <a:buFont typeface="Wingdings" pitchFamily="2" charset="2"/>
              <a:buChar char="u"/>
              <a:defRPr/>
            </a:pPr>
            <a:r>
              <a:rPr lang="en-US" altLang="zh-TW" dirty="0" smtClean="0"/>
              <a:t>Kafka </a:t>
            </a:r>
            <a:r>
              <a:rPr lang="en-US" altLang="zh-TW" dirty="0" smtClean="0"/>
              <a:t>persists all data to the disk, which essentially means that all the writes go to the page cache of the OS (RAM). </a:t>
            </a:r>
            <a:endParaRPr lang="en-US" altLang="zh-TW" dirty="0" smtClean="0"/>
          </a:p>
          <a:p>
            <a:pPr marL="800100" lvl="1" indent="-342900">
              <a:spcBef>
                <a:spcPct val="20000"/>
              </a:spcBef>
              <a:buClr>
                <a:srgbClr val="0070C0"/>
              </a:buClr>
              <a:buSzPct val="80000"/>
              <a:buFont typeface="Wingdings" pitchFamily="2" charset="2"/>
              <a:buChar char="u"/>
              <a:defRPr/>
            </a:pPr>
            <a:r>
              <a:rPr lang="en-US" altLang="zh-TW" dirty="0" smtClean="0"/>
              <a:t>This </a:t>
            </a:r>
            <a:r>
              <a:rPr lang="en-US" altLang="zh-TW" dirty="0" smtClean="0"/>
              <a:t>makes it very efficient to transfer data from page cache to a network socket.</a:t>
            </a:r>
            <a:endParaRPr lang="en-US" altLang="zh-TW"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smtClean="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 Kafka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4563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In </a:t>
            </a:r>
            <a:r>
              <a:rPr lang="en-US" altLang="zh-TW" sz="1800" dirty="0" smtClean="0">
                <a:solidFill>
                  <a:schemeClr val="tx1"/>
                </a:solidFill>
              </a:rPr>
              <a:t>Big Data, an enormous volume of data is used. </a:t>
            </a:r>
            <a:endParaRPr lang="en-US" altLang="zh-TW" sz="1800" dirty="0" smtClean="0">
              <a:solidFill>
                <a:schemeClr val="tx1"/>
              </a:solidFill>
            </a:endParaRPr>
          </a:p>
          <a:p>
            <a:pPr marL="342900" indent="-342900" algn="l">
              <a:buClr>
                <a:srgbClr val="0070C0"/>
              </a:buClr>
              <a:buSzPct val="80000"/>
              <a:buFont typeface="Wingdings" pitchFamily="2" charset="2"/>
              <a:buChar char="u"/>
            </a:pPr>
            <a:r>
              <a:rPr lang="en-US" altLang="zh-TW" sz="1800" dirty="0" smtClean="0">
                <a:solidFill>
                  <a:schemeClr val="tx1"/>
                </a:solidFill>
              </a:rPr>
              <a:t>Regarding </a:t>
            </a:r>
            <a:r>
              <a:rPr lang="en-US" altLang="zh-TW" sz="1800" dirty="0" smtClean="0">
                <a:solidFill>
                  <a:schemeClr val="tx1"/>
                </a:solidFill>
              </a:rPr>
              <a:t>data, we have two main </a:t>
            </a:r>
            <a:r>
              <a:rPr lang="en-US" altLang="zh-TW" sz="1800" dirty="0" smtClean="0">
                <a:solidFill>
                  <a:schemeClr val="tx1"/>
                </a:solidFill>
              </a:rPr>
              <a:t>challenges: </a:t>
            </a:r>
          </a:p>
          <a:p>
            <a:pPr marL="800100" lvl="1" indent="-342900" algn="l">
              <a:buClr>
                <a:srgbClr val="0070C0"/>
              </a:buClr>
              <a:buSzPct val="80000"/>
              <a:buFont typeface="Wingdings" pitchFamily="2" charset="2"/>
              <a:buChar char="u"/>
            </a:pPr>
            <a:r>
              <a:rPr lang="en-US" altLang="zh-TW" sz="1800" dirty="0" smtClean="0">
                <a:solidFill>
                  <a:schemeClr val="tx1"/>
                </a:solidFill>
              </a:rPr>
              <a:t>The </a:t>
            </a:r>
            <a:r>
              <a:rPr lang="en-US" altLang="zh-TW" sz="1800" dirty="0" smtClean="0">
                <a:solidFill>
                  <a:schemeClr val="tx1"/>
                </a:solidFill>
              </a:rPr>
              <a:t>first challenge is how to collect large volume of </a:t>
            </a:r>
            <a:r>
              <a:rPr lang="en-US" altLang="zh-TW" sz="1800" dirty="0" smtClean="0">
                <a:solidFill>
                  <a:schemeClr val="tx1"/>
                </a:solidFill>
              </a:rPr>
              <a:t>data</a:t>
            </a:r>
          </a:p>
          <a:p>
            <a:pPr marL="800100" lvl="1" indent="-342900" algn="l">
              <a:buClr>
                <a:srgbClr val="0070C0"/>
              </a:buClr>
              <a:buSzPct val="80000"/>
              <a:buFont typeface="Wingdings" pitchFamily="2" charset="2"/>
              <a:buChar char="u"/>
            </a:pPr>
            <a:r>
              <a:rPr lang="en-US" altLang="zh-TW" sz="1800" dirty="0" smtClean="0">
                <a:solidFill>
                  <a:schemeClr val="tx1"/>
                </a:solidFill>
              </a:rPr>
              <a:t> The </a:t>
            </a:r>
            <a:r>
              <a:rPr lang="en-US" altLang="zh-TW" sz="1800" dirty="0" smtClean="0">
                <a:solidFill>
                  <a:schemeClr val="tx1"/>
                </a:solidFill>
              </a:rPr>
              <a:t>second challenge is to analyze the collected data. </a:t>
            </a:r>
            <a:endParaRPr lang="en-US" altLang="zh-TW" sz="1800" dirty="0" smtClean="0">
              <a:solidFill>
                <a:schemeClr val="tx1"/>
              </a:solidFill>
            </a:endParaRPr>
          </a:p>
          <a:p>
            <a:pPr marL="342900" indent="-342900" algn="l">
              <a:buClr>
                <a:srgbClr val="0070C0"/>
              </a:buClr>
              <a:buSzPct val="80000"/>
              <a:buFont typeface="Wingdings" pitchFamily="2" charset="2"/>
              <a:buChar char="u"/>
            </a:pPr>
            <a:r>
              <a:rPr lang="en-US" altLang="zh-TW" sz="1800" dirty="0" smtClean="0">
                <a:solidFill>
                  <a:schemeClr val="tx1"/>
                </a:solidFill>
              </a:rPr>
              <a:t>To </a:t>
            </a:r>
            <a:r>
              <a:rPr lang="en-US" altLang="zh-TW" sz="1800" dirty="0" smtClean="0">
                <a:solidFill>
                  <a:schemeClr val="tx1"/>
                </a:solidFill>
              </a:rPr>
              <a:t>overcome those challenges, you must need a messaging </a:t>
            </a:r>
            <a:r>
              <a:rPr lang="en-US" altLang="zh-TW" sz="1800" dirty="0" smtClean="0">
                <a:solidFill>
                  <a:schemeClr val="tx1"/>
                </a:solidFill>
              </a:rPr>
              <a:t>system.</a:t>
            </a:r>
          </a:p>
          <a:p>
            <a:pPr marL="342900" indent="-342900" algn="l">
              <a:buClr>
                <a:srgbClr val="0070C0"/>
              </a:buClr>
              <a:buSzPct val="80000"/>
              <a:buFont typeface="Wingdings" pitchFamily="2" charset="2"/>
              <a:buChar char="u"/>
            </a:pPr>
            <a:r>
              <a:rPr lang="en-US" altLang="zh-TW" sz="1800" dirty="0" smtClean="0">
                <a:solidFill>
                  <a:schemeClr val="tx1"/>
                </a:solidFill>
              </a:rPr>
              <a:t>Kafka </a:t>
            </a:r>
            <a:r>
              <a:rPr lang="en-US" altLang="zh-TW" sz="1800" dirty="0" smtClean="0">
                <a:solidFill>
                  <a:schemeClr val="tx1"/>
                </a:solidFill>
              </a:rPr>
              <a:t>is designed for distributed high throughput systems. </a:t>
            </a:r>
            <a:endParaRPr lang="en-US" altLang="zh-TW" sz="1800" dirty="0" smtClean="0">
              <a:solidFill>
                <a:schemeClr val="tx1"/>
              </a:solidFill>
            </a:endParaRPr>
          </a:p>
          <a:p>
            <a:pPr marL="342900" indent="-342900" algn="l">
              <a:buClr>
                <a:srgbClr val="0070C0"/>
              </a:buClr>
              <a:buSzPct val="80000"/>
              <a:buFont typeface="Wingdings" pitchFamily="2" charset="2"/>
              <a:buChar char="u"/>
            </a:pPr>
            <a:r>
              <a:rPr lang="en-US" altLang="zh-TW" sz="1800" dirty="0" smtClean="0">
                <a:solidFill>
                  <a:schemeClr val="tx1"/>
                </a:solidFill>
              </a:rPr>
              <a:t>Kafka </a:t>
            </a:r>
            <a:r>
              <a:rPr lang="en-US" altLang="zh-TW" sz="1800" dirty="0" smtClean="0">
                <a:solidFill>
                  <a:schemeClr val="tx1"/>
                </a:solidFill>
              </a:rPr>
              <a:t>tends to work very well as a replacement for a more traditional message broker. </a:t>
            </a:r>
            <a:endParaRPr lang="en-US" altLang="zh-TW" sz="1800" dirty="0" smtClean="0">
              <a:solidFill>
                <a:schemeClr val="tx1"/>
              </a:solidFill>
            </a:endParaRPr>
          </a:p>
          <a:p>
            <a:pPr marL="342900" indent="-342900" algn="l">
              <a:buClr>
                <a:srgbClr val="0070C0"/>
              </a:buClr>
              <a:buSzPct val="80000"/>
              <a:buFont typeface="Wingdings" pitchFamily="2" charset="2"/>
              <a:buChar char="u"/>
            </a:pPr>
            <a:r>
              <a:rPr lang="en-US" altLang="zh-TW" sz="1800" dirty="0" smtClean="0">
                <a:solidFill>
                  <a:schemeClr val="tx1"/>
                </a:solidFill>
              </a:rPr>
              <a:t>In </a:t>
            </a:r>
            <a:r>
              <a:rPr lang="en-US" altLang="zh-TW" sz="1800" dirty="0" smtClean="0">
                <a:solidFill>
                  <a:schemeClr val="tx1"/>
                </a:solidFill>
              </a:rPr>
              <a:t>comparison to other messaging systems, Kafka has better throughput, built-in partitioning, replication and inherent fault-tolerance, which makes it a good fit for large-scale message processing applications.</a:t>
            </a:r>
          </a:p>
          <a:p>
            <a:pPr marL="342900" indent="-342900" algn="l">
              <a:buClr>
                <a:srgbClr val="0070C0"/>
              </a:buClr>
              <a:buSzPct val="80000"/>
              <a:buFont typeface="Wingdings" pitchFamily="2" charset="2"/>
              <a:buChar char="u"/>
            </a:pP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https://www.tutorialspoint.com/apache_kafka/apache_kafka_introduction.htm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2.1 </a:t>
            </a:r>
            <a:r>
              <a:rPr lang="en-US" altLang="zh-TW" sz="4800" b="1" dirty="0" smtClean="0">
                <a:solidFill>
                  <a:srgbClr val="FFFF00"/>
                </a:solidFill>
              </a:rPr>
              <a:t>What is </a:t>
            </a:r>
            <a:r>
              <a:rPr lang="en-US" altLang="zh-TW" sz="4800" b="1" dirty="0" smtClean="0">
                <a:solidFill>
                  <a:srgbClr val="FFFF00"/>
                </a:solidFill>
              </a:rPr>
              <a:t>Message System</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2.1 </a:t>
            </a:r>
            <a:r>
              <a:rPr lang="en-US" altLang="zh-TW" b="1" dirty="0" smtClean="0">
                <a:solidFill>
                  <a:srgbClr val="FFFF00"/>
                </a:solidFill>
              </a:rPr>
              <a:t>What is </a:t>
            </a:r>
            <a:r>
              <a:rPr lang="en-US" altLang="zh-TW" b="1" dirty="0" smtClean="0">
                <a:solidFill>
                  <a:srgbClr val="FFFF00"/>
                </a:solidFill>
              </a:rPr>
              <a:t>Message System</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t>https://www.tutorialspoint.com/apache_kafka/apache_kafka_introduction.htm</a:t>
            </a:r>
            <a:endParaRPr lang="zh-TW" altLang="en-US" sz="1600" dirty="0" smtClean="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副標題 2"/>
          <p:cNvSpPr txBox="1">
            <a:spLocks/>
          </p:cNvSpPr>
          <p:nvPr/>
        </p:nvSpPr>
        <p:spPr>
          <a:xfrm>
            <a:off x="395536" y="1268760"/>
            <a:ext cx="8352928" cy="5040560"/>
          </a:xfrm>
          <a:prstGeom prst="rect">
            <a:avLst/>
          </a:prstGeom>
          <a:ln>
            <a:solidFill>
              <a:srgbClr val="C00000"/>
            </a:solidFill>
          </a:ln>
        </p:spPr>
        <p:txBody>
          <a:bodyPr vert="horz" lIns="91440" tIns="45720" rIns="91440" bIns="45720" rtlCol="0">
            <a:noAutofit/>
          </a:bodyPr>
          <a:lstStyle/>
          <a:p>
            <a:pPr marL="342900" indent="-342900">
              <a:spcBef>
                <a:spcPct val="20000"/>
              </a:spcBef>
              <a:buClr>
                <a:srgbClr val="0070C0"/>
              </a:buClr>
              <a:buSzPct val="80000"/>
              <a:buFont typeface="Wingdings" pitchFamily="2" charset="2"/>
              <a:buChar char="u"/>
              <a:defRPr/>
            </a:pPr>
            <a:r>
              <a:rPr lang="en-US" altLang="zh-TW" dirty="0" smtClean="0"/>
              <a:t>A </a:t>
            </a:r>
            <a:r>
              <a:rPr lang="en-US" altLang="zh-TW" dirty="0" smtClean="0"/>
              <a:t>Messaging System is responsible for transferring data from one application to another, so the applications can focus on data, but not worry about how to share it. </a:t>
            </a:r>
            <a:endParaRPr lang="en-US" altLang="zh-TW" dirty="0" smtClean="0"/>
          </a:p>
          <a:p>
            <a:pPr marL="342900" indent="-342900">
              <a:spcBef>
                <a:spcPct val="20000"/>
              </a:spcBef>
              <a:buClr>
                <a:srgbClr val="0070C0"/>
              </a:buClr>
              <a:buSzPct val="80000"/>
              <a:buFont typeface="Wingdings" pitchFamily="2" charset="2"/>
              <a:buChar char="u"/>
              <a:defRPr/>
            </a:pPr>
            <a:r>
              <a:rPr lang="en-US" altLang="zh-TW" dirty="0" smtClean="0"/>
              <a:t>Distributed </a:t>
            </a:r>
            <a:r>
              <a:rPr lang="en-US" altLang="zh-TW" dirty="0" smtClean="0"/>
              <a:t>messaging is based on the concept of reliable message queuing. </a:t>
            </a:r>
            <a:endParaRPr lang="en-US" altLang="zh-TW" dirty="0" smtClean="0"/>
          </a:p>
          <a:p>
            <a:pPr marL="342900" indent="-342900">
              <a:spcBef>
                <a:spcPct val="20000"/>
              </a:spcBef>
              <a:buClr>
                <a:srgbClr val="0070C0"/>
              </a:buClr>
              <a:buSzPct val="80000"/>
              <a:buFont typeface="Wingdings" pitchFamily="2" charset="2"/>
              <a:buChar char="u"/>
              <a:defRPr/>
            </a:pPr>
            <a:r>
              <a:rPr lang="en-US" altLang="zh-TW" dirty="0" smtClean="0"/>
              <a:t>Messages </a:t>
            </a:r>
            <a:r>
              <a:rPr lang="en-US" altLang="zh-TW" dirty="0" smtClean="0"/>
              <a:t>are queued asynchronously between client applications and messaging system. </a:t>
            </a:r>
            <a:endParaRPr lang="en-US" altLang="zh-TW" dirty="0" smtClean="0"/>
          </a:p>
          <a:p>
            <a:pPr marL="342900" indent="-342900">
              <a:spcBef>
                <a:spcPct val="20000"/>
              </a:spcBef>
              <a:buClr>
                <a:srgbClr val="0070C0"/>
              </a:buClr>
              <a:buSzPct val="80000"/>
              <a:buFont typeface="Wingdings" pitchFamily="2" charset="2"/>
              <a:buChar char="u"/>
              <a:defRPr/>
            </a:pPr>
            <a:r>
              <a:rPr lang="en-US" altLang="zh-TW" dirty="0" smtClean="0"/>
              <a:t>Two </a:t>
            </a:r>
            <a:r>
              <a:rPr lang="en-US" altLang="zh-TW" dirty="0" smtClean="0"/>
              <a:t>types of messaging patterns are available − one is point to point and the other is publish-subscribe (pub-sub) messaging </a:t>
            </a:r>
            <a:r>
              <a:rPr lang="en-US" altLang="zh-TW" dirty="0" smtClean="0"/>
              <a:t>system.</a:t>
            </a:r>
          </a:p>
          <a:p>
            <a:pPr marL="342900" indent="-342900">
              <a:spcBef>
                <a:spcPct val="20000"/>
              </a:spcBef>
              <a:buClr>
                <a:srgbClr val="0070C0"/>
              </a:buClr>
              <a:buSzPct val="80000"/>
              <a:buFont typeface="Wingdings" pitchFamily="2" charset="2"/>
              <a:buChar char="u"/>
              <a:defRPr/>
            </a:pPr>
            <a:r>
              <a:rPr lang="en-US" altLang="zh-TW" dirty="0" smtClean="0"/>
              <a:t>Most </a:t>
            </a:r>
            <a:r>
              <a:rPr lang="en-US" altLang="zh-TW" dirty="0" smtClean="0"/>
              <a:t>of the messaging patterns follow </a:t>
            </a:r>
            <a:r>
              <a:rPr lang="en-US" altLang="zh-TW" b="1" dirty="0" smtClean="0"/>
              <a:t>pub-sub</a:t>
            </a:r>
            <a:r>
              <a:rPr lang="en-US" altLang="zh-TW" dirty="0" smtClean="0"/>
              <a:t>.</a:t>
            </a:r>
          </a:p>
          <a:p>
            <a:pPr marL="342900" indent="-342900">
              <a:spcBef>
                <a:spcPct val="20000"/>
              </a:spcBef>
              <a:buClr>
                <a:srgbClr val="0070C0"/>
              </a:buClr>
              <a:buSzPct val="80000"/>
              <a:buFont typeface="Wingdings" pitchFamily="2" charset="2"/>
              <a:buChar char="u"/>
              <a:defRPr/>
            </a:pPr>
            <a:r>
              <a:rPr lang="en-US" altLang="zh-TW" dirty="0" smtClean="0"/>
              <a:t>Point </a:t>
            </a:r>
            <a:r>
              <a:rPr lang="en-US" altLang="zh-TW" dirty="0" smtClean="0"/>
              <a:t>to Point Messaging </a:t>
            </a:r>
            <a:r>
              <a:rPr lang="en-US" altLang="zh-TW" dirty="0" smtClean="0"/>
              <a:t>System</a:t>
            </a:r>
          </a:p>
          <a:p>
            <a:pPr marL="800100" lvl="1" indent="-342900">
              <a:spcBef>
                <a:spcPct val="20000"/>
              </a:spcBef>
              <a:buClr>
                <a:srgbClr val="0070C0"/>
              </a:buClr>
              <a:buSzPct val="80000"/>
              <a:buFont typeface="Wingdings" pitchFamily="2" charset="2"/>
              <a:buChar char="u"/>
              <a:defRPr/>
            </a:pPr>
            <a:r>
              <a:rPr lang="en-US" altLang="zh-TW" dirty="0" smtClean="0"/>
              <a:t>In </a:t>
            </a:r>
            <a:r>
              <a:rPr lang="en-US" altLang="zh-TW" dirty="0" smtClean="0"/>
              <a:t>a point-to-point system, messages are persisted in a queue. </a:t>
            </a:r>
            <a:endParaRPr lang="en-US" altLang="zh-TW" dirty="0" smtClean="0"/>
          </a:p>
          <a:p>
            <a:pPr marL="800100" lvl="1" indent="-342900">
              <a:spcBef>
                <a:spcPct val="20000"/>
              </a:spcBef>
              <a:buClr>
                <a:srgbClr val="0070C0"/>
              </a:buClr>
              <a:buSzPct val="80000"/>
              <a:buFont typeface="Wingdings" pitchFamily="2" charset="2"/>
              <a:buChar char="u"/>
              <a:defRPr/>
            </a:pPr>
            <a:r>
              <a:rPr lang="en-US" altLang="zh-TW" dirty="0" smtClean="0"/>
              <a:t>One </a:t>
            </a:r>
            <a:r>
              <a:rPr lang="en-US" altLang="zh-TW" dirty="0" smtClean="0"/>
              <a:t>or more consumers can consume the messages in the queue, but a particular message can be consumed by a maximum of one consumer only. </a:t>
            </a:r>
            <a:endParaRPr lang="en-US" altLang="zh-TW" dirty="0" smtClean="0"/>
          </a:p>
          <a:p>
            <a:pPr marL="800100" lvl="1" indent="-342900">
              <a:spcBef>
                <a:spcPct val="20000"/>
              </a:spcBef>
              <a:buClr>
                <a:srgbClr val="0070C0"/>
              </a:buClr>
              <a:buSzPct val="80000"/>
              <a:buFont typeface="Wingdings" pitchFamily="2" charset="2"/>
              <a:buChar char="u"/>
              <a:defRPr/>
            </a:pPr>
            <a:r>
              <a:rPr lang="en-US" altLang="zh-TW" dirty="0" smtClean="0"/>
              <a:t>Once </a:t>
            </a:r>
            <a:r>
              <a:rPr lang="en-US" altLang="zh-TW" dirty="0" smtClean="0"/>
              <a:t>a consumer reads a message in the queue, it disappears from that queue. </a:t>
            </a:r>
            <a:endParaRPr lang="en-US" altLang="zh-TW" dirty="0" smtClean="0"/>
          </a:p>
          <a:p>
            <a:pPr marL="800100" lvl="1" indent="-342900">
              <a:spcBef>
                <a:spcPct val="20000"/>
              </a:spcBef>
              <a:buClr>
                <a:srgbClr val="0070C0"/>
              </a:buClr>
              <a:buSzPct val="80000"/>
              <a:buFont typeface="Wingdings" pitchFamily="2" charset="2"/>
              <a:buChar char="u"/>
              <a:defRPr/>
            </a:pPr>
            <a:r>
              <a:rPr lang="en-US" altLang="zh-TW" dirty="0" smtClean="0"/>
              <a:t>The </a:t>
            </a:r>
            <a:r>
              <a:rPr lang="en-US" altLang="zh-TW" dirty="0" smtClean="0"/>
              <a:t>typical example of this system is an Order Processing System, where each order will be processed by one Order Processor, but Multiple Order Processors can work as well at the same time. </a:t>
            </a:r>
            <a:endParaRPr lang="en-US" altLang="zh-TW"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2.1 </a:t>
            </a:r>
            <a:r>
              <a:rPr lang="en-US" altLang="zh-TW" b="1" dirty="0" smtClean="0">
                <a:solidFill>
                  <a:srgbClr val="FFFF00"/>
                </a:solidFill>
              </a:rPr>
              <a:t>What is </a:t>
            </a:r>
            <a:r>
              <a:rPr lang="en-US" altLang="zh-TW" b="1" dirty="0" smtClean="0">
                <a:solidFill>
                  <a:srgbClr val="FFFF00"/>
                </a:solidFill>
              </a:rPr>
              <a:t>Message System</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t>https://www.tutorialspoint.com/apache_kafka/apache_kafka_introduction.htm</a:t>
            </a:r>
            <a:endParaRPr lang="zh-TW" altLang="en-US" sz="1600" dirty="0" smtClean="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副標題 2"/>
          <p:cNvSpPr txBox="1">
            <a:spLocks/>
          </p:cNvSpPr>
          <p:nvPr/>
        </p:nvSpPr>
        <p:spPr>
          <a:xfrm>
            <a:off x="395536" y="1268760"/>
            <a:ext cx="8352928" cy="360040"/>
          </a:xfrm>
          <a:prstGeom prst="rect">
            <a:avLst/>
          </a:prstGeom>
          <a:ln>
            <a:solidFill>
              <a:srgbClr val="C00000"/>
            </a:solidFill>
          </a:ln>
        </p:spPr>
        <p:txBody>
          <a:bodyPr vert="horz" lIns="91440" tIns="45720" rIns="91440" bIns="45720" rtlCol="0">
            <a:noAutofit/>
          </a:bodyPr>
          <a:lstStyle/>
          <a:p>
            <a:pPr marL="342900" indent="-342900">
              <a:spcBef>
                <a:spcPct val="20000"/>
              </a:spcBef>
              <a:buClr>
                <a:srgbClr val="0070C0"/>
              </a:buClr>
              <a:buSzPct val="80000"/>
              <a:buFont typeface="Wingdings" pitchFamily="2" charset="2"/>
              <a:buChar char="u"/>
              <a:defRPr/>
            </a:pPr>
            <a:r>
              <a:rPr lang="en-US" altLang="zh-TW" dirty="0" smtClean="0"/>
              <a:t>The </a:t>
            </a:r>
            <a:r>
              <a:rPr lang="en-US" altLang="zh-TW" dirty="0" smtClean="0"/>
              <a:t>following diagram depicts the structure.</a:t>
            </a:r>
          </a:p>
          <a:p>
            <a:pPr marL="342900" indent="-342900">
              <a:spcBef>
                <a:spcPct val="20000"/>
              </a:spcBef>
              <a:buClr>
                <a:srgbClr val="0070C0"/>
              </a:buClr>
              <a:buSzPct val="80000"/>
              <a:buFont typeface="Wingdings" pitchFamily="2" charset="2"/>
              <a:buChar char="u"/>
              <a:defRPr/>
            </a:pPr>
            <a:endParaRPr lang="en-US" altLang="zh-TW" dirty="0" smtClean="0"/>
          </a:p>
        </p:txBody>
      </p:sp>
      <p:pic>
        <p:nvPicPr>
          <p:cNvPr id="1026" name="Picture 2"/>
          <p:cNvPicPr>
            <a:picLocks noChangeAspect="1" noChangeArrowheads="1"/>
          </p:cNvPicPr>
          <p:nvPr/>
        </p:nvPicPr>
        <p:blipFill>
          <a:blip r:embed="rId2" cstate="print"/>
          <a:srcRect/>
          <a:stretch>
            <a:fillRect/>
          </a:stretch>
        </p:blipFill>
        <p:spPr bwMode="auto">
          <a:xfrm>
            <a:off x="2267744" y="1772816"/>
            <a:ext cx="3819525" cy="1447800"/>
          </a:xfrm>
          <a:prstGeom prst="rect">
            <a:avLst/>
          </a:prstGeom>
          <a:noFill/>
          <a:ln w="9525">
            <a:solidFill>
              <a:srgbClr val="C00000"/>
            </a:solid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2.1 </a:t>
            </a:r>
            <a:r>
              <a:rPr lang="en-US" altLang="zh-TW" b="1" dirty="0" smtClean="0">
                <a:solidFill>
                  <a:srgbClr val="FFFF00"/>
                </a:solidFill>
              </a:rPr>
              <a:t>What is </a:t>
            </a:r>
            <a:r>
              <a:rPr lang="en-US" altLang="zh-TW" b="1" dirty="0" smtClean="0">
                <a:solidFill>
                  <a:srgbClr val="FFFF00"/>
                </a:solidFill>
              </a:rPr>
              <a:t>Message System</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t>https://www.tutorialspoint.com/apache_kafka/apache_kafka_introduction.htm</a:t>
            </a:r>
            <a:endParaRPr lang="zh-TW" altLang="en-US" sz="1600" dirty="0" smtClean="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8" name="副標題 2"/>
          <p:cNvSpPr txBox="1">
            <a:spLocks/>
          </p:cNvSpPr>
          <p:nvPr/>
        </p:nvSpPr>
        <p:spPr>
          <a:xfrm>
            <a:off x="467544" y="1268760"/>
            <a:ext cx="8352928" cy="2808312"/>
          </a:xfrm>
          <a:prstGeom prst="rect">
            <a:avLst/>
          </a:prstGeom>
          <a:ln>
            <a:solidFill>
              <a:srgbClr val="C00000"/>
            </a:solidFill>
          </a:ln>
        </p:spPr>
        <p:txBody>
          <a:bodyPr vert="horz" lIns="91440" tIns="45720" rIns="91440" bIns="45720" rtlCol="0">
            <a:noAutofit/>
          </a:bodyPr>
          <a:lstStyle/>
          <a:p>
            <a:pPr marL="342900" indent="-342900">
              <a:spcBef>
                <a:spcPct val="20000"/>
              </a:spcBef>
              <a:buClr>
                <a:srgbClr val="0070C0"/>
              </a:buClr>
              <a:buSzPct val="80000"/>
              <a:buFont typeface="Wingdings" pitchFamily="2" charset="2"/>
              <a:buChar char="u"/>
              <a:defRPr/>
            </a:pPr>
            <a:r>
              <a:rPr lang="en-US" altLang="zh-TW" b="1" dirty="0" smtClean="0"/>
              <a:t>Publish-Subscribe </a:t>
            </a:r>
            <a:r>
              <a:rPr lang="en-US" altLang="zh-TW" b="1" dirty="0" smtClean="0"/>
              <a:t>Messaging </a:t>
            </a:r>
            <a:r>
              <a:rPr lang="en-US" altLang="zh-TW" b="1" dirty="0" smtClean="0"/>
              <a:t>System</a:t>
            </a:r>
          </a:p>
          <a:p>
            <a:pPr marL="800100" lvl="1" indent="-342900">
              <a:spcBef>
                <a:spcPct val="20000"/>
              </a:spcBef>
              <a:buClr>
                <a:srgbClr val="0070C0"/>
              </a:buClr>
              <a:buSzPct val="80000"/>
              <a:buFont typeface="Wingdings" pitchFamily="2" charset="2"/>
              <a:buChar char="u"/>
              <a:defRPr/>
            </a:pPr>
            <a:r>
              <a:rPr lang="en-US" altLang="zh-TW" dirty="0" smtClean="0"/>
              <a:t>In </a:t>
            </a:r>
            <a:r>
              <a:rPr lang="en-US" altLang="zh-TW" dirty="0" smtClean="0"/>
              <a:t>the publish-subscribe system, messages are persisted in a topic. </a:t>
            </a:r>
            <a:endParaRPr lang="en-US" altLang="zh-TW" dirty="0" smtClean="0"/>
          </a:p>
          <a:p>
            <a:pPr marL="800100" lvl="1" indent="-342900">
              <a:spcBef>
                <a:spcPct val="20000"/>
              </a:spcBef>
              <a:buClr>
                <a:srgbClr val="0070C0"/>
              </a:buClr>
              <a:buSzPct val="80000"/>
              <a:buFont typeface="Wingdings" pitchFamily="2" charset="2"/>
              <a:buChar char="u"/>
              <a:defRPr/>
            </a:pPr>
            <a:r>
              <a:rPr lang="en-US" altLang="zh-TW" dirty="0" smtClean="0"/>
              <a:t>Unlike </a:t>
            </a:r>
            <a:r>
              <a:rPr lang="en-US" altLang="zh-TW" dirty="0" smtClean="0"/>
              <a:t>point-to-point system, consumers can subscribe to one or more topic and consume all the messages in that topic. </a:t>
            </a:r>
            <a:endParaRPr lang="en-US" altLang="zh-TW" dirty="0" smtClean="0"/>
          </a:p>
          <a:p>
            <a:pPr marL="800100" lvl="1" indent="-342900">
              <a:spcBef>
                <a:spcPct val="20000"/>
              </a:spcBef>
              <a:buClr>
                <a:srgbClr val="0070C0"/>
              </a:buClr>
              <a:buSzPct val="80000"/>
              <a:buFont typeface="Wingdings" pitchFamily="2" charset="2"/>
              <a:buChar char="u"/>
              <a:defRPr/>
            </a:pPr>
            <a:r>
              <a:rPr lang="en-US" altLang="zh-TW" dirty="0" smtClean="0"/>
              <a:t>In </a:t>
            </a:r>
            <a:r>
              <a:rPr lang="en-US" altLang="zh-TW" dirty="0" smtClean="0"/>
              <a:t>the Publish-Subscribe system, message producers are called publishers and message consumers are called subscribers. </a:t>
            </a:r>
            <a:endParaRPr lang="en-US" altLang="zh-TW" dirty="0" smtClean="0"/>
          </a:p>
          <a:p>
            <a:pPr marL="800100" lvl="1" indent="-342900">
              <a:spcBef>
                <a:spcPct val="20000"/>
              </a:spcBef>
              <a:buClr>
                <a:srgbClr val="0070C0"/>
              </a:buClr>
              <a:buSzPct val="80000"/>
              <a:buFont typeface="Wingdings" pitchFamily="2" charset="2"/>
              <a:buChar char="u"/>
              <a:defRPr/>
            </a:pPr>
            <a:r>
              <a:rPr lang="en-US" altLang="zh-TW" dirty="0" smtClean="0"/>
              <a:t>A </a:t>
            </a:r>
            <a:r>
              <a:rPr lang="en-US" altLang="zh-TW" dirty="0" smtClean="0"/>
              <a:t>real-life example is Dish TV, which publishes different channels like </a:t>
            </a:r>
            <a:r>
              <a:rPr lang="en-US" altLang="zh-TW" b="1" dirty="0" smtClean="0"/>
              <a:t>sports, movies, music,</a:t>
            </a:r>
            <a:r>
              <a:rPr lang="en-US" altLang="zh-TW" dirty="0" smtClean="0"/>
              <a:t> etc., and anyone can subscribe to their own set of channels and get them whenever their subscribed channels are available</a:t>
            </a:r>
            <a:r>
              <a:rPr lang="en-US" altLang="zh-TW" dirty="0" smtClean="0"/>
              <a:t>.</a:t>
            </a:r>
            <a:endParaRPr lang="en-US" altLang="zh-TW" dirty="0" smtClean="0"/>
          </a:p>
          <a:p>
            <a:pPr marL="342900" indent="-342900">
              <a:spcBef>
                <a:spcPct val="20000"/>
              </a:spcBef>
              <a:buClr>
                <a:srgbClr val="0070C0"/>
              </a:buClr>
              <a:buSzPct val="80000"/>
              <a:buFont typeface="Wingdings" pitchFamily="2" charset="2"/>
              <a:buChar char="u"/>
              <a:defRPr/>
            </a:pPr>
            <a:endParaRPr lang="en-US" altLang="zh-TW" dirty="0" smtClean="0"/>
          </a:p>
        </p:txBody>
      </p:sp>
      <p:pic>
        <p:nvPicPr>
          <p:cNvPr id="2050" name="Picture 2"/>
          <p:cNvPicPr>
            <a:picLocks noChangeAspect="1" noChangeArrowheads="1"/>
          </p:cNvPicPr>
          <p:nvPr/>
        </p:nvPicPr>
        <p:blipFill>
          <a:blip r:embed="rId2" cstate="print"/>
          <a:srcRect/>
          <a:stretch>
            <a:fillRect/>
          </a:stretch>
        </p:blipFill>
        <p:spPr bwMode="auto">
          <a:xfrm>
            <a:off x="1907704" y="4437112"/>
            <a:ext cx="4229100" cy="1609725"/>
          </a:xfrm>
          <a:prstGeom prst="rect">
            <a:avLst/>
          </a:prstGeom>
          <a:noFill/>
          <a:ln w="9525">
            <a:solidFill>
              <a:srgbClr val="C00000"/>
            </a:solid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2.2 </a:t>
            </a:r>
            <a:r>
              <a:rPr lang="en-US" altLang="zh-TW" sz="4800" b="1" dirty="0" smtClean="0">
                <a:solidFill>
                  <a:srgbClr val="FFFF00"/>
                </a:solidFill>
              </a:rPr>
              <a:t>What is </a:t>
            </a:r>
            <a:r>
              <a:rPr lang="en-US" altLang="zh-TW" sz="4800" b="1" dirty="0" smtClean="0">
                <a:solidFill>
                  <a:srgbClr val="FFFF00"/>
                </a:solidFill>
              </a:rPr>
              <a:t>Kafka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2.2 </a:t>
            </a:r>
            <a:r>
              <a:rPr lang="en-US" altLang="zh-TW" b="1" dirty="0" smtClean="0">
                <a:solidFill>
                  <a:srgbClr val="FFFF00"/>
                </a:solidFill>
              </a:rPr>
              <a:t>What is </a:t>
            </a:r>
            <a:r>
              <a:rPr lang="en-US" altLang="zh-TW" b="1" dirty="0" smtClean="0">
                <a:solidFill>
                  <a:srgbClr val="FFFF00"/>
                </a:solidFill>
              </a:rPr>
              <a:t>Kafka</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t>https://www.tutorialspoint.com/apache_kafka/apache_kafka_introduction.htm</a:t>
            </a:r>
            <a:endParaRPr lang="zh-TW" altLang="en-US" sz="1600" dirty="0" smtClean="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8" name="副標題 2"/>
          <p:cNvSpPr txBox="1">
            <a:spLocks/>
          </p:cNvSpPr>
          <p:nvPr/>
        </p:nvSpPr>
        <p:spPr>
          <a:xfrm>
            <a:off x="467544" y="1268760"/>
            <a:ext cx="8352928" cy="2808312"/>
          </a:xfrm>
          <a:prstGeom prst="rect">
            <a:avLst/>
          </a:prstGeom>
          <a:ln>
            <a:solidFill>
              <a:srgbClr val="C00000"/>
            </a:solidFill>
          </a:ln>
        </p:spPr>
        <p:txBody>
          <a:bodyPr vert="horz" lIns="91440" tIns="45720" rIns="91440" bIns="45720" rtlCol="0">
            <a:noAutofit/>
          </a:bodyPr>
          <a:lstStyle/>
          <a:p>
            <a:pPr marL="342900" indent="-342900">
              <a:spcBef>
                <a:spcPct val="20000"/>
              </a:spcBef>
              <a:buClr>
                <a:srgbClr val="0070C0"/>
              </a:buClr>
              <a:buSzPct val="80000"/>
              <a:buFont typeface="Wingdings" pitchFamily="2" charset="2"/>
              <a:buChar char="u"/>
              <a:defRPr/>
            </a:pPr>
            <a:r>
              <a:rPr lang="en-US" altLang="zh-TW" dirty="0" smtClean="0"/>
              <a:t>Apache </a:t>
            </a:r>
            <a:r>
              <a:rPr lang="en-US" altLang="zh-TW" dirty="0" smtClean="0"/>
              <a:t>Kafka is a distributed publish-subscribe messaging system and a robust queue that can handle a high volume of data and enables you to pass messages from one end-point to </a:t>
            </a:r>
            <a:r>
              <a:rPr lang="en-US" altLang="zh-TW" dirty="0" smtClean="0"/>
              <a:t>another.</a:t>
            </a:r>
          </a:p>
          <a:p>
            <a:pPr marL="342900" indent="-342900">
              <a:spcBef>
                <a:spcPct val="20000"/>
              </a:spcBef>
              <a:buClr>
                <a:srgbClr val="0070C0"/>
              </a:buClr>
              <a:buSzPct val="80000"/>
              <a:buFont typeface="Wingdings" pitchFamily="2" charset="2"/>
              <a:buChar char="u"/>
              <a:defRPr/>
            </a:pPr>
            <a:r>
              <a:rPr lang="en-US" altLang="zh-TW" dirty="0" smtClean="0"/>
              <a:t>Kafka </a:t>
            </a:r>
            <a:r>
              <a:rPr lang="en-US" altLang="zh-TW" dirty="0" smtClean="0"/>
              <a:t>is suitable for both offline and online message </a:t>
            </a:r>
            <a:r>
              <a:rPr lang="en-US" altLang="zh-TW" dirty="0" smtClean="0"/>
              <a:t>consumption.</a:t>
            </a:r>
          </a:p>
          <a:p>
            <a:pPr marL="342900" indent="-342900">
              <a:spcBef>
                <a:spcPct val="20000"/>
              </a:spcBef>
              <a:buClr>
                <a:srgbClr val="0070C0"/>
              </a:buClr>
              <a:buSzPct val="80000"/>
              <a:buFont typeface="Wingdings" pitchFamily="2" charset="2"/>
              <a:buChar char="u"/>
              <a:defRPr/>
            </a:pPr>
            <a:r>
              <a:rPr lang="en-US" altLang="zh-TW" b="1" dirty="0" smtClean="0"/>
              <a:t>Kafka </a:t>
            </a:r>
            <a:r>
              <a:rPr lang="en-US" altLang="zh-TW" b="1" dirty="0" smtClean="0"/>
              <a:t>messages are persisted on the disk and replicated within the cluster to prevent data loss</a:t>
            </a:r>
            <a:r>
              <a:rPr lang="en-US" altLang="zh-TW" dirty="0" smtClean="0"/>
              <a:t>. </a:t>
            </a:r>
            <a:endParaRPr lang="en-US" altLang="zh-TW" dirty="0" smtClean="0"/>
          </a:p>
          <a:p>
            <a:pPr marL="342900" indent="-342900">
              <a:spcBef>
                <a:spcPct val="20000"/>
              </a:spcBef>
              <a:buClr>
                <a:srgbClr val="0070C0"/>
              </a:buClr>
              <a:buSzPct val="80000"/>
              <a:buFont typeface="Wingdings" pitchFamily="2" charset="2"/>
              <a:buChar char="u"/>
              <a:defRPr/>
            </a:pPr>
            <a:r>
              <a:rPr lang="en-US" altLang="zh-TW" dirty="0" smtClean="0"/>
              <a:t>Kafka </a:t>
            </a:r>
            <a:r>
              <a:rPr lang="en-US" altLang="zh-TW" dirty="0" smtClean="0"/>
              <a:t>is built on top of the ZooKeeper synchronization service. </a:t>
            </a:r>
            <a:endParaRPr lang="en-US" altLang="zh-TW" dirty="0" smtClean="0"/>
          </a:p>
          <a:p>
            <a:pPr marL="342900" indent="-342900">
              <a:spcBef>
                <a:spcPct val="20000"/>
              </a:spcBef>
              <a:buClr>
                <a:srgbClr val="0070C0"/>
              </a:buClr>
              <a:buSzPct val="80000"/>
              <a:buFont typeface="Wingdings" pitchFamily="2" charset="2"/>
              <a:buChar char="u"/>
              <a:defRPr/>
            </a:pPr>
            <a:r>
              <a:rPr lang="en-US" altLang="zh-TW" dirty="0" smtClean="0"/>
              <a:t>Kafka </a:t>
            </a:r>
            <a:r>
              <a:rPr lang="en-US" altLang="zh-TW" dirty="0" smtClean="0"/>
              <a:t>integrates very well with </a:t>
            </a:r>
            <a:r>
              <a:rPr lang="en-US" altLang="zh-TW" b="1" dirty="0" smtClean="0"/>
              <a:t>Apache Storm and Spark for real-time streaming data analysis.</a:t>
            </a:r>
            <a:endParaRPr lang="en-US" altLang="zh-TW" b="1"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2.2 </a:t>
            </a:r>
            <a:r>
              <a:rPr lang="en-US" altLang="zh-TW" b="1" dirty="0" smtClean="0">
                <a:solidFill>
                  <a:srgbClr val="FFFF00"/>
                </a:solidFill>
              </a:rPr>
              <a:t>What is </a:t>
            </a:r>
            <a:r>
              <a:rPr lang="en-US" altLang="zh-TW" b="1" dirty="0" smtClean="0">
                <a:solidFill>
                  <a:srgbClr val="FFFF00"/>
                </a:solidFill>
              </a:rPr>
              <a:t>Kafka</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t>https://www.tutorialspoint.com/apache_kafka/apache_kafka_introduction.htm</a:t>
            </a:r>
            <a:endParaRPr lang="zh-TW" altLang="en-US" sz="1600" dirty="0" smtClean="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8" name="副標題 2"/>
          <p:cNvSpPr txBox="1">
            <a:spLocks/>
          </p:cNvSpPr>
          <p:nvPr/>
        </p:nvSpPr>
        <p:spPr>
          <a:xfrm>
            <a:off x="467544" y="1268760"/>
            <a:ext cx="8352928" cy="3528392"/>
          </a:xfrm>
          <a:prstGeom prst="rect">
            <a:avLst/>
          </a:prstGeom>
          <a:ln>
            <a:solidFill>
              <a:srgbClr val="C00000"/>
            </a:solidFill>
          </a:ln>
        </p:spPr>
        <p:txBody>
          <a:bodyPr vert="horz" lIns="91440" tIns="45720" rIns="91440" bIns="45720" rtlCol="0">
            <a:noAutofit/>
          </a:bodyPr>
          <a:lstStyle/>
          <a:p>
            <a:pPr marL="342900" indent="-342900">
              <a:spcBef>
                <a:spcPct val="20000"/>
              </a:spcBef>
              <a:buClr>
                <a:srgbClr val="0070C0"/>
              </a:buClr>
              <a:buSzPct val="80000"/>
              <a:buFont typeface="Wingdings" pitchFamily="2" charset="2"/>
              <a:buChar char="u"/>
              <a:defRPr/>
            </a:pPr>
            <a:r>
              <a:rPr lang="en-US" altLang="zh-TW" b="1" dirty="0" smtClean="0"/>
              <a:t>Benefits</a:t>
            </a:r>
          </a:p>
          <a:p>
            <a:pPr marL="800100" lvl="1" indent="-342900">
              <a:spcBef>
                <a:spcPct val="20000"/>
              </a:spcBef>
              <a:buClr>
                <a:srgbClr val="0070C0"/>
              </a:buClr>
              <a:buSzPct val="80000"/>
              <a:buFont typeface="Wingdings" pitchFamily="2" charset="2"/>
              <a:buChar char="u"/>
              <a:defRPr/>
            </a:pPr>
            <a:r>
              <a:rPr lang="en-US" altLang="zh-TW" dirty="0" smtClean="0"/>
              <a:t>Following </a:t>
            </a:r>
            <a:r>
              <a:rPr lang="en-US" altLang="zh-TW" dirty="0" smtClean="0"/>
              <a:t>are a few benefits of Kafka </a:t>
            </a:r>
            <a:r>
              <a:rPr lang="en-US" altLang="zh-TW" dirty="0" smtClean="0"/>
              <a:t>−</a:t>
            </a:r>
          </a:p>
          <a:p>
            <a:pPr marL="1257300" lvl="2" indent="-342900">
              <a:spcBef>
                <a:spcPct val="20000"/>
              </a:spcBef>
              <a:buClr>
                <a:srgbClr val="0070C0"/>
              </a:buClr>
              <a:buSzPct val="80000"/>
              <a:buFont typeface="Wingdings" pitchFamily="2" charset="2"/>
              <a:buChar char="u"/>
              <a:defRPr/>
            </a:pPr>
            <a:r>
              <a:rPr lang="en-US" altLang="zh-TW" b="1" dirty="0" smtClean="0"/>
              <a:t>Reliability</a:t>
            </a:r>
            <a:r>
              <a:rPr lang="en-US" altLang="zh-TW" dirty="0" smtClean="0"/>
              <a:t> − Kafka is distributed, partitioned, replicated and fault </a:t>
            </a:r>
            <a:r>
              <a:rPr lang="en-US" altLang="zh-TW" dirty="0" smtClean="0"/>
              <a:t>tolerance.</a:t>
            </a:r>
          </a:p>
          <a:p>
            <a:pPr marL="1257300" lvl="2" indent="-342900">
              <a:spcBef>
                <a:spcPct val="20000"/>
              </a:spcBef>
              <a:buClr>
                <a:srgbClr val="0070C0"/>
              </a:buClr>
              <a:buSzPct val="80000"/>
              <a:buFont typeface="Wingdings" pitchFamily="2" charset="2"/>
              <a:buChar char="u"/>
              <a:defRPr/>
            </a:pPr>
            <a:r>
              <a:rPr lang="en-US" altLang="zh-TW" b="1" dirty="0" smtClean="0"/>
              <a:t>Scalability</a:t>
            </a:r>
            <a:r>
              <a:rPr lang="en-US" altLang="zh-TW" dirty="0" smtClean="0"/>
              <a:t> − Kafka messaging system scales easily without down time</a:t>
            </a:r>
            <a:r>
              <a:rPr lang="en-US" altLang="zh-TW" dirty="0" smtClean="0"/>
              <a:t>.</a:t>
            </a:r>
          </a:p>
          <a:p>
            <a:pPr marL="1257300" lvl="2" indent="-342900">
              <a:spcBef>
                <a:spcPct val="20000"/>
              </a:spcBef>
              <a:buClr>
                <a:srgbClr val="0070C0"/>
              </a:buClr>
              <a:buSzPct val="80000"/>
              <a:buFont typeface="Wingdings" pitchFamily="2" charset="2"/>
              <a:buChar char="u"/>
              <a:defRPr/>
            </a:pPr>
            <a:r>
              <a:rPr lang="en-US" altLang="zh-TW" b="1" dirty="0" smtClean="0"/>
              <a:t>Durability</a:t>
            </a:r>
            <a:r>
              <a:rPr lang="en-US" altLang="zh-TW" dirty="0" smtClean="0"/>
              <a:t> − Kafka uses Distributed commit log which means messages persists on disk as fast as possible, hence it is </a:t>
            </a:r>
            <a:r>
              <a:rPr lang="en-US" altLang="zh-TW" dirty="0" smtClean="0"/>
              <a:t>durable.</a:t>
            </a:r>
            <a:endParaRPr lang="en-US" altLang="zh-TW" dirty="0" smtClean="0"/>
          </a:p>
          <a:p>
            <a:pPr marL="1257300" lvl="2" indent="-342900">
              <a:spcBef>
                <a:spcPct val="20000"/>
              </a:spcBef>
              <a:buClr>
                <a:srgbClr val="0070C0"/>
              </a:buClr>
              <a:buSzPct val="80000"/>
              <a:buFont typeface="Wingdings" pitchFamily="2" charset="2"/>
              <a:buChar char="u"/>
              <a:defRPr/>
            </a:pPr>
            <a:r>
              <a:rPr lang="en-US" altLang="zh-TW" b="1" dirty="0" smtClean="0"/>
              <a:t>Performance</a:t>
            </a:r>
            <a:r>
              <a:rPr lang="en-US" altLang="zh-TW" dirty="0" smtClean="0"/>
              <a:t> − Kafka has high throughput for both publishing and subscribing messages. It maintains stable performance even many TB of messages are </a:t>
            </a:r>
            <a:r>
              <a:rPr lang="en-US" altLang="zh-TW" dirty="0" smtClean="0"/>
              <a:t>stored.</a:t>
            </a:r>
          </a:p>
          <a:p>
            <a:pPr marL="800100" lvl="1" indent="-342900">
              <a:spcBef>
                <a:spcPct val="20000"/>
              </a:spcBef>
              <a:buClr>
                <a:srgbClr val="0070C0"/>
              </a:buClr>
              <a:buSzPct val="80000"/>
              <a:buFont typeface="Wingdings" pitchFamily="2" charset="2"/>
              <a:buChar char="u"/>
              <a:defRPr/>
            </a:pPr>
            <a:r>
              <a:rPr lang="en-US" altLang="zh-TW" dirty="0" smtClean="0"/>
              <a:t>Kafka </a:t>
            </a:r>
            <a:r>
              <a:rPr lang="en-US" altLang="zh-TW" dirty="0" smtClean="0"/>
              <a:t>is very fast and guarantees zero downtime and zero data loss.</a:t>
            </a:r>
            <a:endParaRPr lang="en-US" altLang="zh-TW" dirty="0"/>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613</Words>
  <Application>Microsoft Office PowerPoint</Application>
  <PresentationFormat>如螢幕大小 (4:3)</PresentationFormat>
  <Paragraphs>93</Paragraphs>
  <Slides>12</Slides>
  <Notes>0</Notes>
  <HiddenSlides>0</HiddenSlides>
  <MMClips>0</MMClips>
  <ScaleCrop>false</ScaleCrop>
  <HeadingPairs>
    <vt:vector size="4" baseType="variant">
      <vt:variant>
        <vt:lpstr>佈景主題</vt:lpstr>
      </vt:variant>
      <vt:variant>
        <vt:i4>1</vt:i4>
      </vt:variant>
      <vt:variant>
        <vt:lpstr>投影片標題</vt:lpstr>
      </vt:variant>
      <vt:variant>
        <vt:i4>12</vt:i4>
      </vt:variant>
    </vt:vector>
  </HeadingPairs>
  <TitlesOfParts>
    <vt:vector size="13" baseType="lpstr">
      <vt:lpstr>Office 佈景主題</vt:lpstr>
      <vt:lpstr>2 Kafka Introduction</vt:lpstr>
      <vt:lpstr>2 Kafka Introduction</vt:lpstr>
      <vt:lpstr>2.1 What is Message System</vt:lpstr>
      <vt:lpstr>2.1 What is Message System</vt:lpstr>
      <vt:lpstr>2.1 What is Message System</vt:lpstr>
      <vt:lpstr>2.1 What is Message System</vt:lpstr>
      <vt:lpstr>2.2 What is Kafka</vt:lpstr>
      <vt:lpstr>2.2 What is Kafka</vt:lpstr>
      <vt:lpstr>2.2 What is Kafka</vt:lpstr>
      <vt:lpstr>2.2 What is Kafka</vt:lpstr>
      <vt:lpstr>2.2 What is Kafka</vt:lpstr>
      <vt:lpstr>End of Chapter</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USER</cp:lastModifiedBy>
  <cp:revision>216</cp:revision>
  <dcterms:created xsi:type="dcterms:W3CDTF">2018-09-28T16:40:41Z</dcterms:created>
  <dcterms:modified xsi:type="dcterms:W3CDTF">2018-10-03T16:32:11Z</dcterms:modified>
</cp:coreProperties>
</file>