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3" r:id="rId3"/>
    <p:sldId id="264" r:id="rId4"/>
    <p:sldId id="266" r:id="rId5"/>
    <p:sldId id="265" r:id="rId6"/>
    <p:sldId id="267" r:id="rId7"/>
    <p:sldId id="268" r:id="rId8"/>
    <p:sldId id="269" r:id="rId9"/>
    <p:sldId id="270" r:id="rId10"/>
    <p:sldId id="271" r:id="rId11"/>
    <p:sldId id="272" r:id="rId12"/>
    <p:sldId id="273" r:id="rId13"/>
    <p:sldId id="274" r:id="rId14"/>
    <p:sldId id="259" r:id="rId1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894" y="34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2018/10/3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2018/10/3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2018/10/3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2018/10/3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2018/10/3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2018/10/3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2018/10/3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2018/10/3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2018/10/3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2018/10/3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2018/10/3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2018/10/3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2018/10/3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tutorialspoint.com/zookeeper/index.htm"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smtClean="0">
                <a:solidFill>
                  <a:srgbClr val="FFFF00"/>
                </a:solidFill>
              </a:rPr>
              <a:t>5 Workflow</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smtClean="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2018/10/3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2"/>
          <p:cNvPicPr>
            <a:picLocks noChangeAspect="1" noChangeArrowheads="1"/>
          </p:cNvPicPr>
          <p:nvPr/>
        </p:nvPicPr>
        <p:blipFill>
          <a:blip r:embed="rId2" cstate="print"/>
          <a:srcRect/>
          <a:stretch>
            <a:fillRect/>
          </a:stretch>
        </p:blipFill>
        <p:spPr bwMode="auto">
          <a:xfrm>
            <a:off x="4211961" y="3645024"/>
            <a:ext cx="504056" cy="888099"/>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5.3 Workflow of Queueing Messaging</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504056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In </a:t>
            </a:r>
            <a:r>
              <a:rPr lang="en-US" altLang="zh-TW" sz="1800" dirty="0" smtClean="0">
                <a:solidFill>
                  <a:schemeClr val="tx1"/>
                </a:solidFill>
              </a:rPr>
              <a:t>a queue messaging system instead of a single consumer, a group of consumers having the same Group ID will subscribe to a topic. </a:t>
            </a:r>
            <a:endParaRPr lang="en-US" altLang="zh-TW" sz="1800" dirty="0" smtClean="0">
              <a:solidFill>
                <a:schemeClr val="tx1"/>
              </a:solidFill>
            </a:endParaRPr>
          </a:p>
          <a:p>
            <a:pPr marL="342900" indent="-342900" algn="l">
              <a:buClr>
                <a:srgbClr val="0070C0"/>
              </a:buClr>
              <a:buSzPct val="80000"/>
              <a:buFont typeface="Wingdings" pitchFamily="2" charset="2"/>
              <a:buChar char="u"/>
            </a:pPr>
            <a:r>
              <a:rPr lang="en-US" altLang="zh-TW" sz="1800" dirty="0" smtClean="0">
                <a:solidFill>
                  <a:schemeClr val="tx1"/>
                </a:solidFill>
              </a:rPr>
              <a:t>In </a:t>
            </a:r>
            <a:r>
              <a:rPr lang="en-US" altLang="zh-TW" sz="1800" dirty="0" smtClean="0">
                <a:solidFill>
                  <a:schemeClr val="tx1"/>
                </a:solidFill>
              </a:rPr>
              <a:t>simple terms, consumers subscribing to a topic with same Group ID are considered as a single group and the messages are shared among them. Let us check the actual workflow of this </a:t>
            </a:r>
            <a:r>
              <a:rPr lang="en-US" altLang="zh-TW" sz="1800" dirty="0" smtClean="0">
                <a:solidFill>
                  <a:schemeClr val="tx1"/>
                </a:solidFill>
              </a:rPr>
              <a:t>system.</a:t>
            </a:r>
          </a:p>
          <a:p>
            <a:pPr marL="711200" indent="-347663" algn="l">
              <a:buClr>
                <a:srgbClr val="0070C0"/>
              </a:buClr>
              <a:buSzPct val="80000"/>
              <a:buFont typeface="Wingdings" pitchFamily="2" charset="2"/>
              <a:buChar char="u"/>
            </a:pPr>
            <a:r>
              <a:rPr lang="en-US" altLang="zh-TW" sz="1800" dirty="0" smtClean="0">
                <a:solidFill>
                  <a:schemeClr val="tx1"/>
                </a:solidFill>
              </a:rPr>
              <a:t>Producers </a:t>
            </a:r>
            <a:r>
              <a:rPr lang="en-US" altLang="zh-TW" sz="1800" dirty="0" smtClean="0">
                <a:solidFill>
                  <a:schemeClr val="tx1"/>
                </a:solidFill>
              </a:rPr>
              <a:t>send message to a topic in a regular </a:t>
            </a:r>
            <a:r>
              <a:rPr lang="en-US" altLang="zh-TW" sz="1800" dirty="0" smtClean="0">
                <a:solidFill>
                  <a:schemeClr val="tx1"/>
                </a:solidFill>
              </a:rPr>
              <a:t>interval.</a:t>
            </a:r>
          </a:p>
          <a:p>
            <a:pPr marL="711200" indent="-347663" algn="l">
              <a:buClr>
                <a:srgbClr val="0070C0"/>
              </a:buClr>
              <a:buSzPct val="80000"/>
              <a:buFont typeface="Wingdings" pitchFamily="2" charset="2"/>
              <a:buChar char="u"/>
            </a:pPr>
            <a:r>
              <a:rPr lang="en-US" altLang="zh-TW" sz="1800" dirty="0" smtClean="0">
                <a:solidFill>
                  <a:schemeClr val="tx1"/>
                </a:solidFill>
              </a:rPr>
              <a:t>Kafka </a:t>
            </a:r>
            <a:r>
              <a:rPr lang="en-US" altLang="zh-TW" sz="1800" dirty="0" smtClean="0">
                <a:solidFill>
                  <a:schemeClr val="tx1"/>
                </a:solidFill>
              </a:rPr>
              <a:t>stores all messages in the partitions configured for that particular topic similar to the earlier </a:t>
            </a:r>
            <a:r>
              <a:rPr lang="en-US" altLang="zh-TW" sz="1800" dirty="0" smtClean="0">
                <a:solidFill>
                  <a:schemeClr val="tx1"/>
                </a:solidFill>
              </a:rPr>
              <a:t>scenario.</a:t>
            </a:r>
          </a:p>
          <a:p>
            <a:pPr marL="711200" indent="-347663" algn="l">
              <a:buClr>
                <a:srgbClr val="0070C0"/>
              </a:buClr>
              <a:buSzPct val="80000"/>
              <a:buFont typeface="Wingdings" pitchFamily="2" charset="2"/>
              <a:buChar char="u"/>
            </a:pPr>
            <a:r>
              <a:rPr lang="en-US" altLang="zh-TW" sz="1800" dirty="0" smtClean="0">
                <a:solidFill>
                  <a:schemeClr val="tx1"/>
                </a:solidFill>
              </a:rPr>
              <a:t>A </a:t>
            </a:r>
            <a:r>
              <a:rPr lang="en-US" altLang="zh-TW" sz="1800" dirty="0" smtClean="0">
                <a:solidFill>
                  <a:schemeClr val="tx1"/>
                </a:solidFill>
              </a:rPr>
              <a:t>single consumer subscribes to a specific topic, assume Topic-01 with Group ID as </a:t>
            </a:r>
            <a:r>
              <a:rPr lang="en-US" altLang="zh-TW" sz="1800" dirty="0" smtClean="0">
                <a:solidFill>
                  <a:schemeClr val="tx1"/>
                </a:solidFill>
              </a:rPr>
              <a:t>Group-1.</a:t>
            </a:r>
          </a:p>
          <a:p>
            <a:pPr marL="711200" indent="-347663" algn="l">
              <a:buClr>
                <a:srgbClr val="0070C0"/>
              </a:buClr>
              <a:buSzPct val="80000"/>
              <a:buFont typeface="Wingdings" pitchFamily="2" charset="2"/>
              <a:buChar char="u"/>
            </a:pPr>
            <a:r>
              <a:rPr lang="en-US" altLang="zh-TW" sz="1800" dirty="0" smtClean="0">
                <a:solidFill>
                  <a:schemeClr val="tx1"/>
                </a:solidFill>
              </a:rPr>
              <a:t>Kafka </a:t>
            </a:r>
            <a:r>
              <a:rPr lang="en-US" altLang="zh-TW" sz="1800" dirty="0" smtClean="0">
                <a:solidFill>
                  <a:schemeClr val="tx1"/>
                </a:solidFill>
              </a:rPr>
              <a:t>interacts with the consumer in the same way as Pub-Sub Messaging until new consumer subscribes the same topic, Topic-01 with the same Group ID as </a:t>
            </a:r>
            <a:r>
              <a:rPr lang="en-US" altLang="zh-TW" sz="1800" dirty="0" smtClean="0">
                <a:solidFill>
                  <a:schemeClr val="tx1"/>
                </a:solidFill>
              </a:rPr>
              <a:t>Group-1.</a:t>
            </a:r>
          </a:p>
          <a:p>
            <a:pPr marL="711200" indent="-347663" algn="l">
              <a:buClr>
                <a:srgbClr val="0070C0"/>
              </a:buClr>
              <a:buSzPct val="80000"/>
              <a:buFont typeface="Wingdings" pitchFamily="2" charset="2"/>
              <a:buChar char="u"/>
            </a:pPr>
            <a:r>
              <a:rPr lang="en-US" altLang="zh-TW" sz="1800" dirty="0" smtClean="0">
                <a:solidFill>
                  <a:schemeClr val="tx1"/>
                </a:solidFill>
              </a:rPr>
              <a:t>Once </a:t>
            </a:r>
            <a:r>
              <a:rPr lang="en-US" altLang="zh-TW" sz="1800" dirty="0" smtClean="0">
                <a:solidFill>
                  <a:schemeClr val="tx1"/>
                </a:solidFill>
              </a:rPr>
              <a:t>the new consumer arrives, Kafka switches its operation to share mode and shares the data between the two consumers. This sharing will go on until the number of </a:t>
            </a:r>
            <a:r>
              <a:rPr lang="en-US" altLang="zh-TW" sz="1800" dirty="0" smtClean="0">
                <a:solidFill>
                  <a:schemeClr val="tx1"/>
                </a:solidFill>
              </a:rPr>
              <a:t>consumers </a:t>
            </a:r>
            <a:r>
              <a:rPr lang="en-US" altLang="zh-TW" sz="1800" dirty="0" smtClean="0">
                <a:solidFill>
                  <a:schemeClr val="tx1"/>
                </a:solidFill>
              </a:rPr>
              <a:t>reach the number of partition configured for that particular topic</a:t>
            </a:r>
            <a:r>
              <a:rPr lang="en-US" altLang="zh-TW" sz="1800" dirty="0" smtClean="0">
                <a:solidFill>
                  <a:schemeClr val="tx1"/>
                </a:solidFill>
              </a:rPr>
              <a:t>.</a:t>
            </a: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t>https://</a:t>
            </a:r>
            <a:r>
              <a:rPr lang="en-US" altLang="zh-TW" sz="1600" dirty="0" smtClean="0"/>
              <a:t>www.tutorialspoint.com/apache_kafka/apache_kafka_workflow.htmx</a:t>
            </a:r>
            <a:endParaRPr lang="zh-TW" altLang="en-US" sz="1600" dirty="0" smtClean="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5.3 Workflow of Queueing Messaging</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160240"/>
          </a:xfrm>
          <a:ln>
            <a:solidFill>
              <a:srgbClr val="C00000"/>
            </a:solidFill>
          </a:ln>
        </p:spPr>
        <p:txBody>
          <a:bodyPr>
            <a:noAutofit/>
          </a:bodyPr>
          <a:lstStyle/>
          <a:p>
            <a:pPr marL="711200" indent="-347663" algn="l">
              <a:buClr>
                <a:srgbClr val="0070C0"/>
              </a:buClr>
              <a:buSzPct val="80000"/>
              <a:buFont typeface="Wingdings" pitchFamily="2" charset="2"/>
              <a:buChar char="u"/>
            </a:pPr>
            <a:r>
              <a:rPr lang="en-US" altLang="zh-TW" sz="1800" dirty="0" smtClean="0">
                <a:solidFill>
                  <a:schemeClr val="tx1"/>
                </a:solidFill>
              </a:rPr>
              <a:t>Once </a:t>
            </a:r>
            <a:r>
              <a:rPr lang="en-US" altLang="zh-TW" sz="1800" dirty="0" smtClean="0">
                <a:solidFill>
                  <a:schemeClr val="tx1"/>
                </a:solidFill>
              </a:rPr>
              <a:t>the number of consumer exceeds the number of partitions, the new consumer will not receive any further message until any one of the existing consumer </a:t>
            </a:r>
            <a:r>
              <a:rPr lang="en-US" altLang="zh-TW" sz="1800" dirty="0" smtClean="0">
                <a:solidFill>
                  <a:schemeClr val="tx1"/>
                </a:solidFill>
              </a:rPr>
              <a:t>unsubscribed. </a:t>
            </a:r>
            <a:r>
              <a:rPr lang="en-US" altLang="zh-TW" sz="1800" dirty="0" smtClean="0">
                <a:solidFill>
                  <a:schemeClr val="tx1"/>
                </a:solidFill>
              </a:rPr>
              <a:t>This scenario arises because each consumer in Kafka will be assigned a minimum of one partition and once all the partitions are assigned to the existing consumers, the new consumers will have to </a:t>
            </a:r>
            <a:r>
              <a:rPr lang="en-US" altLang="zh-TW" sz="1800" dirty="0" smtClean="0">
                <a:solidFill>
                  <a:schemeClr val="tx1"/>
                </a:solidFill>
              </a:rPr>
              <a:t>wait.</a:t>
            </a:r>
          </a:p>
          <a:p>
            <a:pPr marL="711200" indent="-347663" algn="l">
              <a:buClr>
                <a:srgbClr val="0070C0"/>
              </a:buClr>
              <a:buSzPct val="80000"/>
              <a:buFont typeface="Wingdings" pitchFamily="2" charset="2"/>
              <a:buChar char="u"/>
            </a:pPr>
            <a:r>
              <a:rPr lang="en-US" altLang="zh-TW" sz="1800" dirty="0" smtClean="0">
                <a:solidFill>
                  <a:schemeClr val="tx1"/>
                </a:solidFill>
              </a:rPr>
              <a:t>This </a:t>
            </a:r>
            <a:r>
              <a:rPr lang="en-US" altLang="zh-TW" sz="1800" dirty="0" smtClean="0">
                <a:solidFill>
                  <a:schemeClr val="tx1"/>
                </a:solidFill>
              </a:rPr>
              <a:t>feature is also called as Consumer Group. In the same way, Kafka will provide the best of both the systems in a very simple and efficient manner.</a:t>
            </a: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t>https://</a:t>
            </a:r>
            <a:r>
              <a:rPr lang="en-US" altLang="zh-TW" sz="1600" dirty="0" smtClean="0"/>
              <a:t>www.tutorialspoint.com/apache_kafka/apache_kafka_workflow.htmx</a:t>
            </a:r>
            <a:endParaRPr lang="zh-TW" altLang="en-US" sz="1600" dirty="0" smtClean="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smtClean="0">
                <a:solidFill>
                  <a:srgbClr val="FFFF00"/>
                </a:solidFill>
              </a:rPr>
              <a:t>5.4 Role of Zookeeper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2018/10/3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4" name="Picture 2"/>
          <p:cNvPicPr>
            <a:picLocks noChangeAspect="1" noChangeArrowheads="1"/>
          </p:cNvPicPr>
          <p:nvPr/>
        </p:nvPicPr>
        <p:blipFill>
          <a:blip r:embed="rId2" cstate="print"/>
          <a:srcRect/>
          <a:stretch>
            <a:fillRect/>
          </a:stretch>
        </p:blipFill>
        <p:spPr bwMode="auto">
          <a:xfrm>
            <a:off x="4211961" y="3645024"/>
            <a:ext cx="504056" cy="888099"/>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5.4 Role of Zookeeper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518457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A </a:t>
            </a:r>
            <a:r>
              <a:rPr lang="en-US" altLang="zh-TW" sz="1800" dirty="0" smtClean="0">
                <a:solidFill>
                  <a:schemeClr val="tx1"/>
                </a:solidFill>
              </a:rPr>
              <a:t>critical dependency of Apache Kafka is Apache Zookeeper, which is a distributed configuration and synchronization service. </a:t>
            </a:r>
            <a:endParaRPr lang="en-US" altLang="zh-TW" sz="1800" dirty="0" smtClean="0">
              <a:solidFill>
                <a:schemeClr val="tx1"/>
              </a:solidFill>
            </a:endParaRPr>
          </a:p>
          <a:p>
            <a:pPr marL="342900" indent="-342900" algn="l">
              <a:buClr>
                <a:srgbClr val="0070C0"/>
              </a:buClr>
              <a:buSzPct val="80000"/>
              <a:buFont typeface="Wingdings" pitchFamily="2" charset="2"/>
              <a:buChar char="u"/>
            </a:pPr>
            <a:r>
              <a:rPr lang="en-US" altLang="zh-TW" sz="1800" dirty="0" smtClean="0">
                <a:solidFill>
                  <a:schemeClr val="tx1"/>
                </a:solidFill>
              </a:rPr>
              <a:t>Zookeeper </a:t>
            </a:r>
            <a:r>
              <a:rPr lang="en-US" altLang="zh-TW" sz="1800" dirty="0" smtClean="0">
                <a:solidFill>
                  <a:schemeClr val="tx1"/>
                </a:solidFill>
              </a:rPr>
              <a:t>serves as the coordination interface between the Kafka brokers and consumers. </a:t>
            </a:r>
            <a:endParaRPr lang="en-US" altLang="zh-TW" sz="1800" dirty="0" smtClean="0">
              <a:solidFill>
                <a:schemeClr val="tx1"/>
              </a:solidFill>
            </a:endParaRPr>
          </a:p>
          <a:p>
            <a:pPr marL="342900" indent="-342900" algn="l">
              <a:buClr>
                <a:srgbClr val="0070C0"/>
              </a:buClr>
              <a:buSzPct val="80000"/>
              <a:buFont typeface="Wingdings" pitchFamily="2" charset="2"/>
              <a:buChar char="u"/>
            </a:pPr>
            <a:r>
              <a:rPr lang="en-US" altLang="zh-TW" sz="1800" dirty="0" smtClean="0">
                <a:solidFill>
                  <a:schemeClr val="tx1"/>
                </a:solidFill>
              </a:rPr>
              <a:t>The </a:t>
            </a:r>
            <a:r>
              <a:rPr lang="en-US" altLang="zh-TW" sz="1800" dirty="0" smtClean="0">
                <a:solidFill>
                  <a:schemeClr val="tx1"/>
                </a:solidFill>
              </a:rPr>
              <a:t>Kafka servers share information via a Zookeeper cluster. </a:t>
            </a:r>
            <a:endParaRPr lang="en-US" altLang="zh-TW" sz="1800" dirty="0" smtClean="0">
              <a:solidFill>
                <a:schemeClr val="tx1"/>
              </a:solidFill>
            </a:endParaRPr>
          </a:p>
          <a:p>
            <a:pPr marL="342900" indent="-342900" algn="l">
              <a:buClr>
                <a:srgbClr val="0070C0"/>
              </a:buClr>
              <a:buSzPct val="80000"/>
              <a:buFont typeface="Wingdings" pitchFamily="2" charset="2"/>
              <a:buChar char="u"/>
            </a:pPr>
            <a:r>
              <a:rPr lang="en-US" altLang="zh-TW" sz="1800" dirty="0" smtClean="0">
                <a:solidFill>
                  <a:schemeClr val="tx1"/>
                </a:solidFill>
              </a:rPr>
              <a:t>Kafka </a:t>
            </a:r>
            <a:r>
              <a:rPr lang="en-US" altLang="zh-TW" sz="1800" dirty="0" smtClean="0">
                <a:solidFill>
                  <a:schemeClr val="tx1"/>
                </a:solidFill>
              </a:rPr>
              <a:t>stores basic metadata in Zookeeper such as information about topics, brokers, consumer offsets (queue readers) and so </a:t>
            </a:r>
            <a:r>
              <a:rPr lang="en-US" altLang="zh-TW" sz="1800" dirty="0" smtClean="0">
                <a:solidFill>
                  <a:schemeClr val="tx1"/>
                </a:solidFill>
              </a:rPr>
              <a:t>on.</a:t>
            </a:r>
          </a:p>
          <a:p>
            <a:pPr marL="342900" indent="-342900" algn="l">
              <a:buClr>
                <a:srgbClr val="0070C0"/>
              </a:buClr>
              <a:buSzPct val="80000"/>
              <a:buFont typeface="Wingdings" pitchFamily="2" charset="2"/>
              <a:buChar char="u"/>
            </a:pPr>
            <a:r>
              <a:rPr lang="en-US" altLang="zh-TW" sz="1800" dirty="0" smtClean="0">
                <a:solidFill>
                  <a:schemeClr val="tx1"/>
                </a:solidFill>
              </a:rPr>
              <a:t>Since </a:t>
            </a:r>
            <a:r>
              <a:rPr lang="en-US" altLang="zh-TW" sz="1800" dirty="0" smtClean="0">
                <a:solidFill>
                  <a:schemeClr val="tx1"/>
                </a:solidFill>
              </a:rPr>
              <a:t>all the critical information is stored in the Zookeeper and it normally replicates this data across its ensemble, failure of Kafka broker / Zookeeper does not affect the state of the Kafka cluster. </a:t>
            </a:r>
            <a:endParaRPr lang="en-US" altLang="zh-TW" sz="1800" dirty="0" smtClean="0">
              <a:solidFill>
                <a:schemeClr val="tx1"/>
              </a:solidFill>
            </a:endParaRPr>
          </a:p>
          <a:p>
            <a:pPr marL="342900" indent="-342900" algn="l">
              <a:buClr>
                <a:srgbClr val="0070C0"/>
              </a:buClr>
              <a:buSzPct val="80000"/>
              <a:buFont typeface="Wingdings" pitchFamily="2" charset="2"/>
              <a:buChar char="u"/>
            </a:pPr>
            <a:r>
              <a:rPr lang="en-US" altLang="zh-TW" sz="1800" dirty="0" smtClean="0">
                <a:solidFill>
                  <a:schemeClr val="tx1"/>
                </a:solidFill>
              </a:rPr>
              <a:t>Kafka </a:t>
            </a:r>
            <a:r>
              <a:rPr lang="en-US" altLang="zh-TW" sz="1800" dirty="0" smtClean="0">
                <a:solidFill>
                  <a:schemeClr val="tx1"/>
                </a:solidFill>
              </a:rPr>
              <a:t>will restore the state, once the Zookeeper restarts. This gives zero downtime for Kafka. </a:t>
            </a:r>
            <a:endParaRPr lang="en-US" altLang="zh-TW" sz="1800" dirty="0" smtClean="0">
              <a:solidFill>
                <a:schemeClr val="tx1"/>
              </a:solidFill>
            </a:endParaRPr>
          </a:p>
          <a:p>
            <a:pPr marL="342900" indent="-342900" algn="l">
              <a:buClr>
                <a:srgbClr val="0070C0"/>
              </a:buClr>
              <a:buSzPct val="80000"/>
              <a:buFont typeface="Wingdings" pitchFamily="2" charset="2"/>
              <a:buChar char="u"/>
            </a:pPr>
            <a:r>
              <a:rPr lang="en-US" altLang="zh-TW" sz="1800" dirty="0" smtClean="0">
                <a:solidFill>
                  <a:schemeClr val="tx1"/>
                </a:solidFill>
              </a:rPr>
              <a:t>The </a:t>
            </a:r>
            <a:r>
              <a:rPr lang="en-US" altLang="zh-TW" sz="1800" dirty="0" smtClean="0">
                <a:solidFill>
                  <a:schemeClr val="tx1"/>
                </a:solidFill>
              </a:rPr>
              <a:t>leader election between the Kafka broker is also done by using Zookeeper in the event of leader </a:t>
            </a:r>
            <a:r>
              <a:rPr lang="en-US" altLang="zh-TW" sz="1800" dirty="0" smtClean="0">
                <a:solidFill>
                  <a:schemeClr val="tx1"/>
                </a:solidFill>
              </a:rPr>
              <a:t>failure.</a:t>
            </a:r>
          </a:p>
          <a:p>
            <a:pPr marL="342900" indent="-342900" algn="l">
              <a:buClr>
                <a:srgbClr val="0070C0"/>
              </a:buClr>
              <a:buSzPct val="80000"/>
              <a:buFont typeface="Wingdings" pitchFamily="2" charset="2"/>
              <a:buChar char="u"/>
            </a:pPr>
            <a:r>
              <a:rPr lang="en-US" altLang="zh-TW" sz="1800" dirty="0" smtClean="0">
                <a:solidFill>
                  <a:schemeClr val="tx1"/>
                </a:solidFill>
              </a:rPr>
              <a:t>To </a:t>
            </a:r>
            <a:r>
              <a:rPr lang="en-US" altLang="zh-TW" sz="1800" dirty="0" smtClean="0">
                <a:solidFill>
                  <a:schemeClr val="tx1"/>
                </a:solidFill>
              </a:rPr>
              <a:t>learn more on Zookeeper, please refer </a:t>
            </a:r>
            <a:r>
              <a:rPr lang="en-US" altLang="zh-TW" sz="1800" dirty="0" smtClean="0">
                <a:solidFill>
                  <a:schemeClr val="tx1"/>
                </a:solidFill>
                <a:hlinkClick r:id="rId2"/>
              </a:rPr>
              <a:t>zookeeper</a:t>
            </a:r>
            <a:endParaRPr lang="en-US" altLang="zh-TW" sz="1800" dirty="0" smtClean="0">
              <a:solidFill>
                <a:schemeClr val="tx1"/>
              </a:solidFill>
            </a:endParaRPr>
          </a:p>
          <a:p>
            <a:pPr marL="342900" indent="-342900" algn="l">
              <a:buClr>
                <a:srgbClr val="0070C0"/>
              </a:buClr>
              <a:buSzPct val="80000"/>
              <a:buFont typeface="Wingdings" pitchFamily="2" charset="2"/>
              <a:buChar char="u"/>
            </a:pPr>
            <a:r>
              <a:rPr lang="en-US" altLang="zh-TW" sz="1800" dirty="0" smtClean="0">
                <a:solidFill>
                  <a:schemeClr val="tx1"/>
                </a:solidFill>
              </a:rPr>
              <a:t>Let </a:t>
            </a:r>
            <a:r>
              <a:rPr lang="en-US" altLang="zh-TW" sz="1800" dirty="0" smtClean="0">
                <a:solidFill>
                  <a:schemeClr val="tx1"/>
                </a:solidFill>
              </a:rPr>
              <a:t>us continue further on how to install Java, ZooKeeper, and Kafka on your machine in the next chapter.</a:t>
            </a: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t>https://</a:t>
            </a:r>
            <a:r>
              <a:rPr lang="en-US" altLang="zh-TW" sz="1600" dirty="0" smtClean="0"/>
              <a:t>www.tutorialspoint.com/apache_kafka/apache_kafka_workflow.htmx</a:t>
            </a:r>
            <a:endParaRPr lang="zh-TW" altLang="en-US" sz="1600" dirty="0" smtClean="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smtClean="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2018/10/3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5 Workflow</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3924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W</a:t>
            </a:r>
            <a:r>
              <a:rPr lang="en-US" altLang="zh-TW" sz="1800" dirty="0" smtClean="0">
                <a:solidFill>
                  <a:schemeClr val="tx1"/>
                </a:solidFill>
              </a:rPr>
              <a:t>e </a:t>
            </a:r>
            <a:r>
              <a:rPr lang="en-US" altLang="zh-TW" sz="1800" dirty="0" smtClean="0">
                <a:solidFill>
                  <a:schemeClr val="tx1"/>
                </a:solidFill>
              </a:rPr>
              <a:t>discussed the core concepts of Kafka. </a:t>
            </a:r>
            <a:r>
              <a:rPr lang="en-US" altLang="zh-TW" sz="1800" dirty="0" smtClean="0">
                <a:solidFill>
                  <a:schemeClr val="tx1"/>
                </a:solidFill>
              </a:rPr>
              <a:t>Let </a:t>
            </a:r>
            <a:r>
              <a:rPr lang="en-US" altLang="zh-TW" sz="1800" dirty="0" smtClean="0">
                <a:solidFill>
                  <a:schemeClr val="tx1"/>
                </a:solidFill>
              </a:rPr>
              <a:t>us </a:t>
            </a:r>
            <a:r>
              <a:rPr lang="en-US" altLang="zh-TW" sz="1800" dirty="0" smtClean="0">
                <a:solidFill>
                  <a:schemeClr val="tx1"/>
                </a:solidFill>
              </a:rPr>
              <a:t>look at </a:t>
            </a:r>
            <a:r>
              <a:rPr lang="en-US" altLang="zh-TW" sz="1800" dirty="0" smtClean="0">
                <a:solidFill>
                  <a:schemeClr val="tx1"/>
                </a:solidFill>
              </a:rPr>
              <a:t>the workflow of </a:t>
            </a:r>
            <a:r>
              <a:rPr lang="en-US" altLang="zh-TW" sz="1800" dirty="0" smtClean="0">
                <a:solidFill>
                  <a:schemeClr val="tx1"/>
                </a:solidFill>
              </a:rPr>
              <a:t>Kafka.</a:t>
            </a:r>
          </a:p>
          <a:p>
            <a:pPr marL="342900" indent="-342900" algn="l">
              <a:buClr>
                <a:srgbClr val="0070C0"/>
              </a:buClr>
              <a:buSzPct val="80000"/>
              <a:buFont typeface="Wingdings" pitchFamily="2" charset="2"/>
              <a:buChar char="u"/>
            </a:pPr>
            <a:r>
              <a:rPr lang="en-US" altLang="zh-TW" sz="1800" dirty="0" smtClean="0">
                <a:solidFill>
                  <a:schemeClr val="tx1"/>
                </a:solidFill>
              </a:rPr>
              <a:t>Kafka </a:t>
            </a:r>
            <a:r>
              <a:rPr lang="en-US" altLang="zh-TW" sz="1800" dirty="0" smtClean="0">
                <a:solidFill>
                  <a:schemeClr val="tx1"/>
                </a:solidFill>
              </a:rPr>
              <a:t>is simply </a:t>
            </a:r>
            <a:r>
              <a:rPr lang="en-US" altLang="zh-TW" sz="1800" b="1" dirty="0" smtClean="0">
                <a:solidFill>
                  <a:schemeClr val="tx1"/>
                </a:solidFill>
              </a:rPr>
              <a:t>a collection of topics split into one or more partitions</a:t>
            </a:r>
            <a:r>
              <a:rPr lang="en-US" altLang="zh-TW" sz="1800" dirty="0" smtClean="0">
                <a:solidFill>
                  <a:schemeClr val="tx1"/>
                </a:solidFill>
              </a:rPr>
              <a:t>. </a:t>
            </a:r>
            <a:endParaRPr lang="en-US" altLang="zh-TW" sz="1800" dirty="0" smtClean="0">
              <a:solidFill>
                <a:schemeClr val="tx1"/>
              </a:solidFill>
            </a:endParaRPr>
          </a:p>
          <a:p>
            <a:pPr marL="342900" indent="-342900" algn="l">
              <a:buClr>
                <a:srgbClr val="0070C0"/>
              </a:buClr>
              <a:buSzPct val="80000"/>
              <a:buFont typeface="Wingdings" pitchFamily="2" charset="2"/>
              <a:buChar char="u"/>
            </a:pPr>
            <a:r>
              <a:rPr lang="en-US" altLang="zh-TW" sz="1800" dirty="0" smtClean="0">
                <a:solidFill>
                  <a:schemeClr val="tx1"/>
                </a:solidFill>
              </a:rPr>
              <a:t>A </a:t>
            </a:r>
            <a:r>
              <a:rPr lang="en-US" altLang="zh-TW" sz="1800" dirty="0" smtClean="0">
                <a:solidFill>
                  <a:schemeClr val="tx1"/>
                </a:solidFill>
              </a:rPr>
              <a:t>Kafka partition is a linearly ordered sequence of messages, where </a:t>
            </a:r>
            <a:r>
              <a:rPr lang="en-US" altLang="zh-TW" sz="1800" b="1" dirty="0" smtClean="0">
                <a:solidFill>
                  <a:schemeClr val="tx1"/>
                </a:solidFill>
              </a:rPr>
              <a:t>each message is identified by their index (called as offset). </a:t>
            </a:r>
            <a:endParaRPr lang="en-US" altLang="zh-TW" sz="1800" b="1" dirty="0" smtClean="0">
              <a:solidFill>
                <a:schemeClr val="tx1"/>
              </a:solidFill>
            </a:endParaRPr>
          </a:p>
          <a:p>
            <a:pPr marL="342900" indent="-342900" algn="l">
              <a:buClr>
                <a:srgbClr val="0070C0"/>
              </a:buClr>
              <a:buSzPct val="80000"/>
              <a:buFont typeface="Wingdings" pitchFamily="2" charset="2"/>
              <a:buChar char="u"/>
            </a:pPr>
            <a:r>
              <a:rPr lang="en-US" altLang="zh-TW" sz="1800" b="1" dirty="0" smtClean="0">
                <a:solidFill>
                  <a:schemeClr val="tx1"/>
                </a:solidFill>
              </a:rPr>
              <a:t>All </a:t>
            </a:r>
            <a:r>
              <a:rPr lang="en-US" altLang="zh-TW" sz="1800" b="1" dirty="0" smtClean="0">
                <a:solidFill>
                  <a:schemeClr val="tx1"/>
                </a:solidFill>
              </a:rPr>
              <a:t>the data in a Kafka cluster is the disjointed union of partitions</a:t>
            </a:r>
            <a:r>
              <a:rPr lang="en-US" altLang="zh-TW" sz="1800" dirty="0" smtClean="0">
                <a:solidFill>
                  <a:schemeClr val="tx1"/>
                </a:solidFill>
              </a:rPr>
              <a:t>. </a:t>
            </a:r>
            <a:endParaRPr lang="en-US" altLang="zh-TW" sz="1800" dirty="0" smtClean="0">
              <a:solidFill>
                <a:schemeClr val="tx1"/>
              </a:solidFill>
            </a:endParaRPr>
          </a:p>
          <a:p>
            <a:pPr marL="342900" indent="-342900" algn="l">
              <a:buClr>
                <a:srgbClr val="0070C0"/>
              </a:buClr>
              <a:buSzPct val="80000"/>
              <a:buFont typeface="Wingdings" pitchFamily="2" charset="2"/>
              <a:buChar char="u"/>
            </a:pPr>
            <a:r>
              <a:rPr lang="en-US" altLang="zh-TW" sz="1800" dirty="0" smtClean="0">
                <a:solidFill>
                  <a:schemeClr val="tx1"/>
                </a:solidFill>
              </a:rPr>
              <a:t>Incoming </a:t>
            </a:r>
            <a:r>
              <a:rPr lang="en-US" altLang="zh-TW" sz="1800" dirty="0" smtClean="0">
                <a:solidFill>
                  <a:schemeClr val="tx1"/>
                </a:solidFill>
              </a:rPr>
              <a:t>messages are written at the end of a partition and messages are sequentially read by consumers. </a:t>
            </a:r>
            <a:endParaRPr lang="en-US" altLang="zh-TW" sz="1800" dirty="0" smtClean="0">
              <a:solidFill>
                <a:schemeClr val="tx1"/>
              </a:solidFill>
            </a:endParaRPr>
          </a:p>
          <a:p>
            <a:pPr marL="342900" indent="-342900" algn="l">
              <a:buClr>
                <a:srgbClr val="0070C0"/>
              </a:buClr>
              <a:buSzPct val="80000"/>
              <a:buFont typeface="Wingdings" pitchFamily="2" charset="2"/>
              <a:buChar char="u"/>
            </a:pPr>
            <a:r>
              <a:rPr lang="en-US" altLang="zh-TW" sz="1800" dirty="0" smtClean="0">
                <a:solidFill>
                  <a:schemeClr val="tx1"/>
                </a:solidFill>
              </a:rPr>
              <a:t>Durability </a:t>
            </a:r>
            <a:r>
              <a:rPr lang="en-US" altLang="zh-TW" sz="1800" dirty="0" smtClean="0">
                <a:solidFill>
                  <a:schemeClr val="tx1"/>
                </a:solidFill>
              </a:rPr>
              <a:t>is provided by replicating messages to different </a:t>
            </a:r>
            <a:r>
              <a:rPr lang="en-US" altLang="zh-TW" sz="1800" dirty="0" smtClean="0">
                <a:solidFill>
                  <a:schemeClr val="tx1"/>
                </a:solidFill>
              </a:rPr>
              <a:t>brokers.</a:t>
            </a:r>
          </a:p>
          <a:p>
            <a:pPr marL="342900" indent="-342900" algn="l">
              <a:buClr>
                <a:srgbClr val="0070C0"/>
              </a:buClr>
              <a:buSzPct val="80000"/>
              <a:buFont typeface="Wingdings" pitchFamily="2" charset="2"/>
              <a:buChar char="u"/>
            </a:pPr>
            <a:r>
              <a:rPr lang="en-US" altLang="zh-TW" sz="1800" dirty="0" smtClean="0">
                <a:solidFill>
                  <a:schemeClr val="tx1"/>
                </a:solidFill>
              </a:rPr>
              <a:t>Kafka </a:t>
            </a:r>
            <a:r>
              <a:rPr lang="en-US" altLang="zh-TW" sz="1800" dirty="0" smtClean="0">
                <a:solidFill>
                  <a:schemeClr val="tx1"/>
                </a:solidFill>
              </a:rPr>
              <a:t>provides both pub-sub and queue based messaging system in a fast, reliable, persisted, fault-tolerance and zero downtime manner. </a:t>
            </a:r>
            <a:endParaRPr lang="en-US" altLang="zh-TW" sz="1800" dirty="0" smtClean="0">
              <a:solidFill>
                <a:schemeClr val="tx1"/>
              </a:solidFill>
            </a:endParaRPr>
          </a:p>
          <a:p>
            <a:pPr marL="342900" indent="-342900" algn="l">
              <a:buClr>
                <a:srgbClr val="0070C0"/>
              </a:buClr>
              <a:buSzPct val="80000"/>
              <a:buFont typeface="Wingdings" pitchFamily="2" charset="2"/>
              <a:buChar char="u"/>
            </a:pPr>
            <a:r>
              <a:rPr lang="en-US" altLang="zh-TW" sz="1800" dirty="0" smtClean="0">
                <a:solidFill>
                  <a:schemeClr val="tx1"/>
                </a:solidFill>
              </a:rPr>
              <a:t>In </a:t>
            </a:r>
            <a:r>
              <a:rPr lang="en-US" altLang="zh-TW" sz="1800" dirty="0" smtClean="0">
                <a:solidFill>
                  <a:schemeClr val="tx1"/>
                </a:solidFill>
              </a:rPr>
              <a:t>both cases, producers simply send the message to a topic and consumer can choose any one type of messaging system depending on their need. </a:t>
            </a:r>
            <a:endParaRPr lang="en-US" altLang="zh-TW" sz="1800" dirty="0" smtClean="0">
              <a:solidFill>
                <a:schemeClr val="tx1"/>
              </a:solidFill>
            </a:endParaRPr>
          </a:p>
          <a:p>
            <a:pPr marL="342900" indent="-342900" algn="l">
              <a:buClr>
                <a:srgbClr val="0070C0"/>
              </a:buClr>
              <a:buSzPct val="80000"/>
              <a:buFont typeface="Wingdings" pitchFamily="2" charset="2"/>
              <a:buChar char="u"/>
            </a:pPr>
            <a:r>
              <a:rPr lang="en-US" altLang="zh-TW" sz="1800" dirty="0" smtClean="0">
                <a:solidFill>
                  <a:schemeClr val="tx1"/>
                </a:solidFill>
              </a:rPr>
              <a:t>Let </a:t>
            </a:r>
            <a:r>
              <a:rPr lang="en-US" altLang="zh-TW" sz="1800" dirty="0" smtClean="0">
                <a:solidFill>
                  <a:schemeClr val="tx1"/>
                </a:solidFill>
              </a:rPr>
              <a:t>us follow the steps in the next section to understand how the consumer can choose the messaging system of their choice.</a:t>
            </a:r>
          </a:p>
          <a:p>
            <a:pPr marL="342900" indent="-342900" algn="l">
              <a:buClr>
                <a:srgbClr val="0070C0"/>
              </a:buClr>
              <a:buSzPct val="80000"/>
              <a:buFont typeface="Wingdings" pitchFamily="2" charset="2"/>
              <a:buChar char="u"/>
            </a:pPr>
            <a:endParaRPr lang="en-US" altLang="zh-TW" sz="1800" dirty="0" smtClean="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t>https://</a:t>
            </a:r>
            <a:r>
              <a:rPr lang="en-US" altLang="zh-TW" sz="1600" dirty="0" smtClean="0"/>
              <a:t>www.tutorialspoint.com/apache_kafka/apache_kafka_workflow.htmx</a:t>
            </a:r>
            <a:endParaRPr lang="zh-TW" altLang="en-US" sz="1600" dirty="0" smtClean="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smtClean="0">
                <a:solidFill>
                  <a:srgbClr val="FFFF00"/>
                </a:solidFill>
              </a:rPr>
              <a:t>5.1 Workflow of Pub-Sub Messaging</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2018/10/3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4" name="Picture 2"/>
          <p:cNvPicPr>
            <a:picLocks noChangeAspect="1" noChangeArrowheads="1"/>
          </p:cNvPicPr>
          <p:nvPr/>
        </p:nvPicPr>
        <p:blipFill>
          <a:blip r:embed="rId2" cstate="print"/>
          <a:srcRect/>
          <a:stretch>
            <a:fillRect/>
          </a:stretch>
        </p:blipFill>
        <p:spPr bwMode="auto">
          <a:xfrm>
            <a:off x="4211961" y="3645024"/>
            <a:ext cx="504056" cy="888099"/>
          </a:xfrm>
          <a:prstGeom prst="rect">
            <a:avLst/>
          </a:prstGeom>
          <a:noFill/>
          <a:ln w="9525">
            <a:noFill/>
            <a:miter lim="800000"/>
            <a:headEnd/>
            <a:tailEnd/>
          </a:ln>
        </p:spPr>
      </p:pic>
      <p:sp>
        <p:nvSpPr>
          <p:cNvPr id="7" name="副標題 6"/>
          <p:cNvSpPr>
            <a:spLocks noGrp="1"/>
          </p:cNvSpPr>
          <p:nvPr>
            <p:ph type="subTitle" idx="1"/>
          </p:nvPr>
        </p:nvSpPr>
        <p:spPr/>
        <p:txBody>
          <a:bodyPr/>
          <a:lstStyle/>
          <a:p>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5.1 Workflow of Pub-Sub Messaging</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3204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Following </a:t>
            </a:r>
            <a:r>
              <a:rPr lang="en-US" altLang="zh-TW" sz="1800" dirty="0" smtClean="0">
                <a:solidFill>
                  <a:schemeClr val="tx1"/>
                </a:solidFill>
              </a:rPr>
              <a:t>is the step wise workflow of the Pub-Sub </a:t>
            </a:r>
            <a:r>
              <a:rPr lang="en-US" altLang="zh-TW" sz="1800" dirty="0" smtClean="0">
                <a:solidFill>
                  <a:schemeClr val="tx1"/>
                </a:solidFill>
              </a:rPr>
              <a:t>Messaging:</a:t>
            </a:r>
          </a:p>
          <a:p>
            <a:pPr marL="711200" indent="-347663" algn="l">
              <a:buClr>
                <a:srgbClr val="0070C0"/>
              </a:buClr>
              <a:buSzPct val="80000"/>
              <a:buFont typeface="Wingdings" pitchFamily="2" charset="2"/>
              <a:buChar char="u"/>
            </a:pPr>
            <a:r>
              <a:rPr lang="en-US" altLang="zh-TW" sz="1800" dirty="0" smtClean="0">
                <a:solidFill>
                  <a:schemeClr val="tx1"/>
                </a:solidFill>
              </a:rPr>
              <a:t>Producers </a:t>
            </a:r>
            <a:r>
              <a:rPr lang="en-US" altLang="zh-TW" sz="1800" dirty="0" smtClean="0">
                <a:solidFill>
                  <a:schemeClr val="tx1"/>
                </a:solidFill>
              </a:rPr>
              <a:t>send message to a topic at regular </a:t>
            </a:r>
            <a:r>
              <a:rPr lang="en-US" altLang="zh-TW" sz="1800" dirty="0" smtClean="0">
                <a:solidFill>
                  <a:schemeClr val="tx1"/>
                </a:solidFill>
              </a:rPr>
              <a:t>intervals.</a:t>
            </a:r>
          </a:p>
          <a:p>
            <a:pPr marL="711200" indent="-347663" algn="l">
              <a:buClr>
                <a:srgbClr val="0070C0"/>
              </a:buClr>
              <a:buSzPct val="80000"/>
              <a:buFont typeface="Wingdings" pitchFamily="2" charset="2"/>
              <a:buChar char="u"/>
            </a:pPr>
            <a:r>
              <a:rPr lang="en-US" altLang="zh-TW" sz="1800" dirty="0" smtClean="0">
                <a:solidFill>
                  <a:schemeClr val="tx1"/>
                </a:solidFill>
              </a:rPr>
              <a:t>Kafka </a:t>
            </a:r>
            <a:r>
              <a:rPr lang="en-US" altLang="zh-TW" sz="1800" dirty="0" smtClean="0">
                <a:solidFill>
                  <a:schemeClr val="tx1"/>
                </a:solidFill>
              </a:rPr>
              <a:t>broker stores all messages in the partitions configured for that particular topic. It ensures the messages are equally shared between partitions. If the producer sends two messages and there are two partitions, Kafka will store one message in the first partition and the second message in the second </a:t>
            </a:r>
            <a:r>
              <a:rPr lang="en-US" altLang="zh-TW" sz="1800" dirty="0" smtClean="0">
                <a:solidFill>
                  <a:schemeClr val="tx1"/>
                </a:solidFill>
              </a:rPr>
              <a:t>partition.</a:t>
            </a:r>
          </a:p>
          <a:p>
            <a:pPr marL="711200" indent="-347663" algn="l">
              <a:buClr>
                <a:srgbClr val="0070C0"/>
              </a:buClr>
              <a:buSzPct val="80000"/>
              <a:buFont typeface="Wingdings" pitchFamily="2" charset="2"/>
              <a:buChar char="u"/>
            </a:pPr>
            <a:r>
              <a:rPr lang="en-US" altLang="zh-TW" sz="1800" dirty="0" smtClean="0">
                <a:solidFill>
                  <a:schemeClr val="tx1"/>
                </a:solidFill>
              </a:rPr>
              <a:t>Consumer </a:t>
            </a:r>
            <a:r>
              <a:rPr lang="en-US" altLang="zh-TW" sz="1800" dirty="0" smtClean="0">
                <a:solidFill>
                  <a:schemeClr val="tx1"/>
                </a:solidFill>
              </a:rPr>
              <a:t>subscribes to a specific </a:t>
            </a:r>
            <a:r>
              <a:rPr lang="en-US" altLang="zh-TW" sz="1800" dirty="0" smtClean="0">
                <a:solidFill>
                  <a:schemeClr val="tx1"/>
                </a:solidFill>
              </a:rPr>
              <a:t>topic.</a:t>
            </a:r>
          </a:p>
          <a:p>
            <a:pPr marL="711200" indent="-347663" algn="l">
              <a:buClr>
                <a:srgbClr val="0070C0"/>
              </a:buClr>
              <a:buSzPct val="80000"/>
              <a:buFont typeface="Wingdings" pitchFamily="2" charset="2"/>
              <a:buChar char="u"/>
            </a:pPr>
            <a:r>
              <a:rPr lang="en-US" altLang="zh-TW" sz="1800" dirty="0" smtClean="0">
                <a:solidFill>
                  <a:schemeClr val="tx1"/>
                </a:solidFill>
              </a:rPr>
              <a:t>Once </a:t>
            </a:r>
            <a:r>
              <a:rPr lang="en-US" altLang="zh-TW" sz="1800" dirty="0" smtClean="0">
                <a:solidFill>
                  <a:schemeClr val="tx1"/>
                </a:solidFill>
              </a:rPr>
              <a:t>the consumer subscribes to a topic, Kafka will provide the current offset of the topic to the consumer and also saves the offset in the Zookeeper </a:t>
            </a:r>
            <a:r>
              <a:rPr lang="en-US" altLang="zh-TW" sz="1800" dirty="0" smtClean="0">
                <a:solidFill>
                  <a:schemeClr val="tx1"/>
                </a:solidFill>
              </a:rPr>
              <a:t>ensemble.</a:t>
            </a:r>
          </a:p>
          <a:p>
            <a:pPr marL="711200" indent="-347663" algn="l">
              <a:buClr>
                <a:srgbClr val="0070C0"/>
              </a:buClr>
              <a:buSzPct val="80000"/>
              <a:buFont typeface="Wingdings" pitchFamily="2" charset="2"/>
              <a:buChar char="u"/>
            </a:pPr>
            <a:r>
              <a:rPr lang="en-US" altLang="zh-TW" sz="1800" dirty="0" smtClean="0">
                <a:solidFill>
                  <a:schemeClr val="tx1"/>
                </a:solidFill>
              </a:rPr>
              <a:t>Consumer </a:t>
            </a:r>
            <a:r>
              <a:rPr lang="en-US" altLang="zh-TW" sz="1800" dirty="0" smtClean="0">
                <a:solidFill>
                  <a:schemeClr val="tx1"/>
                </a:solidFill>
              </a:rPr>
              <a:t>will request the Kafka in a regular interval (like 100 Ms) for new </a:t>
            </a:r>
            <a:r>
              <a:rPr lang="en-US" altLang="zh-TW" sz="1800" dirty="0" smtClean="0">
                <a:solidFill>
                  <a:schemeClr val="tx1"/>
                </a:solidFill>
              </a:rPr>
              <a:t>messages.</a:t>
            </a:r>
          </a:p>
          <a:p>
            <a:pPr marL="711200" indent="-347663" algn="l">
              <a:buClr>
                <a:srgbClr val="0070C0"/>
              </a:buClr>
              <a:buSzPct val="80000"/>
              <a:buFont typeface="Wingdings" pitchFamily="2" charset="2"/>
              <a:buChar char="u"/>
            </a:pPr>
            <a:r>
              <a:rPr lang="en-US" altLang="zh-TW" sz="1800" dirty="0" smtClean="0">
                <a:solidFill>
                  <a:schemeClr val="tx1"/>
                </a:solidFill>
              </a:rPr>
              <a:t>Once </a:t>
            </a:r>
            <a:r>
              <a:rPr lang="en-US" altLang="zh-TW" sz="1800" dirty="0" smtClean="0">
                <a:solidFill>
                  <a:schemeClr val="tx1"/>
                </a:solidFill>
              </a:rPr>
              <a:t>Kafka receives the messages from producers, it forwards these messages to the </a:t>
            </a:r>
            <a:r>
              <a:rPr lang="en-US" altLang="zh-TW" sz="1800" dirty="0" smtClean="0">
                <a:solidFill>
                  <a:schemeClr val="tx1"/>
                </a:solidFill>
              </a:rPr>
              <a:t>consumers.</a:t>
            </a:r>
          </a:p>
          <a:p>
            <a:pPr marL="711200" indent="-347663" algn="l">
              <a:buClr>
                <a:srgbClr val="0070C0"/>
              </a:buClr>
              <a:buSzPct val="80000"/>
              <a:buFont typeface="Wingdings" pitchFamily="2" charset="2"/>
              <a:buChar char="u"/>
            </a:pPr>
            <a:r>
              <a:rPr lang="en-US" altLang="zh-TW" sz="1800" dirty="0" smtClean="0">
                <a:solidFill>
                  <a:schemeClr val="tx1"/>
                </a:solidFill>
              </a:rPr>
              <a:t>Consumer </a:t>
            </a:r>
            <a:r>
              <a:rPr lang="en-US" altLang="zh-TW" sz="1800" dirty="0" smtClean="0">
                <a:solidFill>
                  <a:schemeClr val="tx1"/>
                </a:solidFill>
              </a:rPr>
              <a:t>will receive the message and process </a:t>
            </a:r>
            <a:r>
              <a:rPr lang="en-US" altLang="zh-TW" sz="1800" dirty="0" smtClean="0">
                <a:solidFill>
                  <a:schemeClr val="tx1"/>
                </a:solidFill>
              </a:rPr>
              <a:t>it.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t>https://</a:t>
            </a:r>
            <a:r>
              <a:rPr lang="en-US" altLang="zh-TW" sz="1600" dirty="0" smtClean="0"/>
              <a:t>www.tutorialspoint.com/apache_kafka/apache_kafka_workflow.htmx</a:t>
            </a:r>
            <a:endParaRPr lang="zh-TW" altLang="en-US" sz="1600" dirty="0" smtClean="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5.1 Workflow of Pub-Sub Messaging</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808312"/>
          </a:xfrm>
          <a:ln>
            <a:solidFill>
              <a:srgbClr val="C00000"/>
            </a:solidFill>
          </a:ln>
        </p:spPr>
        <p:txBody>
          <a:bodyPr>
            <a:noAutofit/>
          </a:bodyPr>
          <a:lstStyle/>
          <a:p>
            <a:pPr marL="706438" indent="-342900" algn="l">
              <a:buClr>
                <a:srgbClr val="0070C0"/>
              </a:buClr>
              <a:buSzPct val="80000"/>
              <a:buFont typeface="Wingdings" pitchFamily="2" charset="2"/>
              <a:buChar char="u"/>
            </a:pPr>
            <a:r>
              <a:rPr lang="en-US" altLang="zh-TW" sz="1800" dirty="0" smtClean="0">
                <a:solidFill>
                  <a:schemeClr val="tx1"/>
                </a:solidFill>
              </a:rPr>
              <a:t>Once the messages are processed, consumer will send an acknowledgement to the Kafka </a:t>
            </a:r>
            <a:r>
              <a:rPr lang="en-US" altLang="zh-TW" sz="1800" dirty="0" smtClean="0">
                <a:solidFill>
                  <a:schemeClr val="tx1"/>
                </a:solidFill>
              </a:rPr>
              <a:t>broker.</a:t>
            </a:r>
            <a:endParaRPr lang="en-US" altLang="zh-TW" sz="1800" dirty="0" smtClean="0">
              <a:solidFill>
                <a:schemeClr val="tx1"/>
              </a:solidFill>
            </a:endParaRPr>
          </a:p>
          <a:p>
            <a:pPr marL="706438" indent="-342900" algn="l">
              <a:buClr>
                <a:srgbClr val="0070C0"/>
              </a:buClr>
              <a:buSzPct val="80000"/>
              <a:buFont typeface="Wingdings" pitchFamily="2" charset="2"/>
              <a:buChar char="u"/>
            </a:pPr>
            <a:r>
              <a:rPr lang="en-US" altLang="zh-TW" sz="1800" dirty="0" smtClean="0">
                <a:solidFill>
                  <a:schemeClr val="tx1"/>
                </a:solidFill>
              </a:rPr>
              <a:t>Once </a:t>
            </a:r>
            <a:r>
              <a:rPr lang="en-US" altLang="zh-TW" sz="1800" dirty="0" smtClean="0">
                <a:solidFill>
                  <a:schemeClr val="tx1"/>
                </a:solidFill>
              </a:rPr>
              <a:t>Kafka receives an acknowledgement, it changes the offset to the new value and updates it in the Zookeeper. Since </a:t>
            </a:r>
            <a:r>
              <a:rPr lang="en-US" altLang="zh-TW" sz="1800" b="1" dirty="0" smtClean="0">
                <a:solidFill>
                  <a:schemeClr val="tx1"/>
                </a:solidFill>
              </a:rPr>
              <a:t>offsets are maintained in the Zookeeper, the consumer can read next message correctly </a:t>
            </a:r>
            <a:r>
              <a:rPr lang="en-US" altLang="zh-TW" sz="1800" dirty="0" smtClean="0">
                <a:solidFill>
                  <a:schemeClr val="tx1"/>
                </a:solidFill>
              </a:rPr>
              <a:t>even during server </a:t>
            </a:r>
            <a:r>
              <a:rPr lang="en-US" altLang="zh-TW" sz="1800" dirty="0" smtClean="0">
                <a:solidFill>
                  <a:schemeClr val="tx1"/>
                </a:solidFill>
              </a:rPr>
              <a:t>outrages.</a:t>
            </a:r>
          </a:p>
          <a:p>
            <a:pPr marL="706438" indent="-342900" algn="l">
              <a:buClr>
                <a:srgbClr val="0070C0"/>
              </a:buClr>
              <a:buSzPct val="80000"/>
              <a:buFont typeface="Wingdings" pitchFamily="2" charset="2"/>
              <a:buChar char="u"/>
            </a:pPr>
            <a:r>
              <a:rPr lang="en-US" altLang="zh-TW" sz="1800" dirty="0" smtClean="0">
                <a:solidFill>
                  <a:schemeClr val="tx1"/>
                </a:solidFill>
              </a:rPr>
              <a:t>The above </a:t>
            </a:r>
            <a:r>
              <a:rPr lang="en-US" altLang="zh-TW" sz="1800" dirty="0" smtClean="0">
                <a:solidFill>
                  <a:schemeClr val="tx1"/>
                </a:solidFill>
              </a:rPr>
              <a:t>flow will repeat until the consumer stops the </a:t>
            </a:r>
            <a:r>
              <a:rPr lang="en-US" altLang="zh-TW" sz="1800" dirty="0" smtClean="0">
                <a:solidFill>
                  <a:schemeClr val="tx1"/>
                </a:solidFill>
              </a:rPr>
              <a:t>request.</a:t>
            </a:r>
          </a:p>
          <a:p>
            <a:pPr marL="706438" indent="-342900" algn="l">
              <a:buClr>
                <a:srgbClr val="0070C0"/>
              </a:buClr>
              <a:buSzPct val="80000"/>
              <a:buFont typeface="Wingdings" pitchFamily="2" charset="2"/>
              <a:buChar char="u"/>
            </a:pPr>
            <a:r>
              <a:rPr lang="en-US" altLang="zh-TW" sz="1800" dirty="0" smtClean="0">
                <a:solidFill>
                  <a:schemeClr val="tx1"/>
                </a:solidFill>
              </a:rPr>
              <a:t>Consumer </a:t>
            </a:r>
            <a:r>
              <a:rPr lang="en-US" altLang="zh-TW" sz="1800" dirty="0" smtClean="0">
                <a:solidFill>
                  <a:schemeClr val="tx1"/>
                </a:solidFill>
              </a:rPr>
              <a:t>has the option to rewind/skip to the desired offset of a topic at any time and read all the subsequent messages</a:t>
            </a:r>
            <a:r>
              <a:rPr lang="en-US" altLang="zh-TW" sz="1800" dirty="0" smtClean="0">
                <a:solidFill>
                  <a:schemeClr val="tx1"/>
                </a:solidFill>
              </a:rPr>
              <a:t>.</a:t>
            </a:r>
            <a:endParaRPr lang="en-US" altLang="zh-TW" sz="1800" dirty="0" smtClean="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t>https://</a:t>
            </a:r>
            <a:r>
              <a:rPr lang="en-US" altLang="zh-TW" sz="1600" dirty="0" smtClean="0"/>
              <a:t>www.tutorialspoint.com/apache_kafka/apache_kafka_workflow.htmx</a:t>
            </a:r>
            <a:endParaRPr lang="zh-TW" altLang="en-US" sz="1600" dirty="0" smtClean="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smtClean="0">
                <a:solidFill>
                  <a:srgbClr val="FFFF00"/>
                </a:solidFill>
              </a:rPr>
              <a:t>5.2 Workflow of Queueing Messaging</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smtClean="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2018/10/3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4" name="Picture 2"/>
          <p:cNvPicPr>
            <a:picLocks noChangeAspect="1" noChangeArrowheads="1"/>
          </p:cNvPicPr>
          <p:nvPr/>
        </p:nvPicPr>
        <p:blipFill>
          <a:blip r:embed="rId2" cstate="print"/>
          <a:srcRect/>
          <a:stretch>
            <a:fillRect/>
          </a:stretch>
        </p:blipFill>
        <p:spPr bwMode="auto">
          <a:xfrm>
            <a:off x="4211961" y="3645024"/>
            <a:ext cx="504056" cy="888099"/>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5.2 Workflow of Queueing Messaging</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504056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In </a:t>
            </a:r>
            <a:r>
              <a:rPr lang="en-US" altLang="zh-TW" sz="1800" dirty="0" smtClean="0">
                <a:solidFill>
                  <a:schemeClr val="tx1"/>
                </a:solidFill>
              </a:rPr>
              <a:t>a queue messaging system instead of a single consumer, a group of consumers having the same Group ID will subscribe to a topic. </a:t>
            </a:r>
            <a:endParaRPr lang="en-US" altLang="zh-TW" sz="1800" dirty="0" smtClean="0">
              <a:solidFill>
                <a:schemeClr val="tx1"/>
              </a:solidFill>
            </a:endParaRPr>
          </a:p>
          <a:p>
            <a:pPr marL="342900" indent="-342900" algn="l">
              <a:buClr>
                <a:srgbClr val="0070C0"/>
              </a:buClr>
              <a:buSzPct val="80000"/>
              <a:buFont typeface="Wingdings" pitchFamily="2" charset="2"/>
              <a:buChar char="u"/>
            </a:pPr>
            <a:r>
              <a:rPr lang="en-US" altLang="zh-TW" sz="1800" dirty="0" smtClean="0">
                <a:solidFill>
                  <a:schemeClr val="tx1"/>
                </a:solidFill>
              </a:rPr>
              <a:t>In </a:t>
            </a:r>
            <a:r>
              <a:rPr lang="en-US" altLang="zh-TW" sz="1800" dirty="0" smtClean="0">
                <a:solidFill>
                  <a:schemeClr val="tx1"/>
                </a:solidFill>
              </a:rPr>
              <a:t>simple terms, consumers subscribing to a topic with same Group ID are considered as a single group and the messages are shared among them. Let us check the actual workflow of this </a:t>
            </a:r>
            <a:r>
              <a:rPr lang="en-US" altLang="zh-TW" sz="1800" dirty="0" smtClean="0">
                <a:solidFill>
                  <a:schemeClr val="tx1"/>
                </a:solidFill>
              </a:rPr>
              <a:t>system.</a:t>
            </a:r>
          </a:p>
          <a:p>
            <a:pPr marL="711200" indent="-347663" algn="l">
              <a:buClr>
                <a:srgbClr val="0070C0"/>
              </a:buClr>
              <a:buSzPct val="80000"/>
              <a:buFont typeface="Wingdings" pitchFamily="2" charset="2"/>
              <a:buChar char="u"/>
            </a:pPr>
            <a:r>
              <a:rPr lang="en-US" altLang="zh-TW" sz="1800" dirty="0" smtClean="0">
                <a:solidFill>
                  <a:schemeClr val="tx1"/>
                </a:solidFill>
              </a:rPr>
              <a:t>Producers </a:t>
            </a:r>
            <a:r>
              <a:rPr lang="en-US" altLang="zh-TW" sz="1800" dirty="0" smtClean="0">
                <a:solidFill>
                  <a:schemeClr val="tx1"/>
                </a:solidFill>
              </a:rPr>
              <a:t>send message to a topic in a regular </a:t>
            </a:r>
            <a:r>
              <a:rPr lang="en-US" altLang="zh-TW" sz="1800" dirty="0" smtClean="0">
                <a:solidFill>
                  <a:schemeClr val="tx1"/>
                </a:solidFill>
              </a:rPr>
              <a:t>interval.</a:t>
            </a:r>
          </a:p>
          <a:p>
            <a:pPr marL="711200" indent="-347663" algn="l">
              <a:buClr>
                <a:srgbClr val="0070C0"/>
              </a:buClr>
              <a:buSzPct val="80000"/>
              <a:buFont typeface="Wingdings" pitchFamily="2" charset="2"/>
              <a:buChar char="u"/>
            </a:pPr>
            <a:r>
              <a:rPr lang="en-US" altLang="zh-TW" sz="1800" dirty="0" smtClean="0">
                <a:solidFill>
                  <a:schemeClr val="tx1"/>
                </a:solidFill>
              </a:rPr>
              <a:t>Kafka </a:t>
            </a:r>
            <a:r>
              <a:rPr lang="en-US" altLang="zh-TW" sz="1800" dirty="0" smtClean="0">
                <a:solidFill>
                  <a:schemeClr val="tx1"/>
                </a:solidFill>
              </a:rPr>
              <a:t>stores all messages in the partitions configured for that particular topic similar to the earlier </a:t>
            </a:r>
            <a:r>
              <a:rPr lang="en-US" altLang="zh-TW" sz="1800" dirty="0" smtClean="0">
                <a:solidFill>
                  <a:schemeClr val="tx1"/>
                </a:solidFill>
              </a:rPr>
              <a:t>scenario.</a:t>
            </a:r>
          </a:p>
          <a:p>
            <a:pPr marL="711200" indent="-347663" algn="l">
              <a:buClr>
                <a:srgbClr val="0070C0"/>
              </a:buClr>
              <a:buSzPct val="80000"/>
              <a:buFont typeface="Wingdings" pitchFamily="2" charset="2"/>
              <a:buChar char="u"/>
            </a:pPr>
            <a:r>
              <a:rPr lang="en-US" altLang="zh-TW" sz="1800" dirty="0" smtClean="0">
                <a:solidFill>
                  <a:schemeClr val="tx1"/>
                </a:solidFill>
              </a:rPr>
              <a:t>A </a:t>
            </a:r>
            <a:r>
              <a:rPr lang="en-US" altLang="zh-TW" sz="1800" dirty="0" smtClean="0">
                <a:solidFill>
                  <a:schemeClr val="tx1"/>
                </a:solidFill>
              </a:rPr>
              <a:t>single consumer subscribes to a specific topic, assume Topic-01 with Group ID as </a:t>
            </a:r>
            <a:r>
              <a:rPr lang="en-US" altLang="zh-TW" sz="1800" dirty="0" smtClean="0">
                <a:solidFill>
                  <a:schemeClr val="tx1"/>
                </a:solidFill>
              </a:rPr>
              <a:t>Group-1.</a:t>
            </a:r>
          </a:p>
          <a:p>
            <a:pPr marL="711200" indent="-347663" algn="l">
              <a:buClr>
                <a:srgbClr val="0070C0"/>
              </a:buClr>
              <a:buSzPct val="80000"/>
              <a:buFont typeface="Wingdings" pitchFamily="2" charset="2"/>
              <a:buChar char="u"/>
            </a:pPr>
            <a:r>
              <a:rPr lang="en-US" altLang="zh-TW" sz="1800" dirty="0" smtClean="0">
                <a:solidFill>
                  <a:schemeClr val="tx1"/>
                </a:solidFill>
              </a:rPr>
              <a:t>Kafka </a:t>
            </a:r>
            <a:r>
              <a:rPr lang="en-US" altLang="zh-TW" sz="1800" dirty="0" smtClean="0">
                <a:solidFill>
                  <a:schemeClr val="tx1"/>
                </a:solidFill>
              </a:rPr>
              <a:t>interacts with the consumer in the same way as Pub-Sub Messaging until new consumer subscribes the same topic, Topic-01 with the same Group ID as </a:t>
            </a:r>
            <a:r>
              <a:rPr lang="en-US" altLang="zh-TW" sz="1800" dirty="0" smtClean="0">
                <a:solidFill>
                  <a:schemeClr val="tx1"/>
                </a:solidFill>
              </a:rPr>
              <a:t>Group-1.</a:t>
            </a:r>
          </a:p>
          <a:p>
            <a:pPr marL="711200" indent="-347663" algn="l">
              <a:buClr>
                <a:srgbClr val="0070C0"/>
              </a:buClr>
              <a:buSzPct val="80000"/>
              <a:buFont typeface="Wingdings" pitchFamily="2" charset="2"/>
              <a:buChar char="u"/>
            </a:pPr>
            <a:r>
              <a:rPr lang="en-US" altLang="zh-TW" sz="1800" dirty="0" smtClean="0">
                <a:solidFill>
                  <a:schemeClr val="tx1"/>
                </a:solidFill>
              </a:rPr>
              <a:t>Once </a:t>
            </a:r>
            <a:r>
              <a:rPr lang="en-US" altLang="zh-TW" sz="1800" dirty="0" smtClean="0">
                <a:solidFill>
                  <a:schemeClr val="tx1"/>
                </a:solidFill>
              </a:rPr>
              <a:t>the new consumer arrives, Kafka switches its operation to share mode and shares the data between the two consumers. This sharing will go on until the number of </a:t>
            </a:r>
            <a:r>
              <a:rPr lang="en-US" altLang="zh-TW" sz="1800" dirty="0" smtClean="0">
                <a:solidFill>
                  <a:schemeClr val="tx1"/>
                </a:solidFill>
              </a:rPr>
              <a:t>consumers </a:t>
            </a:r>
            <a:r>
              <a:rPr lang="en-US" altLang="zh-TW" sz="1800" dirty="0" smtClean="0">
                <a:solidFill>
                  <a:schemeClr val="tx1"/>
                </a:solidFill>
              </a:rPr>
              <a:t>reach the number of partition configured for that particular topic</a:t>
            </a:r>
            <a:r>
              <a:rPr lang="en-US" altLang="zh-TW" sz="1800" dirty="0" smtClean="0">
                <a:solidFill>
                  <a:schemeClr val="tx1"/>
                </a:solidFill>
              </a:rPr>
              <a:t>.</a:t>
            </a: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t>https://</a:t>
            </a:r>
            <a:r>
              <a:rPr lang="en-US" altLang="zh-TW" sz="1600" dirty="0" smtClean="0"/>
              <a:t>www.tutorialspoint.com/apache_kafka/apache_kafka_workflow.htmx</a:t>
            </a:r>
            <a:endParaRPr lang="zh-TW" altLang="en-US" sz="1600" dirty="0" smtClean="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5.2 Workflow of Queueing Messaging</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160240"/>
          </a:xfrm>
          <a:ln>
            <a:solidFill>
              <a:srgbClr val="C00000"/>
            </a:solidFill>
          </a:ln>
        </p:spPr>
        <p:txBody>
          <a:bodyPr>
            <a:noAutofit/>
          </a:bodyPr>
          <a:lstStyle/>
          <a:p>
            <a:pPr marL="711200" indent="-347663" algn="l">
              <a:buClr>
                <a:srgbClr val="0070C0"/>
              </a:buClr>
              <a:buSzPct val="80000"/>
              <a:buFont typeface="Wingdings" pitchFamily="2" charset="2"/>
              <a:buChar char="u"/>
            </a:pPr>
            <a:r>
              <a:rPr lang="en-US" altLang="zh-TW" sz="1800" dirty="0" smtClean="0">
                <a:solidFill>
                  <a:schemeClr val="tx1"/>
                </a:solidFill>
              </a:rPr>
              <a:t>Once </a:t>
            </a:r>
            <a:r>
              <a:rPr lang="en-US" altLang="zh-TW" sz="1800" dirty="0" smtClean="0">
                <a:solidFill>
                  <a:schemeClr val="tx1"/>
                </a:solidFill>
              </a:rPr>
              <a:t>the number of consumer exceeds the number of partitions, the new consumer will not receive any further message until any one of the existing consumer </a:t>
            </a:r>
            <a:r>
              <a:rPr lang="en-US" altLang="zh-TW" sz="1800" dirty="0" smtClean="0">
                <a:solidFill>
                  <a:schemeClr val="tx1"/>
                </a:solidFill>
              </a:rPr>
              <a:t>unsubscribed. </a:t>
            </a:r>
            <a:r>
              <a:rPr lang="en-US" altLang="zh-TW" sz="1800" dirty="0" smtClean="0">
                <a:solidFill>
                  <a:schemeClr val="tx1"/>
                </a:solidFill>
              </a:rPr>
              <a:t>This scenario arises because each consumer in Kafka will be assigned a minimum of one partition and once all the partitions are assigned to the existing consumers, the new consumers will have to </a:t>
            </a:r>
            <a:r>
              <a:rPr lang="en-US" altLang="zh-TW" sz="1800" dirty="0" smtClean="0">
                <a:solidFill>
                  <a:schemeClr val="tx1"/>
                </a:solidFill>
              </a:rPr>
              <a:t>wait.</a:t>
            </a:r>
          </a:p>
          <a:p>
            <a:pPr marL="711200" indent="-347663" algn="l">
              <a:buClr>
                <a:srgbClr val="0070C0"/>
              </a:buClr>
              <a:buSzPct val="80000"/>
              <a:buFont typeface="Wingdings" pitchFamily="2" charset="2"/>
              <a:buChar char="u"/>
            </a:pPr>
            <a:r>
              <a:rPr lang="en-US" altLang="zh-TW" sz="1800" dirty="0" smtClean="0">
                <a:solidFill>
                  <a:schemeClr val="tx1"/>
                </a:solidFill>
              </a:rPr>
              <a:t>This </a:t>
            </a:r>
            <a:r>
              <a:rPr lang="en-US" altLang="zh-TW" sz="1800" dirty="0" smtClean="0">
                <a:solidFill>
                  <a:schemeClr val="tx1"/>
                </a:solidFill>
              </a:rPr>
              <a:t>feature is also called as Consumer Group. In the same way, Kafka will provide the best of both the systems in a very simple and efficient manner.</a:t>
            </a: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t>https://</a:t>
            </a:r>
            <a:r>
              <a:rPr lang="en-US" altLang="zh-TW" sz="1600" dirty="0" smtClean="0"/>
              <a:t>www.tutorialspoint.com/apache_kafka/apache_kafka_workflow.htmx</a:t>
            </a:r>
            <a:endParaRPr lang="zh-TW" altLang="en-US" sz="1600" dirty="0" smtClean="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smtClean="0">
                <a:solidFill>
                  <a:srgbClr val="FFFF00"/>
                </a:solidFill>
              </a:rPr>
              <a:t>5.3 Workflow of Queueing Messaging</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2018/10/3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4" name="Picture 2"/>
          <p:cNvPicPr>
            <a:picLocks noChangeAspect="1" noChangeArrowheads="1"/>
          </p:cNvPicPr>
          <p:nvPr/>
        </p:nvPicPr>
        <p:blipFill>
          <a:blip r:embed="rId2" cstate="print"/>
          <a:srcRect/>
          <a:stretch>
            <a:fillRect/>
          </a:stretch>
        </p:blipFill>
        <p:spPr bwMode="auto">
          <a:xfrm>
            <a:off x="4211961" y="3645024"/>
            <a:ext cx="504056" cy="888099"/>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613</TotalTime>
  <Words>863</Words>
  <Application>Microsoft Office PowerPoint</Application>
  <PresentationFormat>如螢幕大小 (4:3)</PresentationFormat>
  <Paragraphs>100</Paragraphs>
  <Slides>14</Slides>
  <Notes>0</Notes>
  <HiddenSlides>0</HiddenSlides>
  <MMClips>0</MMClips>
  <ScaleCrop>false</ScaleCrop>
  <HeadingPairs>
    <vt:vector size="4" baseType="variant">
      <vt:variant>
        <vt:lpstr>佈景主題</vt:lpstr>
      </vt:variant>
      <vt:variant>
        <vt:i4>1</vt:i4>
      </vt:variant>
      <vt:variant>
        <vt:lpstr>投影片標題</vt:lpstr>
      </vt:variant>
      <vt:variant>
        <vt:i4>14</vt:i4>
      </vt:variant>
    </vt:vector>
  </HeadingPairs>
  <TitlesOfParts>
    <vt:vector size="15" baseType="lpstr">
      <vt:lpstr>Office 佈景主題</vt:lpstr>
      <vt:lpstr>5 Workflow</vt:lpstr>
      <vt:lpstr>5 Workflow</vt:lpstr>
      <vt:lpstr>5.1 Workflow of Pub-Sub Messaging</vt:lpstr>
      <vt:lpstr>5.1 Workflow of Pub-Sub Messaging</vt:lpstr>
      <vt:lpstr>5.1 Workflow of Pub-Sub Messaging</vt:lpstr>
      <vt:lpstr>5.2 Workflow of Queueing Messaging</vt:lpstr>
      <vt:lpstr>5.2 Workflow of Queueing Messaging</vt:lpstr>
      <vt:lpstr>5.2 Workflow of Queueing Messaging</vt:lpstr>
      <vt:lpstr>5.3 Workflow of Queueing Messaging</vt:lpstr>
      <vt:lpstr>5.3 Workflow of Queueing Messaging</vt:lpstr>
      <vt:lpstr>5.3 Workflow of Queueing Messaging</vt:lpstr>
      <vt:lpstr>5.4 Role of Zookeeper</vt:lpstr>
      <vt:lpstr>5.4 Role of Zookeeper</vt:lpstr>
      <vt:lpstr>End of Chapter</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USER</cp:lastModifiedBy>
  <cp:revision>324</cp:revision>
  <dcterms:created xsi:type="dcterms:W3CDTF">2018-09-28T16:40:41Z</dcterms:created>
  <dcterms:modified xsi:type="dcterms:W3CDTF">2018-10-03T22:56:51Z</dcterms:modified>
</cp:coreProperties>
</file>