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64" r:id="rId4"/>
    <p:sldId id="265" r:id="rId5"/>
    <p:sldId id="266" r:id="rId6"/>
    <p:sldId id="267"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autoAdjust="0"/>
    <p:restoredTop sz="99626" autoAdjust="0"/>
  </p:normalViewPr>
  <p:slideViewPr>
    <p:cSldViewPr>
      <p:cViewPr>
        <p:scale>
          <a:sx n="71" d="100"/>
          <a:sy n="71" d="100"/>
        </p:scale>
        <p:origin x="-186"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amshaunjp/oauth-playlist"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smtClean="0">
                <a:solidFill>
                  <a:srgbClr val="FFFF00"/>
                </a:solidFill>
              </a:rPr>
              <a:t>1 Login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1835696" y="2924944"/>
            <a:ext cx="4686300" cy="1990725"/>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Login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This is not a beginner series:</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Prerequisite:</a:t>
            </a:r>
          </a:p>
          <a:p>
            <a:pPr marL="800100" lvl="1" indent="-342900" algn="l">
              <a:buClr>
                <a:srgbClr val="0070C0"/>
              </a:buClr>
              <a:buSzPct val="80000"/>
              <a:buFont typeface="Wingdings" pitchFamily="2" charset="2"/>
              <a:buChar char="u"/>
            </a:pPr>
            <a:r>
              <a:rPr lang="en-US" altLang="zh-TW" sz="1800" b="1" dirty="0" smtClean="0">
                <a:solidFill>
                  <a:schemeClr val="tx1"/>
                </a:solidFill>
                <a:latin typeface="+mj-lt"/>
              </a:rPr>
              <a:t>Create s simple Express app on NodeJS.</a:t>
            </a:r>
          </a:p>
          <a:p>
            <a:pPr marL="800100" lvl="1" indent="-342900" algn="l">
              <a:buClr>
                <a:srgbClr val="0070C0"/>
              </a:buClr>
              <a:buSzPct val="80000"/>
              <a:buFont typeface="Wingdings" pitchFamily="2" charset="2"/>
              <a:buChar char="u"/>
            </a:pPr>
            <a:r>
              <a:rPr lang="en-US" altLang="zh-TW" sz="1800" b="1" dirty="0" smtClean="0">
                <a:solidFill>
                  <a:schemeClr val="tx1"/>
                </a:solidFill>
                <a:latin typeface="+mj-lt"/>
              </a:rPr>
              <a:t>A little bit of MongoDB knowledge will go along the way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dirty="0" smtClean="0"/>
              <a:t>https://www.youtube.com/watch?v=CHodPpqLqG8&amp;index=2&amp;list=PL4cUxeGkcC9jdm7QX143aMLAqyM-jTZ2x</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2018/11/23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Login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What is OAuth?</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OAuth stands for Open Authorization and it is just one approach to authenticate users inside the your application. It allows users to log into your app using third party services, such as, </a:t>
            </a:r>
            <a:r>
              <a:rPr lang="en-US" altLang="zh-TW" sz="1800" b="1" dirty="0" err="1" smtClean="0">
                <a:solidFill>
                  <a:schemeClr val="tx1"/>
                </a:solidFill>
                <a:latin typeface="+mj-lt"/>
              </a:rPr>
              <a:t>facebook</a:t>
            </a:r>
            <a:r>
              <a:rPr lang="en-US" altLang="zh-TW" sz="1800" b="1" dirty="0" smtClean="0">
                <a:solidFill>
                  <a:schemeClr val="tx1"/>
                </a:solidFill>
                <a:latin typeface="+mj-lt"/>
              </a:rPr>
              <a:t>, </a:t>
            </a:r>
            <a:r>
              <a:rPr lang="en-US" altLang="zh-TW" sz="1800" b="1" dirty="0" err="1" smtClean="0">
                <a:solidFill>
                  <a:schemeClr val="tx1"/>
                </a:solidFill>
                <a:latin typeface="+mj-lt"/>
              </a:rPr>
              <a:t>google</a:t>
            </a:r>
            <a:r>
              <a:rPr lang="en-US" altLang="zh-TW" sz="1800" b="1" dirty="0" smtClean="0">
                <a:solidFill>
                  <a:schemeClr val="tx1"/>
                </a:solidFill>
                <a:latin typeface="+mj-lt"/>
              </a:rPr>
              <a:t>, or </a:t>
            </a:r>
            <a:r>
              <a:rPr lang="en-US" altLang="zh-TW" sz="1800" b="1" dirty="0" err="1" smtClean="0">
                <a:solidFill>
                  <a:schemeClr val="tx1"/>
                </a:solidFill>
                <a:latin typeface="+mj-lt"/>
              </a:rPr>
              <a:t>gibhub</a:t>
            </a:r>
            <a:r>
              <a:rPr lang="en-US" altLang="zh-TW" sz="1800" b="1" dirty="0" smtClean="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When you see a website using this kinds of buttons as below, you can pretty sure they are using OAuth2 to authenticate user.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dirty="0" smtClean="0"/>
              <a:t>https://www.youtube.com/watch?v=CHodPpqLqG8&amp;index=2&amp;list=PL4cUxeGkcC9jdm7QX143aMLAqyM-jTZ2x</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2018/11/23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2051" name="Picture 3"/>
          <p:cNvPicPr>
            <a:picLocks noChangeAspect="1" noChangeArrowheads="1"/>
          </p:cNvPicPr>
          <p:nvPr/>
        </p:nvPicPr>
        <p:blipFill>
          <a:blip r:embed="rId2" cstate="print"/>
          <a:srcRect/>
          <a:stretch>
            <a:fillRect/>
          </a:stretch>
        </p:blipFill>
        <p:spPr bwMode="auto">
          <a:xfrm>
            <a:off x="3491880" y="3212976"/>
            <a:ext cx="5353050" cy="2838450"/>
          </a:xfrm>
          <a:prstGeom prst="rect">
            <a:avLst/>
          </a:prstGeom>
          <a:noFill/>
          <a:ln w="9525">
            <a:solidFill>
              <a:srgbClr val="C00000"/>
            </a:solidFill>
            <a:miter lim="800000"/>
            <a:headEnd/>
            <a:tailEnd/>
          </a:ln>
        </p:spPr>
      </p:pic>
      <p:sp>
        <p:nvSpPr>
          <p:cNvPr id="10" name="副標題 2"/>
          <p:cNvSpPr txBox="1">
            <a:spLocks/>
          </p:cNvSpPr>
          <p:nvPr/>
        </p:nvSpPr>
        <p:spPr>
          <a:xfrm>
            <a:off x="467544" y="3284984"/>
            <a:ext cx="2808312" cy="936104"/>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1" i="0" u="none" strike="noStrike" kern="1200" cap="none" spc="0" normalizeH="0" baseline="0" noProof="0" dirty="0" smtClean="0">
                <a:ln>
                  <a:noFill/>
                </a:ln>
                <a:solidFill>
                  <a:schemeClr val="tx1"/>
                </a:solidFill>
                <a:effectLst/>
                <a:uLnTx/>
                <a:uFillTx/>
                <a:latin typeface="+mj-lt"/>
                <a:ea typeface="+mn-ea"/>
                <a:cs typeface="+mn-cs"/>
              </a:rPr>
              <a:t>We can use third party services, such as,</a:t>
            </a:r>
            <a:r>
              <a:rPr kumimoji="0" lang="en-US" altLang="zh-TW" sz="1800" b="1" i="0" u="none" strike="noStrike" kern="1200" cap="none" spc="0" normalizeH="0" noProof="0" dirty="0" smtClean="0">
                <a:ln>
                  <a:noFill/>
                </a:ln>
                <a:solidFill>
                  <a:schemeClr val="tx1"/>
                </a:solidFill>
                <a:effectLst/>
                <a:uLnTx/>
                <a:uFillTx/>
                <a:latin typeface="+mj-lt"/>
                <a:ea typeface="+mn-ea"/>
                <a:cs typeface="+mn-cs"/>
              </a:rPr>
              <a:t> Google or Facebook.</a:t>
            </a:r>
            <a:endParaRPr kumimoji="0" lang="en-US" altLang="zh-TW" sz="1800" b="1"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Login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This is a goo for couple of reasons: It is one less thing worry about as a developer. It frees up time for us to focus on the website or application. It is one less thing for the user to worry about as well.</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They do not have to fill in any kind of forms to sign up to your website. They have to click a button and accept they are going to sign through Google or Facebook and then you signed up to your application as well.</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So, it is really easy for users and we are not putting them off with all different forms and it means that a user can just have one or two central online identities through </a:t>
            </a:r>
            <a:r>
              <a:rPr lang="en-US" altLang="zh-TW" sz="1800" b="1" dirty="0" err="1" smtClean="0">
                <a:solidFill>
                  <a:schemeClr val="tx1"/>
                </a:solidFill>
                <a:latin typeface="+mj-lt"/>
              </a:rPr>
              <a:t>Facebook</a:t>
            </a:r>
            <a:r>
              <a:rPr lang="en-US" altLang="zh-TW" sz="1800" b="1" dirty="0" smtClean="0">
                <a:solidFill>
                  <a:schemeClr val="tx1"/>
                </a:solidFill>
                <a:latin typeface="+mj-lt"/>
              </a:rPr>
              <a:t>, </a:t>
            </a:r>
            <a:r>
              <a:rPr lang="en-US" altLang="zh-TW" sz="1800" b="1" dirty="0" err="1" smtClean="0">
                <a:solidFill>
                  <a:schemeClr val="tx1"/>
                </a:solidFill>
                <a:latin typeface="+mj-lt"/>
              </a:rPr>
              <a:t>GitHub</a:t>
            </a:r>
            <a:r>
              <a:rPr lang="en-US" altLang="zh-TW" sz="1800" b="1" dirty="0" smtClean="0">
                <a:solidFill>
                  <a:schemeClr val="tx1"/>
                </a:solidFill>
                <a:latin typeface="+mj-lt"/>
              </a:rPr>
              <a:t>, or Google+, or  whatever social website they use.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dirty="0" smtClean="0"/>
              <a:t>https://www.youtube.com/watch?v=CHodPpqLqG8&amp;index=2&amp;list=PL4cUxeGkcC9jdm7QX143aMLAqyM-jTZ2x</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2018/11/23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3347864" y="4077072"/>
            <a:ext cx="5486400" cy="2343150"/>
          </a:xfrm>
          <a:prstGeom prst="rect">
            <a:avLst/>
          </a:prstGeom>
          <a:noFill/>
          <a:ln w="9525">
            <a:solidFill>
              <a:srgbClr val="C00000"/>
            </a:solidFill>
            <a:miter lim="800000"/>
            <a:headEnd/>
            <a:tailEnd/>
          </a:ln>
        </p:spPr>
      </p:pic>
      <p:sp>
        <p:nvSpPr>
          <p:cNvPr id="9" name="副標題 2"/>
          <p:cNvSpPr txBox="1">
            <a:spLocks/>
          </p:cNvSpPr>
          <p:nvPr/>
        </p:nvSpPr>
        <p:spPr>
          <a:xfrm>
            <a:off x="467544" y="4193704"/>
            <a:ext cx="2808312" cy="963488"/>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1" i="0" u="none" strike="noStrike" kern="1200" cap="none" spc="0" normalizeH="0" baseline="0" noProof="0" dirty="0" smtClean="0">
                <a:ln>
                  <a:noFill/>
                </a:ln>
                <a:solidFill>
                  <a:schemeClr val="tx1"/>
                </a:solidFill>
                <a:effectLst/>
                <a:uLnTx/>
                <a:uFillTx/>
                <a:latin typeface="+mj-lt"/>
                <a:ea typeface="+mn-ea"/>
                <a:cs typeface="+mn-cs"/>
              </a:rPr>
              <a:t>The</a:t>
            </a:r>
            <a:r>
              <a:rPr kumimoji="0" lang="en-US" altLang="zh-TW" sz="1800" b="1" i="0" u="none" strike="noStrike" kern="1200" cap="none" spc="0" normalizeH="0" noProof="0" dirty="0" smtClean="0">
                <a:ln>
                  <a:noFill/>
                </a:ln>
                <a:solidFill>
                  <a:schemeClr val="tx1"/>
                </a:solidFill>
                <a:effectLst/>
                <a:uLnTx/>
                <a:uFillTx/>
                <a:latin typeface="+mj-lt"/>
                <a:ea typeface="+mn-ea"/>
                <a:cs typeface="+mn-cs"/>
              </a:rPr>
              <a:t> users </a:t>
            </a:r>
            <a:r>
              <a:rPr kumimoji="0" lang="en-US" altLang="zh-TW" sz="1800" b="1" i="0" u="none" strike="noStrike" kern="1200" cap="none" spc="0" normalizeH="0" baseline="0" noProof="0" dirty="0" smtClean="0">
                <a:ln>
                  <a:noFill/>
                </a:ln>
                <a:solidFill>
                  <a:schemeClr val="tx1"/>
                </a:solidFill>
                <a:effectLst/>
                <a:uLnTx/>
                <a:uFillTx/>
                <a:latin typeface="+mj-lt"/>
                <a:ea typeface="+mn-ea"/>
                <a:cs typeface="+mn-cs"/>
              </a:rPr>
              <a:t>can use OAuth</a:t>
            </a:r>
            <a:r>
              <a:rPr kumimoji="0" lang="en-US" altLang="zh-TW" sz="1800" b="1" i="0" u="none" strike="noStrike" kern="1200" cap="none" spc="0" normalizeH="0" noProof="0" dirty="0" smtClean="0">
                <a:ln>
                  <a:noFill/>
                </a:ln>
                <a:solidFill>
                  <a:schemeClr val="tx1"/>
                </a:solidFill>
                <a:effectLst/>
                <a:uLnTx/>
                <a:uFillTx/>
                <a:latin typeface="+mj-lt"/>
                <a:ea typeface="+mn-ea"/>
                <a:cs typeface="+mn-cs"/>
              </a:rPr>
              <a:t> to</a:t>
            </a:r>
            <a:r>
              <a:rPr kumimoji="0" lang="en-US" altLang="zh-TW" sz="1800" b="1" i="0" u="none" strike="noStrike" kern="1200" cap="none" spc="0" normalizeH="0" baseline="0" noProof="0" dirty="0" smtClean="0">
                <a:ln>
                  <a:noFill/>
                </a:ln>
                <a:solidFill>
                  <a:schemeClr val="tx1"/>
                </a:solidFill>
                <a:effectLst/>
                <a:uLnTx/>
                <a:uFillTx/>
                <a:latin typeface="+mj-lt"/>
                <a:ea typeface="+mn-ea"/>
                <a:cs typeface="+mn-cs"/>
              </a:rPr>
              <a:t> log in other applications.</a:t>
            </a:r>
            <a:r>
              <a:rPr kumimoji="0" lang="en-US" altLang="zh-TW" sz="1800" b="1" i="0" u="none" strike="noStrike" kern="1200" cap="none" spc="0" normalizeH="0" noProof="0" dirty="0" smtClean="0">
                <a:ln>
                  <a:noFill/>
                </a:ln>
                <a:solidFill>
                  <a:schemeClr val="tx1"/>
                </a:solidFill>
                <a:effectLst/>
                <a:uLnTx/>
                <a:uFillTx/>
                <a:latin typeface="+mj-lt"/>
                <a:ea typeface="+mn-ea"/>
                <a:cs typeface="+mn-cs"/>
              </a:rPr>
              <a:t> </a:t>
            </a:r>
            <a:endParaRPr kumimoji="0" lang="en-US" altLang="zh-TW" sz="1800" b="1"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Login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When user sign in a website or using an OAuth, first of all, they land on our website and then they want to signup or login.</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So, we find the Sign In with Google or Sign In with Facebook button.</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Server website can create a profile and version in the database for the users.</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We will use a library called passport.js and this is simplify the amount of code that we have to write and it handle a lot of the interaction between our application and  the service, like Google. All the interaction here are handle by passport.js.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dirty="0" smtClean="0"/>
              <a:t>https://www.youtube.com/watch?v=CHodPpqLqG8&amp;index=2&amp;list=PL4cUxeGkcC9jdm7QX143aMLAqyM-jTZ2x</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2018/11/23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2411760" y="3717032"/>
            <a:ext cx="5695950" cy="2914650"/>
          </a:xfrm>
          <a:prstGeom prst="rect">
            <a:avLst/>
          </a:prstGeom>
          <a:noFill/>
          <a:ln w="9525">
            <a:solidFill>
              <a:srgbClr val="C00000"/>
            </a:solidFill>
            <a:miter lim="800000"/>
            <a:headEnd/>
            <a:tailEnd/>
          </a:ln>
        </p:spPr>
      </p:pic>
      <p:sp>
        <p:nvSpPr>
          <p:cNvPr id="10" name="矩形 9"/>
          <p:cNvSpPr/>
          <p:nvPr/>
        </p:nvSpPr>
        <p:spPr>
          <a:xfrm>
            <a:off x="4427984" y="4581128"/>
            <a:ext cx="144016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755576" y="1916832"/>
            <a:ext cx="669674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a:stCxn id="11" idx="2"/>
            <a:endCxn id="10" idx="0"/>
          </p:cNvCxnSpPr>
          <p:nvPr/>
        </p:nvCxnSpPr>
        <p:spPr>
          <a:xfrm>
            <a:off x="4103948" y="2276872"/>
            <a:ext cx="1044116" cy="230425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31640" y="2636912"/>
            <a:ext cx="6613453" cy="3596096"/>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Login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We can just insert the passport in different sections in our application.</a:t>
            </a: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The codes can be found: </a:t>
            </a:r>
            <a:r>
              <a:rPr lang="en-US" altLang="zh-TW" sz="1800" b="1" dirty="0" smtClean="0">
                <a:solidFill>
                  <a:schemeClr val="tx1"/>
                </a:solidFill>
                <a:latin typeface="+mj-lt"/>
                <a:hlinkClick r:id="rId3"/>
              </a:rPr>
              <a:t>https://github.com/iamshaunjp/oauth-playlist</a:t>
            </a:r>
            <a:endParaRPr lang="en-US" altLang="zh-TW" sz="1800" b="1" dirty="0" smtClean="0">
              <a:solidFill>
                <a:schemeClr val="tx1"/>
              </a:solidFill>
              <a:latin typeface="+mj-lt"/>
            </a:endParaRPr>
          </a:p>
          <a:p>
            <a:pPr marL="342900" indent="-342900" algn="l">
              <a:buClr>
                <a:srgbClr val="0070C0"/>
              </a:buClr>
              <a:buSzPct val="80000"/>
              <a:buFont typeface="Wingdings" pitchFamily="2" charset="2"/>
              <a:buChar char="u"/>
            </a:pPr>
            <a:r>
              <a:rPr lang="en-US" altLang="zh-TW" sz="1800" b="1" dirty="0" smtClean="0">
                <a:solidFill>
                  <a:schemeClr val="tx1"/>
                </a:solidFill>
                <a:latin typeface="+mj-lt"/>
              </a:rPr>
              <a:t>Each section is store in different lesson.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dirty="0" smtClean="0"/>
              <a:t>https://www.youtube.com/watch?v=CHodPpqLqG8&amp;index=2&amp;list=PL4cUxeGkcC9jdm7QX143aMLAqyM-jTZ2x</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2018/11/23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3181</TotalTime>
  <Words>452</Words>
  <Application>Microsoft Office PowerPoint</Application>
  <PresentationFormat>如螢幕大小 (4:3)</PresentationFormat>
  <Paragraphs>46</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Office 佈景主題</vt:lpstr>
      <vt:lpstr>1 Login</vt:lpstr>
      <vt:lpstr>1 Login</vt:lpstr>
      <vt:lpstr>1 Login</vt:lpstr>
      <vt:lpstr>1 Login</vt:lpstr>
      <vt:lpstr>1 Login</vt:lpstr>
      <vt:lpstr>1 Login</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954</cp:revision>
  <dcterms:created xsi:type="dcterms:W3CDTF">2018-09-28T16:40:41Z</dcterms:created>
  <dcterms:modified xsi:type="dcterms:W3CDTF">2018-11-24T05:33:18Z</dcterms:modified>
</cp:coreProperties>
</file>