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8"/>
  </p:notesMasterIdLst>
  <p:sldIdLst>
    <p:sldId id="256" r:id="rId3"/>
    <p:sldId id="257" r:id="rId4"/>
    <p:sldId id="258" r:id="rId5"/>
    <p:sldId id="288" r:id="rId6"/>
    <p:sldId id="293" r:id="rId7"/>
    <p:sldId id="290" r:id="rId8"/>
    <p:sldId id="294" r:id="rId9"/>
    <p:sldId id="289" r:id="rId10"/>
    <p:sldId id="291" r:id="rId11"/>
    <p:sldId id="292" r:id="rId12"/>
    <p:sldId id="284" r:id="rId13"/>
    <p:sldId id="285" r:id="rId14"/>
    <p:sldId id="286" r:id="rId15"/>
    <p:sldId id="287" r:id="rId16"/>
    <p:sldId id="28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3" autoAdjust="0"/>
    <p:restoredTop sz="94660"/>
  </p:normalViewPr>
  <p:slideViewPr>
    <p:cSldViewPr snapToGrid="0">
      <p:cViewPr>
        <p:scale>
          <a:sx n="91" d="100"/>
          <a:sy n="91" d="100"/>
        </p:scale>
        <p:origin x="-210" y="-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2/9/2017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p14="http://schemas.microsoft.com/office/powerpoint/2010/main" xmlns=""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p14="http://schemas.microsoft.com/office/powerpoint/2010/main" xmlns=""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2/9/2017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2/9/2017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2/9/2017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2/9/2017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2/9/2017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2/9/2017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2/9/2017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Python/Django</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7: URL Mapping</a:t>
            </a:r>
            <a:endParaRPr lang="en-US" b="1" dirty="0">
              <a:solidFill>
                <a:srgbClr val="7030A0"/>
              </a:solidFill>
            </a:endParaRPr>
          </a:p>
        </p:txBody>
      </p:sp>
      <p:sp>
        <p:nvSpPr>
          <p:cNvPr id="6" name="矩形 5"/>
          <p:cNvSpPr/>
          <p:nvPr/>
        </p:nvSpPr>
        <p:spPr>
          <a:xfrm>
            <a:off x="3138934" y="3792974"/>
            <a:ext cx="2899383"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PhDEE/EMBA</a:t>
            </a:r>
            <a:endParaRPr lang="zh-TW" altLang="en-US" dirty="0"/>
          </a:p>
        </p:txBody>
      </p:sp>
      <p:pic>
        <p:nvPicPr>
          <p:cNvPr id="1027" name="Picture 3"/>
          <p:cNvPicPr>
            <a:picLocks noChangeAspect="1" noChangeArrowheads="1"/>
          </p:cNvPicPr>
          <p:nvPr/>
        </p:nvPicPr>
        <p:blipFill>
          <a:blip r:embed="rId4" cstate="print"/>
          <a:srcRect/>
          <a:stretch>
            <a:fillRect/>
          </a:stretch>
        </p:blipFill>
        <p:spPr bwMode="auto">
          <a:xfrm>
            <a:off x="4249697" y="4397828"/>
            <a:ext cx="755917" cy="713921"/>
          </a:xfrm>
          <a:prstGeom prst="rect">
            <a:avLst/>
          </a:prstGeom>
          <a:noFill/>
          <a:ln w="9525">
            <a:noFill/>
            <a:miter lim="800000"/>
            <a:headEnd/>
            <a:tailEnd/>
          </a:ln>
        </p:spPr>
      </p:pic>
    </p:spTree>
    <p:extLst>
      <p:ext uri="{BB962C8B-B14F-4D97-AF65-F5344CB8AC3E}">
        <p14:creationId xmlns:p14="http://schemas.microsoft.com/office/powerpoint/2010/main" xmlns=""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 URL Mapping</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7907628" cy="630942"/>
          </a:xfrm>
          <a:prstGeom prst="rect">
            <a:avLst/>
          </a:prstGeom>
          <a:noFill/>
        </p:spPr>
        <p:txBody>
          <a:bodyPr wrap="square" rtlCol="0">
            <a:spAutoFit/>
          </a:bodyPr>
          <a:lstStyle/>
          <a:p>
            <a:r>
              <a:rPr lang="en-US" sz="2300" b="1" i="1" dirty="0" smtClean="0"/>
              <a:t>Introduction</a:t>
            </a:r>
          </a:p>
          <a:p>
            <a:r>
              <a:rPr lang="en-US" sz="1200" b="1" i="1" dirty="0" smtClean="0"/>
              <a:t>https://www.youtube.com/watch?v=nAn1KpPlN2w&amp;list=PL6gx4Cwl9DGBlmzzFcLgDhKTTfNLfX1IK&amp;index=5</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3804745"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Type “127.0.0.1:8000/music/”</a:t>
            </a:r>
            <a:endParaRPr lang="en-US" altLang="zh-TW" sz="2000" dirty="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pic>
        <p:nvPicPr>
          <p:cNvPr id="6146" name="Picture 2"/>
          <p:cNvPicPr>
            <a:picLocks noChangeAspect="1" noChangeArrowheads="1"/>
          </p:cNvPicPr>
          <p:nvPr/>
        </p:nvPicPr>
        <p:blipFill>
          <a:blip r:embed="rId4" cstate="print"/>
          <a:srcRect/>
          <a:stretch>
            <a:fillRect/>
          </a:stretch>
        </p:blipFill>
        <p:spPr bwMode="auto">
          <a:xfrm>
            <a:off x="272778" y="1775758"/>
            <a:ext cx="3952875" cy="1057275"/>
          </a:xfrm>
          <a:prstGeom prst="rect">
            <a:avLst/>
          </a:prstGeom>
          <a:noFill/>
          <a:ln w="9525">
            <a:solidFill>
              <a:srgbClr val="C00000"/>
            </a:solidFill>
            <a:miter lim="800000"/>
            <a:headEnd/>
            <a:tailEnd/>
          </a:ln>
        </p:spPr>
      </p:pic>
      <p:pic>
        <p:nvPicPr>
          <p:cNvPr id="6147" name="Picture 3"/>
          <p:cNvPicPr>
            <a:picLocks noChangeAspect="1" noChangeArrowheads="1"/>
          </p:cNvPicPr>
          <p:nvPr/>
        </p:nvPicPr>
        <p:blipFill>
          <a:blip r:embed="rId5" cstate="print"/>
          <a:srcRect/>
          <a:stretch>
            <a:fillRect/>
          </a:stretch>
        </p:blipFill>
        <p:spPr bwMode="auto">
          <a:xfrm>
            <a:off x="4867112" y="1889399"/>
            <a:ext cx="2962275" cy="1628775"/>
          </a:xfrm>
          <a:prstGeom prst="rect">
            <a:avLst/>
          </a:prstGeom>
          <a:noFill/>
          <a:ln w="9525">
            <a:solidFill>
              <a:srgbClr val="C00000"/>
            </a:solidFill>
            <a:miter lim="800000"/>
            <a:headEnd/>
            <a:tailEnd/>
          </a:ln>
        </p:spPr>
      </p:pic>
      <p:sp>
        <p:nvSpPr>
          <p:cNvPr id="12" name="TextBox 1"/>
          <p:cNvSpPr txBox="1"/>
          <p:nvPr/>
        </p:nvSpPr>
        <p:spPr>
          <a:xfrm>
            <a:off x="4776950" y="1147743"/>
            <a:ext cx="3804745"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Type “127.0.0.1:8000/</a:t>
            </a:r>
            <a:r>
              <a:rPr lang="en-US" altLang="zh-TW" sz="2000" dirty="0" err="1" smtClean="0"/>
              <a:t>myapp</a:t>
            </a:r>
            <a:r>
              <a:rPr lang="en-US" altLang="zh-TW" sz="2000" dirty="0" smtClean="0"/>
              <a:t>/”</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 URL Mapping</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https://www.tutorialspoint.com/django/django_url_mapping.htm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193899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When a user makes a request for a page on your web app, Django controller takes over to look for the corresponding view via the url.py file, and then return the HTML response or a 404 not found error, if not found. </a:t>
            </a:r>
          </a:p>
          <a:p>
            <a:pPr marL="465138" indent="-465138">
              <a:buClr>
                <a:srgbClr val="00B0F0"/>
              </a:buClr>
              <a:buFont typeface="Wingdings" pitchFamily="2" charset="2"/>
              <a:buChar char="u"/>
            </a:pPr>
            <a:r>
              <a:rPr lang="en-US" altLang="zh-TW" sz="2000" dirty="0" smtClean="0"/>
              <a:t>In urls.py, the most important thing is the </a:t>
            </a:r>
            <a:r>
              <a:rPr lang="en-US" altLang="zh-TW" sz="2000" b="1" dirty="0" smtClean="0"/>
              <a:t>"</a:t>
            </a:r>
            <a:r>
              <a:rPr lang="en-US" altLang="zh-TW" sz="2000" b="1" dirty="0" err="1" smtClean="0"/>
              <a:t>urlpatterns</a:t>
            </a:r>
            <a:r>
              <a:rPr lang="en-US" altLang="zh-TW" sz="2000" b="1" dirty="0" smtClean="0"/>
              <a:t>"</a:t>
            </a:r>
            <a:r>
              <a:rPr lang="en-US" altLang="zh-TW" sz="2000" dirty="0" smtClean="0"/>
              <a:t> list. </a:t>
            </a:r>
          </a:p>
          <a:p>
            <a:pPr marL="465138" indent="-465138">
              <a:buClr>
                <a:srgbClr val="00B0F0"/>
              </a:buClr>
              <a:buFont typeface="Wingdings" pitchFamily="2" charset="2"/>
              <a:buChar char="u"/>
            </a:pPr>
            <a:r>
              <a:rPr lang="en-US" altLang="zh-TW" sz="2000" dirty="0" smtClean="0"/>
              <a:t>It’s where you define the mapping between URLs and views. </a:t>
            </a:r>
          </a:p>
          <a:p>
            <a:pPr marL="465138" indent="-465138">
              <a:buClr>
                <a:srgbClr val="00B0F0"/>
              </a:buClr>
              <a:buFont typeface="Wingdings" pitchFamily="2" charset="2"/>
              <a:buChar char="u"/>
            </a:pPr>
            <a:r>
              <a:rPr lang="en-US" altLang="zh-TW" sz="2000" dirty="0" smtClean="0"/>
              <a:t>A mapping is a tuple in URL patterns like:</a:t>
            </a:r>
            <a:endParaRPr lang="en-US" altLang="zh-TW" sz="2000" dirty="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
        <p:nvSpPr>
          <p:cNvPr id="10" name="TextBox 1"/>
          <p:cNvSpPr txBox="1"/>
          <p:nvPr/>
        </p:nvSpPr>
        <p:spPr>
          <a:xfrm>
            <a:off x="348344" y="3272835"/>
            <a:ext cx="4136570" cy="1600438"/>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1400" b="1" dirty="0" smtClean="0"/>
              <a:t>from </a:t>
            </a:r>
            <a:r>
              <a:rPr lang="en-US" altLang="zh-TW" sz="1400" b="1" dirty="0" err="1" smtClean="0"/>
              <a:t>django.contrib</a:t>
            </a:r>
            <a:r>
              <a:rPr lang="en-US" altLang="zh-TW" sz="1400" b="1" dirty="0" smtClean="0"/>
              <a:t> import admin </a:t>
            </a:r>
          </a:p>
          <a:p>
            <a:pPr>
              <a:buClr>
                <a:srgbClr val="00B0F0"/>
              </a:buClr>
            </a:pPr>
            <a:r>
              <a:rPr lang="en-US" altLang="zh-TW" sz="1400" b="1" dirty="0" err="1" smtClean="0"/>
              <a:t>admin.autodiscover</a:t>
            </a:r>
            <a:r>
              <a:rPr lang="en-US" altLang="zh-TW" sz="1400" b="1" dirty="0" smtClean="0"/>
              <a:t>() </a:t>
            </a:r>
          </a:p>
          <a:p>
            <a:pPr>
              <a:buClr>
                <a:srgbClr val="00B0F0"/>
              </a:buClr>
            </a:pPr>
            <a:endParaRPr lang="en-US" altLang="zh-TW" sz="1400" b="1" dirty="0" smtClean="0"/>
          </a:p>
          <a:p>
            <a:pPr>
              <a:buClr>
                <a:srgbClr val="00B0F0"/>
              </a:buClr>
            </a:pPr>
            <a:r>
              <a:rPr lang="en-US" altLang="zh-TW" sz="1400" b="1" dirty="0" err="1" smtClean="0"/>
              <a:t>urlpatterns</a:t>
            </a:r>
            <a:r>
              <a:rPr lang="en-US" altLang="zh-TW" sz="1400" b="1" dirty="0" smtClean="0"/>
              <a:t> = ['', </a:t>
            </a:r>
          </a:p>
          <a:p>
            <a:pPr>
              <a:buClr>
                <a:srgbClr val="00B0F0"/>
              </a:buClr>
            </a:pPr>
            <a:r>
              <a:rPr lang="en-US" altLang="zh-TW" sz="1400" b="1" dirty="0" smtClean="0"/>
              <a:t>    url(</a:t>
            </a:r>
            <a:r>
              <a:rPr lang="en-US" altLang="zh-TW" sz="1400" b="1" dirty="0" err="1" smtClean="0"/>
              <a:t>r'^admin</a:t>
            </a:r>
            <a:r>
              <a:rPr lang="en-US" altLang="zh-TW" sz="1400" b="1" dirty="0" smtClean="0"/>
              <a:t>/', include(</a:t>
            </a:r>
            <a:r>
              <a:rPr lang="en-US" altLang="zh-TW" sz="1400" b="1" dirty="0" err="1" smtClean="0"/>
              <a:t>admin.site.urls</a:t>
            </a:r>
            <a:r>
              <a:rPr lang="en-US" altLang="zh-TW" sz="1400" b="1" dirty="0" smtClean="0"/>
              <a:t>)),</a:t>
            </a:r>
          </a:p>
          <a:p>
            <a:pPr>
              <a:buClr>
                <a:srgbClr val="00B0F0"/>
              </a:buClr>
            </a:pPr>
            <a:r>
              <a:rPr lang="en-US" altLang="zh-TW" sz="1400" dirty="0" smtClean="0"/>
              <a:t>    </a:t>
            </a:r>
            <a:r>
              <a:rPr lang="en-US" altLang="zh-TW" sz="1400" dirty="0" smtClean="0"/>
              <a:t>url(r'^</a:t>
            </a:r>
            <a:r>
              <a:rPr lang="en-US" altLang="zh-TW" sz="1400" dirty="0" smtClean="0"/>
              <a:t>$</a:t>
            </a:r>
            <a:r>
              <a:rPr lang="en-US" altLang="zh-TW" sz="1400" dirty="0" smtClean="0"/>
              <a:t>', '</a:t>
            </a:r>
            <a:r>
              <a:rPr lang="en-US" altLang="zh-TW" sz="1400" dirty="0" err="1" smtClean="0"/>
              <a:t>views.hello</a:t>
            </a:r>
            <a:r>
              <a:rPr lang="en-US" altLang="zh-TW" sz="1400" dirty="0" smtClean="0"/>
              <a:t>', name = 'hello')</a:t>
            </a:r>
            <a:r>
              <a:rPr lang="en-US" altLang="zh-TW" sz="1400" b="1" dirty="0" smtClean="0"/>
              <a:t> </a:t>
            </a:r>
          </a:p>
          <a:p>
            <a:pPr>
              <a:buClr>
                <a:srgbClr val="00B0F0"/>
              </a:buClr>
            </a:pPr>
            <a:r>
              <a:rPr lang="en-US" altLang="zh-TW" sz="1400" b="1" dirty="0" smtClean="0"/>
              <a:t>]</a:t>
            </a:r>
          </a:p>
        </p:txBody>
      </p:sp>
      <p:pic>
        <p:nvPicPr>
          <p:cNvPr id="2050" name="Picture 2"/>
          <p:cNvPicPr>
            <a:picLocks noChangeAspect="1" noChangeArrowheads="1"/>
          </p:cNvPicPr>
          <p:nvPr/>
        </p:nvPicPr>
        <p:blipFill>
          <a:blip r:embed="rId4" cstate="print"/>
          <a:srcRect/>
          <a:stretch>
            <a:fillRect/>
          </a:stretch>
        </p:blipFill>
        <p:spPr bwMode="auto">
          <a:xfrm>
            <a:off x="4666151" y="3222171"/>
            <a:ext cx="4477849" cy="2991531"/>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 URL Mapping</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https://www.tutorialspoint.com/django/django_url_mapping.htm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347787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marked line maps the URL "/home" to the hello view created in </a:t>
            </a:r>
            <a:r>
              <a:rPr lang="en-US" altLang="zh-TW" sz="2000" dirty="0" err="1" smtClean="0"/>
              <a:t>myapp</a:t>
            </a:r>
            <a:r>
              <a:rPr lang="en-US" altLang="zh-TW" sz="2000" dirty="0" smtClean="0"/>
              <a:t>/view.py file. </a:t>
            </a:r>
          </a:p>
          <a:p>
            <a:pPr marL="465138" indent="-465138">
              <a:buClr>
                <a:srgbClr val="00B0F0"/>
              </a:buClr>
              <a:buFont typeface="Wingdings" pitchFamily="2" charset="2"/>
              <a:buChar char="u"/>
            </a:pPr>
            <a:r>
              <a:rPr lang="en-US" altLang="zh-TW" sz="2000" dirty="0" smtClean="0"/>
              <a:t>As you can see above a mapping is composed of three elements −</a:t>
            </a:r>
          </a:p>
          <a:p>
            <a:pPr marL="922338" lvl="1" indent="-465138">
              <a:buClr>
                <a:srgbClr val="00B0F0"/>
              </a:buClr>
              <a:buFont typeface="Wingdings" pitchFamily="2" charset="2"/>
              <a:buChar char="u"/>
            </a:pPr>
            <a:r>
              <a:rPr lang="en-US" altLang="zh-TW" sz="2000" b="1" dirty="0" smtClean="0"/>
              <a:t>The pattern</a:t>
            </a:r>
            <a:r>
              <a:rPr lang="en-US" altLang="zh-TW" sz="2000" dirty="0" smtClean="0"/>
              <a:t> − A </a:t>
            </a:r>
            <a:r>
              <a:rPr lang="en-US" altLang="zh-TW" sz="2000" dirty="0" err="1" smtClean="0"/>
              <a:t>regexp</a:t>
            </a:r>
            <a:r>
              <a:rPr lang="en-US" altLang="zh-TW" sz="2000" dirty="0" smtClean="0"/>
              <a:t> matching the URL you want to be resolved and map. Everything that can work with the python 're' module is eligible for the pattern (useful when you want to pass parameters via url).</a:t>
            </a:r>
          </a:p>
          <a:p>
            <a:pPr marL="922338" lvl="1" indent="-465138">
              <a:buClr>
                <a:srgbClr val="00B0F0"/>
              </a:buClr>
              <a:buFont typeface="Wingdings" pitchFamily="2" charset="2"/>
              <a:buChar char="u"/>
            </a:pPr>
            <a:r>
              <a:rPr lang="en-US" altLang="zh-TW" sz="2000" b="1" dirty="0" smtClean="0"/>
              <a:t>The python path to the view</a:t>
            </a:r>
            <a:r>
              <a:rPr lang="en-US" altLang="zh-TW" sz="2000" dirty="0" smtClean="0"/>
              <a:t> − Same as when you are importing a module.</a:t>
            </a:r>
          </a:p>
          <a:p>
            <a:pPr marL="922338" lvl="1" indent="-465138">
              <a:buClr>
                <a:srgbClr val="00B0F0"/>
              </a:buClr>
              <a:buFont typeface="Wingdings" pitchFamily="2" charset="2"/>
              <a:buChar char="u"/>
            </a:pPr>
            <a:r>
              <a:rPr lang="en-US" altLang="zh-TW" sz="2000" b="1" dirty="0" smtClean="0"/>
              <a:t>The name</a:t>
            </a:r>
            <a:r>
              <a:rPr lang="en-US" altLang="zh-TW" sz="2000" dirty="0" smtClean="0"/>
              <a:t> − In order to perform URL reversing, you’ll need to use named URL patterns as done in the examples above. Once done, just start the server to access your view via :http://127.0.0.1/hello</a:t>
            </a:r>
            <a:endParaRPr lang="en-US" altLang="zh-TW" sz="2000" dirty="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13</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7.3 Organize your URL</a:t>
            </a:r>
            <a:endParaRPr lang="en-US" sz="5400" dirty="0">
              <a:solidFill>
                <a:prstClr val="black"/>
              </a:solidFill>
            </a:endParaRPr>
          </a:p>
        </p:txBody>
      </p:sp>
      <p:pic>
        <p:nvPicPr>
          <p:cNvPr id="5" name="Picture 3"/>
          <p:cNvPicPr>
            <a:picLocks noChangeAspect="1" noChangeArrowheads="1"/>
          </p:cNvPicPr>
          <p:nvPr/>
        </p:nvPicPr>
        <p:blipFill>
          <a:blip r:embed="rId3" cstate="print"/>
          <a:srcRect/>
          <a:stretch>
            <a:fillRect/>
          </a:stretch>
        </p:blipFill>
        <p:spPr bwMode="auto">
          <a:xfrm>
            <a:off x="4249697" y="4397828"/>
            <a:ext cx="755917" cy="713921"/>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smtClean="0">
                <a:solidFill>
                  <a:srgbClr val="0070C0"/>
                </a:solidFill>
                <a:effectLst>
                  <a:outerShdw blurRad="38100" dist="38100" dir="2700000" algn="tl">
                    <a:srgbClr val="000000">
                      <a:alpha val="43137"/>
                    </a:srgbClr>
                  </a:outerShdw>
                </a:effectLst>
              </a:rPr>
              <a:t>7.3 </a:t>
            </a:r>
            <a:r>
              <a:rPr lang="en-US" altLang="zh-TW" sz="3000" b="1" dirty="0" smtClean="0">
                <a:solidFill>
                  <a:srgbClr val="0070C0"/>
                </a:solidFill>
                <a:effectLst>
                  <a:outerShdw blurRad="38100" dist="38100" dir="2700000" algn="tl">
                    <a:srgbClr val="000000">
                      <a:alpha val="43137"/>
                    </a:srgbClr>
                  </a:outerShdw>
                </a:effectLst>
              </a:rPr>
              <a:t>Organize Your URL</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https://www.tutorialspoint.com/django/django_url_mapping.htm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255454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So far, we have created the URLs in “</a:t>
            </a:r>
            <a:r>
              <a:rPr lang="en-US" altLang="zh-TW" sz="2000" dirty="0" err="1" smtClean="0"/>
              <a:t>myprojects</a:t>
            </a:r>
            <a:r>
              <a:rPr lang="en-US" altLang="zh-TW" sz="2000" dirty="0" smtClean="0"/>
              <a:t>/url.py” file, however as stated earlier about Django and creating an app, the best point was to be able to reuse applications in different projects. </a:t>
            </a:r>
          </a:p>
          <a:p>
            <a:pPr marL="465138" indent="-465138">
              <a:buClr>
                <a:srgbClr val="00B0F0"/>
              </a:buClr>
              <a:buFont typeface="Wingdings" pitchFamily="2" charset="2"/>
              <a:buChar char="u"/>
            </a:pPr>
            <a:r>
              <a:rPr lang="en-US" altLang="zh-TW" sz="2000" dirty="0" smtClean="0"/>
              <a:t>You can easily see what the problem is, if you are saving all your URLs in the “projecturl.py” file. </a:t>
            </a:r>
          </a:p>
          <a:p>
            <a:pPr marL="465138" indent="-465138">
              <a:buClr>
                <a:srgbClr val="00B0F0"/>
              </a:buClr>
              <a:buFont typeface="Wingdings" pitchFamily="2" charset="2"/>
              <a:buChar char="u"/>
            </a:pPr>
            <a:r>
              <a:rPr lang="en-US" altLang="zh-TW" sz="2000" dirty="0" smtClean="0"/>
              <a:t>So best practice is to create an “url.py” per application and to include it in our main projects url.py file (we included admin URLs for admin interface before).</a:t>
            </a:r>
            <a:endParaRPr lang="en-US" altLang="zh-TW" sz="2000" dirty="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1284288" y="3845606"/>
            <a:ext cx="5762625" cy="189547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15</a:t>
            </a:fld>
            <a:endParaRPr lang="en-US" dirty="0">
              <a:solidFill>
                <a:prstClr val="black"/>
              </a:solidFill>
            </a:endParaRPr>
          </a:p>
        </p:txBody>
      </p:sp>
      <p:sp>
        <p:nvSpPr>
          <p:cNvPr id="6" name="Rectangle 5"/>
          <p:cNvSpPr/>
          <p:nvPr/>
        </p:nvSpPr>
        <p:spPr>
          <a:xfrm>
            <a:off x="1588238" y="4332495"/>
            <a:ext cx="6147838"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 7</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p14="http://schemas.microsoft.com/office/powerpoint/2010/main" xmlns="" val="93845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7 URL Mapping</a:t>
            </a:r>
            <a:endParaRPr lang="en-US" sz="5400" dirty="0">
              <a:solidFill>
                <a:prstClr val="black"/>
              </a:solidFill>
            </a:endParaRPr>
          </a:p>
        </p:txBody>
      </p:sp>
      <p:pic>
        <p:nvPicPr>
          <p:cNvPr id="5" name="Picture 3"/>
          <p:cNvPicPr>
            <a:picLocks noChangeAspect="1" noChangeArrowheads="1"/>
          </p:cNvPicPr>
          <p:nvPr/>
        </p:nvPicPr>
        <p:blipFill>
          <a:blip r:embed="rId3" cstate="print"/>
          <a:srcRect/>
          <a:stretch>
            <a:fillRect/>
          </a:stretch>
        </p:blipFill>
        <p:spPr bwMode="auto">
          <a:xfrm>
            <a:off x="4249697" y="4397828"/>
            <a:ext cx="755917" cy="713921"/>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 URL Mapping</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https://www.tutorialspoint.com/django/django_url_mapping.htm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255454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Now that we have a working view as explained in the previous chapters. </a:t>
            </a:r>
          </a:p>
          <a:p>
            <a:pPr marL="465138" indent="-465138">
              <a:buClr>
                <a:srgbClr val="00B0F0"/>
              </a:buClr>
              <a:buFont typeface="Wingdings" pitchFamily="2" charset="2"/>
              <a:buChar char="u"/>
            </a:pPr>
            <a:r>
              <a:rPr lang="en-US" altLang="zh-TW" sz="2000" dirty="0" smtClean="0"/>
              <a:t>We want to access that view via a URL. </a:t>
            </a:r>
          </a:p>
          <a:p>
            <a:pPr marL="465138" indent="-465138">
              <a:buClr>
                <a:srgbClr val="00B0F0"/>
              </a:buClr>
              <a:buFont typeface="Wingdings" pitchFamily="2" charset="2"/>
              <a:buChar char="u"/>
            </a:pPr>
            <a:r>
              <a:rPr lang="en-US" altLang="zh-TW" sz="2000" dirty="0" smtClean="0"/>
              <a:t>Django has his own way for URL mapping and it's done by editing your project url.py file </a:t>
            </a:r>
            <a:r>
              <a:rPr lang="en-US" altLang="zh-TW" sz="2000" b="1" dirty="0" smtClean="0"/>
              <a:t>(myproject/url.py)</a:t>
            </a:r>
            <a:r>
              <a:rPr lang="en-US" altLang="zh-TW" sz="2000" dirty="0" smtClean="0"/>
              <a:t>. </a:t>
            </a:r>
          </a:p>
          <a:p>
            <a:pPr marL="465138" indent="-465138">
              <a:buClr>
                <a:srgbClr val="00B0F0"/>
              </a:buClr>
              <a:buFont typeface="Wingdings" pitchFamily="2" charset="2"/>
              <a:buChar char="u"/>
            </a:pPr>
            <a:r>
              <a:rPr lang="en-US" altLang="zh-TW" sz="2000" dirty="0" smtClean="0"/>
              <a:t>The urls.py file looks like.</a:t>
            </a:r>
          </a:p>
          <a:p>
            <a:pPr marL="465138" indent="-465138">
              <a:buClr>
                <a:srgbClr val="00B0F0"/>
              </a:buClr>
              <a:buFont typeface="Wingdings" pitchFamily="2" charset="2"/>
              <a:buChar char="u"/>
            </a:pPr>
            <a:r>
              <a:rPr lang="en-US" altLang="zh-TW" sz="2000" dirty="0" smtClean="0"/>
              <a:t>Note: </a:t>
            </a:r>
          </a:p>
          <a:p>
            <a:pPr marL="922338" lvl="1" indent="-465138">
              <a:buClr>
                <a:srgbClr val="00B0F0"/>
              </a:buClr>
              <a:buFont typeface="Wingdings" pitchFamily="2" charset="2"/>
              <a:buChar char="u"/>
            </a:pPr>
            <a:r>
              <a:rPr lang="en-US" altLang="zh-TW" sz="2000" dirty="0" smtClean="0"/>
              <a:t>DO NOT use url.py example in </a:t>
            </a:r>
            <a:r>
              <a:rPr lang="en-US" altLang="zh-TW" sz="2000" dirty="0" err="1" smtClean="0"/>
              <a:t>tutoritalpoint</a:t>
            </a:r>
            <a:r>
              <a:rPr lang="en-US" altLang="zh-TW" sz="2000" dirty="0" smtClean="0"/>
              <a:t>. </a:t>
            </a:r>
          </a:p>
          <a:p>
            <a:pPr marL="922338" lvl="1" indent="-465138">
              <a:buClr>
                <a:srgbClr val="00B0F0"/>
              </a:buClr>
              <a:buFont typeface="Wingdings" pitchFamily="2" charset="2"/>
              <a:buChar char="u"/>
            </a:pPr>
            <a:r>
              <a:rPr lang="en-US" altLang="zh-TW" sz="2000" dirty="0" smtClean="0"/>
              <a:t>Use default generate by Django as below.</a:t>
            </a:r>
            <a:endParaRPr lang="en-US" altLang="zh-TW" sz="2000" dirty="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
        <p:nvSpPr>
          <p:cNvPr id="10" name="TextBox 1"/>
          <p:cNvSpPr txBox="1"/>
          <p:nvPr/>
        </p:nvSpPr>
        <p:spPr>
          <a:xfrm>
            <a:off x="435429" y="3809863"/>
            <a:ext cx="3976913" cy="1569660"/>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1600" b="1" dirty="0" smtClean="0"/>
              <a:t>from </a:t>
            </a:r>
            <a:r>
              <a:rPr lang="en-US" altLang="zh-TW" sz="1600" b="1" dirty="0" err="1" smtClean="0"/>
              <a:t>django.contrib</a:t>
            </a:r>
            <a:r>
              <a:rPr lang="en-US" altLang="zh-TW" sz="1600" b="1" dirty="0" smtClean="0"/>
              <a:t> import admin </a:t>
            </a:r>
          </a:p>
          <a:p>
            <a:pPr>
              <a:buClr>
                <a:srgbClr val="00B0F0"/>
              </a:buClr>
            </a:pPr>
            <a:r>
              <a:rPr lang="en-US" altLang="zh-TW" sz="1600" b="1" dirty="0" err="1" smtClean="0"/>
              <a:t>admin.autodiscover</a:t>
            </a:r>
            <a:r>
              <a:rPr lang="en-US" altLang="zh-TW" sz="1600" b="1" dirty="0" smtClean="0"/>
              <a:t>() </a:t>
            </a:r>
          </a:p>
          <a:p>
            <a:pPr>
              <a:buClr>
                <a:srgbClr val="00B0F0"/>
              </a:buClr>
            </a:pPr>
            <a:endParaRPr lang="en-US" altLang="zh-TW" sz="1600" b="1" dirty="0" smtClean="0"/>
          </a:p>
          <a:p>
            <a:pPr>
              <a:buClr>
                <a:srgbClr val="00B0F0"/>
              </a:buClr>
            </a:pPr>
            <a:r>
              <a:rPr lang="en-US" altLang="zh-TW" sz="1600" b="1" dirty="0" err="1" smtClean="0"/>
              <a:t>urlpatterns</a:t>
            </a:r>
            <a:r>
              <a:rPr lang="en-US" altLang="zh-TW" sz="1600" b="1" dirty="0" smtClean="0"/>
              <a:t> = ['', </a:t>
            </a:r>
          </a:p>
          <a:p>
            <a:pPr>
              <a:buClr>
                <a:srgbClr val="00B0F0"/>
              </a:buClr>
            </a:pPr>
            <a:r>
              <a:rPr lang="en-US" altLang="zh-TW" sz="1600" b="1" dirty="0" smtClean="0"/>
              <a:t>    url(</a:t>
            </a:r>
            <a:r>
              <a:rPr lang="en-US" altLang="zh-TW" sz="1600" b="1" dirty="0" err="1" smtClean="0"/>
              <a:t>r'^admin</a:t>
            </a:r>
            <a:r>
              <a:rPr lang="en-US" altLang="zh-TW" sz="1600" b="1" dirty="0" smtClean="0"/>
              <a:t>/', include(</a:t>
            </a:r>
            <a:r>
              <a:rPr lang="en-US" altLang="zh-TW" sz="1600" b="1" dirty="0" err="1" smtClean="0"/>
              <a:t>admin.site.urls</a:t>
            </a:r>
            <a:r>
              <a:rPr lang="en-US" altLang="zh-TW" sz="1600" b="1" dirty="0" smtClean="0"/>
              <a:t>)), </a:t>
            </a:r>
          </a:p>
          <a:p>
            <a:pPr>
              <a:buClr>
                <a:srgbClr val="00B0F0"/>
              </a:buClr>
            </a:pPr>
            <a:r>
              <a:rPr lang="en-US" altLang="zh-TW" sz="1600" b="1" dirty="0" smtClean="0"/>
              <a:t>]</a:t>
            </a:r>
          </a:p>
        </p:txBody>
      </p:sp>
      <p:pic>
        <p:nvPicPr>
          <p:cNvPr id="2050" name="Picture 2"/>
          <p:cNvPicPr>
            <a:picLocks noChangeAspect="1" noChangeArrowheads="1"/>
          </p:cNvPicPr>
          <p:nvPr/>
        </p:nvPicPr>
        <p:blipFill>
          <a:blip r:embed="rId4" cstate="print"/>
          <a:srcRect/>
          <a:stretch>
            <a:fillRect/>
          </a:stretch>
        </p:blipFill>
        <p:spPr bwMode="auto">
          <a:xfrm>
            <a:off x="4557486" y="3740333"/>
            <a:ext cx="4223657" cy="2821712"/>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 URL Mapping</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https://www.tutorialspoint.com/django/django_url_mapping.htm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163121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website = myproject</a:t>
            </a:r>
          </a:p>
          <a:p>
            <a:pPr marL="465138" indent="-465138">
              <a:buClr>
                <a:srgbClr val="00B0F0"/>
              </a:buClr>
              <a:buFont typeface="Wingdings" pitchFamily="2" charset="2"/>
              <a:buChar char="u"/>
            </a:pPr>
            <a:r>
              <a:rPr lang="en-US" altLang="zh-TW" sz="2000" dirty="0" smtClean="0"/>
              <a:t>music = </a:t>
            </a:r>
            <a:r>
              <a:rPr lang="en-US" altLang="zh-TW" sz="2000" dirty="0" err="1" smtClean="0"/>
              <a:t>myapp</a:t>
            </a:r>
            <a:r>
              <a:rPr lang="en-US" altLang="zh-TW" sz="2000" dirty="0" smtClean="0"/>
              <a:t> </a:t>
            </a:r>
          </a:p>
          <a:p>
            <a:pPr marL="465138" indent="-465138">
              <a:buClr>
                <a:srgbClr val="00B0F0"/>
              </a:buClr>
              <a:buFont typeface="Wingdings" pitchFamily="2" charset="2"/>
              <a:buChar char="u"/>
            </a:pPr>
            <a:r>
              <a:rPr lang="en-US" altLang="zh-TW" sz="2000" dirty="0" smtClean="0"/>
              <a:t>Note: </a:t>
            </a:r>
          </a:p>
          <a:p>
            <a:pPr marL="922338" lvl="1" indent="-465138">
              <a:buClr>
                <a:srgbClr val="00B0F0"/>
              </a:buClr>
              <a:buFont typeface="Wingdings" pitchFamily="2" charset="2"/>
              <a:buChar char="u"/>
            </a:pPr>
            <a:r>
              <a:rPr lang="en-US" altLang="zh-TW" sz="2000" dirty="0" smtClean="0"/>
              <a:t>Because the music is too popular (too crowded), we need another director (or app) to handle downloading.</a:t>
            </a:r>
            <a:endParaRPr lang="en-US" altLang="zh-TW" sz="2000" dirty="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7.1 website (</a:t>
            </a:r>
            <a:r>
              <a:rPr lang="en-US" sz="5400" b="1" dirty="0" err="1" smtClean="0">
                <a:solidFill>
                  <a:srgbClr val="FFC000"/>
                </a:solidFill>
                <a:effectLst>
                  <a:outerShdw blurRad="38100" dist="38100" dir="2700000" algn="tl">
                    <a:srgbClr val="000000">
                      <a:alpha val="43137"/>
                    </a:srgbClr>
                  </a:outerShdw>
                </a:effectLst>
              </a:rPr>
              <a:t>mypeoject</a:t>
            </a:r>
            <a:r>
              <a:rPr lang="en-US" sz="5400" b="1" dirty="0" smtClean="0">
                <a:solidFill>
                  <a:srgbClr val="FFC000"/>
                </a:solidFill>
                <a:effectLst>
                  <a:outerShdw blurRad="38100" dist="38100" dir="2700000" algn="tl">
                    <a:srgbClr val="000000">
                      <a:alpha val="43137"/>
                    </a:srgbClr>
                  </a:outerShdw>
                </a:effectLst>
              </a:rPr>
              <a:t>)</a:t>
            </a:r>
            <a:endParaRPr lang="en-US" sz="5400" dirty="0">
              <a:solidFill>
                <a:prstClr val="black"/>
              </a:solidFill>
            </a:endParaRPr>
          </a:p>
        </p:txBody>
      </p:sp>
      <p:pic>
        <p:nvPicPr>
          <p:cNvPr id="5" name="Picture 3"/>
          <p:cNvPicPr>
            <a:picLocks noChangeAspect="1" noChangeArrowheads="1"/>
          </p:cNvPicPr>
          <p:nvPr/>
        </p:nvPicPr>
        <p:blipFill>
          <a:blip r:embed="rId3" cstate="print"/>
          <a:srcRect/>
          <a:stretch>
            <a:fillRect/>
          </a:stretch>
        </p:blipFill>
        <p:spPr bwMode="auto">
          <a:xfrm>
            <a:off x="4249697" y="4397828"/>
            <a:ext cx="755917" cy="713921"/>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 URL Mapping</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1" y="446747"/>
            <a:ext cx="7865587" cy="630942"/>
          </a:xfrm>
          <a:prstGeom prst="rect">
            <a:avLst/>
          </a:prstGeom>
          <a:noFill/>
        </p:spPr>
        <p:txBody>
          <a:bodyPr wrap="square" rtlCol="0">
            <a:spAutoFit/>
          </a:bodyPr>
          <a:lstStyle/>
          <a:p>
            <a:r>
              <a:rPr lang="en-US" sz="2300" b="1" i="1" dirty="0" smtClean="0"/>
              <a:t>Introduction</a:t>
            </a:r>
          </a:p>
          <a:p>
            <a:r>
              <a:rPr lang="en-US" sz="1200" b="1" i="1" dirty="0" smtClean="0"/>
              <a:t>https://www.youtube.com/watch?v=nAn1KpPlN2w&amp;list=PL6gx4Cwl9DGBlmzzFcLgDhKTTfNLfX1IK&amp;index=5</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err="1" smtClean="0"/>
              <a:t>rul</a:t>
            </a:r>
            <a:r>
              <a:rPr lang="en-US" altLang="zh-TW" sz="2000" dirty="0" smtClean="0"/>
              <a:t> (r’…’): r means regular expression.</a:t>
            </a:r>
            <a:endParaRPr lang="en-US" altLang="zh-TW" sz="2000" dirty="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
        <p:nvSpPr>
          <p:cNvPr id="10" name="TextBox 1"/>
          <p:cNvSpPr txBox="1"/>
          <p:nvPr/>
        </p:nvSpPr>
        <p:spPr>
          <a:xfrm>
            <a:off x="196195" y="2503579"/>
            <a:ext cx="4102537" cy="1815882"/>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1600" dirty="0" smtClean="0"/>
              <a:t>from </a:t>
            </a:r>
            <a:r>
              <a:rPr lang="en-US" altLang="zh-TW" sz="1600" dirty="0" err="1" smtClean="0"/>
              <a:t>django.conf.urls</a:t>
            </a:r>
            <a:r>
              <a:rPr lang="en-US" altLang="zh-TW" sz="1600" dirty="0" smtClean="0"/>
              <a:t> import admin include, url</a:t>
            </a:r>
          </a:p>
          <a:p>
            <a:pPr>
              <a:buClr>
                <a:srgbClr val="00B0F0"/>
              </a:buClr>
            </a:pPr>
            <a:r>
              <a:rPr lang="en-US" altLang="zh-TW" sz="1600" dirty="0" smtClean="0"/>
              <a:t>from </a:t>
            </a:r>
            <a:r>
              <a:rPr lang="en-US" altLang="zh-TW" sz="1600" dirty="0" err="1" smtClean="0"/>
              <a:t>django.contrib</a:t>
            </a:r>
            <a:r>
              <a:rPr lang="en-US" altLang="zh-TW" sz="1600" dirty="0" smtClean="0"/>
              <a:t> import admin </a:t>
            </a:r>
          </a:p>
          <a:p>
            <a:pPr>
              <a:buClr>
                <a:srgbClr val="00B0F0"/>
              </a:buClr>
            </a:pPr>
            <a:endParaRPr lang="en-US" altLang="zh-TW" sz="1600" dirty="0" smtClean="0"/>
          </a:p>
          <a:p>
            <a:pPr>
              <a:buClr>
                <a:srgbClr val="00B0F0"/>
              </a:buClr>
            </a:pPr>
            <a:r>
              <a:rPr lang="en-US" altLang="zh-TW" sz="1600" dirty="0" err="1" smtClean="0"/>
              <a:t>urlpatterns</a:t>
            </a:r>
            <a:r>
              <a:rPr lang="en-US" altLang="zh-TW" sz="1600" dirty="0" smtClean="0"/>
              <a:t> = [ </a:t>
            </a:r>
          </a:p>
          <a:p>
            <a:pPr>
              <a:buClr>
                <a:srgbClr val="00B0F0"/>
              </a:buClr>
            </a:pPr>
            <a:r>
              <a:rPr lang="en-US" altLang="zh-TW" sz="1600" dirty="0" smtClean="0"/>
              <a:t>    url(</a:t>
            </a:r>
            <a:r>
              <a:rPr lang="en-US" altLang="zh-TW" sz="1600" dirty="0" err="1" smtClean="0"/>
              <a:t>r'^admin</a:t>
            </a:r>
            <a:r>
              <a:rPr lang="en-US" altLang="zh-TW" sz="1600" dirty="0" smtClean="0"/>
              <a:t>/', include(</a:t>
            </a:r>
            <a:r>
              <a:rPr lang="en-US" altLang="zh-TW" sz="1600" dirty="0" err="1" smtClean="0"/>
              <a:t>admin.site.urls</a:t>
            </a:r>
            <a:r>
              <a:rPr lang="en-US" altLang="zh-TW" sz="1600" dirty="0" smtClean="0"/>
              <a:t>)), </a:t>
            </a:r>
          </a:p>
          <a:p>
            <a:pPr>
              <a:buClr>
                <a:srgbClr val="00B0F0"/>
              </a:buClr>
            </a:pPr>
            <a:r>
              <a:rPr lang="en-US" altLang="zh-TW" sz="1600" dirty="0" smtClean="0"/>
              <a:t>    url(</a:t>
            </a:r>
            <a:r>
              <a:rPr lang="en-US" altLang="zh-TW" sz="1600" dirty="0" err="1" smtClean="0"/>
              <a:t>r‘^music</a:t>
            </a:r>
            <a:r>
              <a:rPr lang="en-US" altLang="zh-TW" sz="1600" dirty="0" smtClean="0"/>
              <a:t>/', include(‘</a:t>
            </a:r>
            <a:r>
              <a:rPr lang="en-US" altLang="zh-TW" sz="1600" dirty="0" err="1" smtClean="0"/>
              <a:t>music.urls</a:t>
            </a:r>
            <a:r>
              <a:rPr lang="en-US" altLang="zh-TW" sz="1600" dirty="0" smtClean="0"/>
              <a:t>’)),</a:t>
            </a:r>
          </a:p>
          <a:p>
            <a:pPr>
              <a:buClr>
                <a:srgbClr val="00B0F0"/>
              </a:buClr>
            </a:pPr>
            <a:r>
              <a:rPr lang="en-US" altLang="zh-TW" sz="1600" dirty="0" smtClean="0"/>
              <a:t>]</a:t>
            </a:r>
          </a:p>
        </p:txBody>
      </p:sp>
      <p:pic>
        <p:nvPicPr>
          <p:cNvPr id="4098" name="Picture 2"/>
          <p:cNvPicPr>
            <a:picLocks noChangeAspect="1" noChangeArrowheads="1"/>
          </p:cNvPicPr>
          <p:nvPr/>
        </p:nvPicPr>
        <p:blipFill>
          <a:blip r:embed="rId4" cstate="print"/>
          <a:srcRect/>
          <a:stretch>
            <a:fillRect/>
          </a:stretch>
        </p:blipFill>
        <p:spPr bwMode="auto">
          <a:xfrm>
            <a:off x="185918" y="4429563"/>
            <a:ext cx="4188555" cy="1603376"/>
          </a:xfrm>
          <a:prstGeom prst="rect">
            <a:avLst/>
          </a:prstGeom>
          <a:noFill/>
          <a:ln w="9525">
            <a:solidFill>
              <a:srgbClr val="C00000"/>
            </a:solidFill>
            <a:miter lim="800000"/>
            <a:headEnd/>
            <a:tailEnd/>
          </a:ln>
        </p:spPr>
      </p:pic>
      <p:sp>
        <p:nvSpPr>
          <p:cNvPr id="11" name="TextBox 1"/>
          <p:cNvSpPr txBox="1"/>
          <p:nvPr/>
        </p:nvSpPr>
        <p:spPr>
          <a:xfrm>
            <a:off x="4708634" y="2435261"/>
            <a:ext cx="4235670" cy="1815882"/>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1600" dirty="0" smtClean="0"/>
              <a:t>from </a:t>
            </a:r>
            <a:r>
              <a:rPr lang="en-US" altLang="zh-TW" sz="1600" dirty="0" err="1" smtClean="0"/>
              <a:t>django.conf.urls</a:t>
            </a:r>
            <a:r>
              <a:rPr lang="en-US" altLang="zh-TW" sz="1600" dirty="0" smtClean="0"/>
              <a:t> import admin include, url</a:t>
            </a:r>
          </a:p>
          <a:p>
            <a:pPr>
              <a:buClr>
                <a:srgbClr val="00B0F0"/>
              </a:buClr>
            </a:pPr>
            <a:r>
              <a:rPr lang="en-US" altLang="zh-TW" sz="1600" dirty="0" smtClean="0"/>
              <a:t>from </a:t>
            </a:r>
            <a:r>
              <a:rPr lang="en-US" altLang="zh-TW" sz="1600" dirty="0" err="1" smtClean="0"/>
              <a:t>django.contrib</a:t>
            </a:r>
            <a:r>
              <a:rPr lang="en-US" altLang="zh-TW" sz="1600" dirty="0" smtClean="0"/>
              <a:t> import admin </a:t>
            </a:r>
          </a:p>
          <a:p>
            <a:pPr>
              <a:buClr>
                <a:srgbClr val="00B0F0"/>
              </a:buClr>
            </a:pPr>
            <a:endParaRPr lang="en-US" altLang="zh-TW" sz="1600" dirty="0" smtClean="0"/>
          </a:p>
          <a:p>
            <a:pPr>
              <a:buClr>
                <a:srgbClr val="00B0F0"/>
              </a:buClr>
            </a:pPr>
            <a:r>
              <a:rPr lang="en-US" altLang="zh-TW" sz="1600" dirty="0" err="1" smtClean="0"/>
              <a:t>urlpatterns</a:t>
            </a:r>
            <a:r>
              <a:rPr lang="en-US" altLang="zh-TW" sz="1600" dirty="0" smtClean="0"/>
              <a:t> = [ </a:t>
            </a:r>
          </a:p>
          <a:p>
            <a:pPr>
              <a:buClr>
                <a:srgbClr val="00B0F0"/>
              </a:buClr>
            </a:pPr>
            <a:r>
              <a:rPr lang="en-US" altLang="zh-TW" sz="1600" dirty="0" smtClean="0"/>
              <a:t>    url(</a:t>
            </a:r>
            <a:r>
              <a:rPr lang="en-US" altLang="zh-TW" sz="1600" dirty="0" err="1" smtClean="0"/>
              <a:t>r'^admin</a:t>
            </a:r>
            <a:r>
              <a:rPr lang="en-US" altLang="zh-TW" sz="1600" dirty="0" smtClean="0"/>
              <a:t>/', include(</a:t>
            </a:r>
            <a:r>
              <a:rPr lang="en-US" altLang="zh-TW" sz="1600" dirty="0" err="1" smtClean="0"/>
              <a:t>admin.site.urls</a:t>
            </a:r>
            <a:r>
              <a:rPr lang="en-US" altLang="zh-TW" sz="1600" dirty="0" smtClean="0"/>
              <a:t>)), </a:t>
            </a:r>
          </a:p>
          <a:p>
            <a:pPr>
              <a:buClr>
                <a:srgbClr val="00B0F0"/>
              </a:buClr>
            </a:pPr>
            <a:r>
              <a:rPr lang="en-US" altLang="zh-TW" sz="1600" dirty="0" smtClean="0"/>
              <a:t>    url(</a:t>
            </a:r>
            <a:r>
              <a:rPr lang="en-US" altLang="zh-TW" sz="1600" dirty="0" err="1" smtClean="0"/>
              <a:t>r‘^myapp</a:t>
            </a:r>
            <a:r>
              <a:rPr lang="en-US" altLang="zh-TW" sz="1600" dirty="0" smtClean="0"/>
              <a:t>/', include(‘</a:t>
            </a:r>
            <a:r>
              <a:rPr lang="en-US" altLang="zh-TW" sz="1600" dirty="0" err="1" smtClean="0"/>
              <a:t>myapp.urls</a:t>
            </a:r>
            <a:r>
              <a:rPr lang="en-US" altLang="zh-TW" sz="1600" dirty="0" smtClean="0"/>
              <a:t>’)),</a:t>
            </a:r>
          </a:p>
          <a:p>
            <a:pPr>
              <a:buClr>
                <a:srgbClr val="00B0F0"/>
              </a:buClr>
            </a:pPr>
            <a:r>
              <a:rPr lang="en-US" altLang="zh-TW" sz="1600" dirty="0" smtClean="0"/>
              <a:t>]</a:t>
            </a:r>
          </a:p>
        </p:txBody>
      </p:sp>
      <p:sp>
        <p:nvSpPr>
          <p:cNvPr id="12" name="TextBox 1"/>
          <p:cNvSpPr txBox="1"/>
          <p:nvPr/>
        </p:nvSpPr>
        <p:spPr>
          <a:xfrm>
            <a:off x="246995" y="1862446"/>
            <a:ext cx="389408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website/urls.py</a:t>
            </a:r>
          </a:p>
        </p:txBody>
      </p:sp>
      <p:sp>
        <p:nvSpPr>
          <p:cNvPr id="13" name="TextBox 1"/>
          <p:cNvSpPr txBox="1"/>
          <p:nvPr/>
        </p:nvSpPr>
        <p:spPr>
          <a:xfrm>
            <a:off x="4593022" y="1920252"/>
            <a:ext cx="389408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myproject/urls.py</a:t>
            </a:r>
          </a:p>
        </p:txBody>
      </p:sp>
      <p:pic>
        <p:nvPicPr>
          <p:cNvPr id="7170" name="Picture 2"/>
          <p:cNvPicPr>
            <a:picLocks noChangeAspect="1" noChangeArrowheads="1"/>
          </p:cNvPicPr>
          <p:nvPr/>
        </p:nvPicPr>
        <p:blipFill>
          <a:blip r:embed="rId5" cstate="print"/>
          <a:srcRect/>
          <a:stretch>
            <a:fillRect/>
          </a:stretch>
        </p:blipFill>
        <p:spPr bwMode="auto">
          <a:xfrm>
            <a:off x="4687614" y="4326322"/>
            <a:ext cx="3818047" cy="1912716"/>
          </a:xfrm>
          <a:prstGeom prst="rect">
            <a:avLst/>
          </a:prstGeom>
          <a:noFill/>
          <a:ln w="9525">
            <a:solidFill>
              <a:srgbClr val="C00000"/>
            </a:solidFill>
            <a:miter lim="800000"/>
            <a:headEnd/>
            <a:tailEnd/>
          </a:ln>
        </p:spPr>
      </p:pic>
      <p:sp>
        <p:nvSpPr>
          <p:cNvPr id="14" name="矩形 13"/>
          <p:cNvSpPr/>
          <p:nvPr/>
        </p:nvSpPr>
        <p:spPr>
          <a:xfrm>
            <a:off x="5402317" y="5948855"/>
            <a:ext cx="2469931" cy="18918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770992" y="5386551"/>
            <a:ext cx="1970691" cy="1839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4966137" y="3710152"/>
            <a:ext cx="3189891" cy="26275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367861" y="3767959"/>
            <a:ext cx="3189891" cy="26275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7.2 music (</a:t>
            </a:r>
            <a:r>
              <a:rPr lang="en-US" sz="5400" b="1" dirty="0" err="1" smtClean="0">
                <a:solidFill>
                  <a:srgbClr val="FFC000"/>
                </a:solidFill>
                <a:effectLst>
                  <a:outerShdw blurRad="38100" dist="38100" dir="2700000" algn="tl">
                    <a:srgbClr val="000000">
                      <a:alpha val="43137"/>
                    </a:srgbClr>
                  </a:outerShdw>
                </a:effectLst>
              </a:rPr>
              <a:t>myapp</a:t>
            </a:r>
            <a:r>
              <a:rPr lang="en-US" sz="5400" b="1" dirty="0" smtClean="0">
                <a:solidFill>
                  <a:srgbClr val="FFC000"/>
                </a:solidFill>
                <a:effectLst>
                  <a:outerShdw blurRad="38100" dist="38100" dir="2700000" algn="tl">
                    <a:srgbClr val="000000">
                      <a:alpha val="43137"/>
                    </a:srgbClr>
                  </a:outerShdw>
                </a:effectLst>
              </a:rPr>
              <a:t>)</a:t>
            </a:r>
            <a:endParaRPr lang="en-US" sz="5400" dirty="0">
              <a:solidFill>
                <a:prstClr val="black"/>
              </a:solidFill>
            </a:endParaRPr>
          </a:p>
        </p:txBody>
      </p:sp>
      <p:pic>
        <p:nvPicPr>
          <p:cNvPr id="5" name="Picture 3"/>
          <p:cNvPicPr>
            <a:picLocks noChangeAspect="1" noChangeArrowheads="1"/>
          </p:cNvPicPr>
          <p:nvPr/>
        </p:nvPicPr>
        <p:blipFill>
          <a:blip r:embed="rId3" cstate="print"/>
          <a:srcRect/>
          <a:stretch>
            <a:fillRect/>
          </a:stretch>
        </p:blipFill>
        <p:spPr bwMode="auto">
          <a:xfrm>
            <a:off x="4249697" y="4397828"/>
            <a:ext cx="755917" cy="713921"/>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 URL Mapping</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7981200" cy="630942"/>
          </a:xfrm>
          <a:prstGeom prst="rect">
            <a:avLst/>
          </a:prstGeom>
          <a:noFill/>
        </p:spPr>
        <p:txBody>
          <a:bodyPr wrap="square" rtlCol="0">
            <a:spAutoFit/>
          </a:bodyPr>
          <a:lstStyle/>
          <a:p>
            <a:r>
              <a:rPr lang="en-US" sz="2300" b="1" i="1" dirty="0" smtClean="0"/>
              <a:t>Introduction</a:t>
            </a:r>
          </a:p>
          <a:p>
            <a:r>
              <a:rPr lang="en-US" sz="1200" b="1" i="1" dirty="0" smtClean="0"/>
              <a:t>https://www.youtube.com/watch?v=nAn1KpPlN2w&amp;list=PL6gx4Cwl9DGBlmzzFcLgDhKTTfNLfX1IK&amp;index=5</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music/urls.py (</a:t>
            </a:r>
            <a:r>
              <a:rPr lang="en-US" altLang="zh-TW" sz="2000" dirty="0" err="1" smtClean="0"/>
              <a:t>myapp</a:t>
            </a:r>
            <a:r>
              <a:rPr lang="en-US" altLang="zh-TW" sz="2000" dirty="0" smtClean="0"/>
              <a:t>/urls.py)</a:t>
            </a:r>
          </a:p>
          <a:p>
            <a:pPr marL="465138" indent="-465138">
              <a:buClr>
                <a:srgbClr val="00B0F0"/>
              </a:buClr>
              <a:buFont typeface="Wingdings" pitchFamily="2" charset="2"/>
              <a:buChar char="u"/>
            </a:pPr>
            <a:r>
              <a:rPr lang="en-US" altLang="zh-TW" sz="2000" dirty="0" smtClean="0"/>
              <a:t>Note: </a:t>
            </a:r>
          </a:p>
          <a:p>
            <a:pPr marL="922338" lvl="1" indent="-465138">
              <a:buClr>
                <a:srgbClr val="00B0F0"/>
              </a:buClr>
              <a:buFont typeface="Wingdings" pitchFamily="2" charset="2"/>
              <a:buChar char="u"/>
            </a:pPr>
            <a:r>
              <a:rPr lang="en-US" altLang="zh-TW" sz="2000" dirty="0" smtClean="0"/>
              <a:t>$ means match any string.</a:t>
            </a:r>
          </a:p>
          <a:p>
            <a:pPr marL="922338" lvl="1" indent="-465138">
              <a:buClr>
                <a:srgbClr val="00B0F0"/>
              </a:buClr>
              <a:buFont typeface="Wingdings" pitchFamily="2" charset="2"/>
              <a:buChar char="u"/>
            </a:pPr>
            <a:r>
              <a:rPr lang="en-US" altLang="zh-TW" sz="2000" dirty="0" smtClean="0"/>
              <a:t>index is the name of response function. </a:t>
            </a:r>
            <a:endParaRPr lang="en-US" altLang="zh-TW" sz="2000" dirty="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
        <p:nvSpPr>
          <p:cNvPr id="10" name="TextBox 1"/>
          <p:cNvSpPr txBox="1"/>
          <p:nvPr/>
        </p:nvSpPr>
        <p:spPr>
          <a:xfrm>
            <a:off x="326322" y="2859419"/>
            <a:ext cx="3930367" cy="1569660"/>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1600" dirty="0" smtClean="0"/>
              <a:t>from </a:t>
            </a:r>
            <a:r>
              <a:rPr lang="en-US" altLang="zh-TW" sz="1600" dirty="0" err="1" smtClean="0"/>
              <a:t>django.conf.urls</a:t>
            </a:r>
            <a:r>
              <a:rPr lang="en-US" altLang="zh-TW" sz="1600" dirty="0" smtClean="0"/>
              <a:t> import url</a:t>
            </a:r>
          </a:p>
          <a:p>
            <a:pPr>
              <a:buClr>
                <a:srgbClr val="00B0F0"/>
              </a:buClr>
            </a:pPr>
            <a:r>
              <a:rPr lang="en-US" altLang="zh-TW" sz="1600" dirty="0" smtClean="0"/>
              <a:t>from . import views</a:t>
            </a:r>
          </a:p>
          <a:p>
            <a:pPr>
              <a:buClr>
                <a:srgbClr val="00B0F0"/>
              </a:buClr>
            </a:pPr>
            <a:endParaRPr lang="en-US" altLang="zh-TW" sz="1600" dirty="0" smtClean="0"/>
          </a:p>
          <a:p>
            <a:pPr>
              <a:buClr>
                <a:srgbClr val="00B0F0"/>
              </a:buClr>
            </a:pPr>
            <a:r>
              <a:rPr lang="en-US" altLang="zh-TW" sz="1600" dirty="0" err="1" smtClean="0"/>
              <a:t>urlpatterns</a:t>
            </a:r>
            <a:r>
              <a:rPr lang="en-US" altLang="zh-TW" sz="1600" dirty="0" smtClean="0"/>
              <a:t> = [</a:t>
            </a:r>
          </a:p>
          <a:p>
            <a:pPr>
              <a:buClr>
                <a:srgbClr val="00B0F0"/>
              </a:buClr>
            </a:pPr>
            <a:r>
              <a:rPr lang="en-US" altLang="zh-TW" sz="1600" dirty="0" smtClean="0"/>
              <a:t>     url (r’^$’, </a:t>
            </a:r>
            <a:r>
              <a:rPr lang="en-US" altLang="zh-TW" sz="1600" dirty="0" err="1" smtClean="0"/>
              <a:t>views.index</a:t>
            </a:r>
            <a:r>
              <a:rPr lang="en-US" altLang="zh-TW" sz="1600" dirty="0" smtClean="0"/>
              <a:t>, name = ‘index’)</a:t>
            </a:r>
          </a:p>
          <a:p>
            <a:pPr>
              <a:buClr>
                <a:srgbClr val="00B0F0"/>
              </a:buClr>
            </a:pPr>
            <a:r>
              <a:rPr lang="en-US" altLang="zh-TW" sz="1600" dirty="0" smtClean="0"/>
              <a:t>]</a:t>
            </a:r>
          </a:p>
        </p:txBody>
      </p:sp>
      <p:pic>
        <p:nvPicPr>
          <p:cNvPr id="5123" name="Picture 3"/>
          <p:cNvPicPr>
            <a:picLocks noChangeAspect="1" noChangeArrowheads="1"/>
          </p:cNvPicPr>
          <p:nvPr/>
        </p:nvPicPr>
        <p:blipFill>
          <a:blip r:embed="rId4" cstate="print"/>
          <a:srcRect/>
          <a:stretch>
            <a:fillRect/>
          </a:stretch>
        </p:blipFill>
        <p:spPr bwMode="auto">
          <a:xfrm>
            <a:off x="352606" y="4569305"/>
            <a:ext cx="3872553" cy="1568725"/>
          </a:xfrm>
          <a:prstGeom prst="rect">
            <a:avLst/>
          </a:prstGeom>
          <a:noFill/>
          <a:ln w="9525">
            <a:solidFill>
              <a:srgbClr val="C00000"/>
            </a:solidFill>
            <a:miter lim="800000"/>
            <a:headEnd/>
            <a:tailEnd/>
          </a:ln>
        </p:spPr>
      </p:pic>
      <p:sp>
        <p:nvSpPr>
          <p:cNvPr id="12" name="TextBox 1"/>
          <p:cNvSpPr txBox="1"/>
          <p:nvPr/>
        </p:nvSpPr>
        <p:spPr>
          <a:xfrm>
            <a:off x="4830005" y="2885695"/>
            <a:ext cx="3930367" cy="1569660"/>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1600" dirty="0" smtClean="0"/>
              <a:t>from </a:t>
            </a:r>
            <a:r>
              <a:rPr lang="en-US" altLang="zh-TW" sz="1600" dirty="0" err="1" smtClean="0"/>
              <a:t>django.conf.urls</a:t>
            </a:r>
            <a:r>
              <a:rPr lang="en-US" altLang="zh-TW" sz="1600" dirty="0" smtClean="0"/>
              <a:t> import url</a:t>
            </a:r>
          </a:p>
          <a:p>
            <a:pPr>
              <a:buClr>
                <a:srgbClr val="00B0F0"/>
              </a:buClr>
            </a:pPr>
            <a:r>
              <a:rPr lang="en-US" altLang="zh-TW" sz="1600" dirty="0" smtClean="0"/>
              <a:t>from . import views</a:t>
            </a:r>
          </a:p>
          <a:p>
            <a:pPr>
              <a:buClr>
                <a:srgbClr val="00B0F0"/>
              </a:buClr>
            </a:pPr>
            <a:endParaRPr lang="en-US" altLang="zh-TW" sz="1600" dirty="0" smtClean="0"/>
          </a:p>
          <a:p>
            <a:pPr>
              <a:buClr>
                <a:srgbClr val="00B0F0"/>
              </a:buClr>
            </a:pPr>
            <a:r>
              <a:rPr lang="en-US" altLang="zh-TW" sz="1600" dirty="0" err="1" smtClean="0"/>
              <a:t>urlpatterns</a:t>
            </a:r>
            <a:r>
              <a:rPr lang="en-US" altLang="zh-TW" sz="1600" dirty="0" smtClean="0"/>
              <a:t> = [</a:t>
            </a:r>
          </a:p>
          <a:p>
            <a:pPr>
              <a:buClr>
                <a:srgbClr val="00B0F0"/>
              </a:buClr>
            </a:pPr>
            <a:r>
              <a:rPr lang="en-US" altLang="zh-TW" sz="1600" dirty="0" smtClean="0"/>
              <a:t>     url (r’^$’, </a:t>
            </a:r>
            <a:r>
              <a:rPr lang="en-US" altLang="zh-TW" sz="1600" dirty="0" err="1" smtClean="0"/>
              <a:t>views.hello</a:t>
            </a:r>
            <a:r>
              <a:rPr lang="en-US" altLang="zh-TW" sz="1600" dirty="0" smtClean="0"/>
              <a:t>, name = ‘’)</a:t>
            </a:r>
          </a:p>
          <a:p>
            <a:pPr>
              <a:buClr>
                <a:srgbClr val="00B0F0"/>
              </a:buClr>
            </a:pPr>
            <a:r>
              <a:rPr lang="en-US" altLang="zh-TW" sz="1600" dirty="0" smtClean="0"/>
              <a:t>]</a:t>
            </a:r>
          </a:p>
        </p:txBody>
      </p:sp>
      <p:pic>
        <p:nvPicPr>
          <p:cNvPr id="5125" name="Picture 5"/>
          <p:cNvPicPr>
            <a:picLocks noChangeAspect="1" noChangeArrowheads="1"/>
          </p:cNvPicPr>
          <p:nvPr/>
        </p:nvPicPr>
        <p:blipFill>
          <a:blip r:embed="rId5" cstate="print"/>
          <a:srcRect/>
          <a:stretch>
            <a:fillRect/>
          </a:stretch>
        </p:blipFill>
        <p:spPr bwMode="auto">
          <a:xfrm>
            <a:off x="4878679" y="4529948"/>
            <a:ext cx="3339261" cy="1774771"/>
          </a:xfrm>
          <a:prstGeom prst="rect">
            <a:avLst/>
          </a:prstGeom>
          <a:noFill/>
          <a:ln w="9525">
            <a:solidFill>
              <a:srgbClr val="C00000"/>
            </a:solidFill>
            <a:miter lim="800000"/>
            <a:headEnd/>
            <a:tailEnd/>
          </a:ln>
        </p:spPr>
      </p:pic>
      <p:sp>
        <p:nvSpPr>
          <p:cNvPr id="15" name="矩形 14"/>
          <p:cNvSpPr/>
          <p:nvPr/>
        </p:nvSpPr>
        <p:spPr>
          <a:xfrm>
            <a:off x="6400800" y="3899327"/>
            <a:ext cx="451945" cy="2522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939158" y="3841520"/>
            <a:ext cx="451945" cy="2522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205655" y="2490951"/>
            <a:ext cx="1639613" cy="923330"/>
          </a:xfrm>
          <a:prstGeom prst="rect">
            <a:avLst/>
          </a:prstGeom>
          <a:solidFill>
            <a:srgbClr val="FFFF00"/>
          </a:solidFill>
          <a:ln>
            <a:solidFill>
              <a:srgbClr val="C00000"/>
            </a:solidFill>
          </a:ln>
        </p:spPr>
        <p:txBody>
          <a:bodyPr wrap="square" rtlCol="0">
            <a:spAutoFit/>
          </a:bodyPr>
          <a:lstStyle/>
          <a:p>
            <a:r>
              <a:rPr lang="en-US" altLang="zh-TW" dirty="0" smtClean="0"/>
              <a:t>Specify function name in views.py </a:t>
            </a:r>
            <a:endParaRPr lang="zh-TW" altLang="en-US" dirty="0"/>
          </a:p>
        </p:txBody>
      </p:sp>
      <p:cxnSp>
        <p:nvCxnSpPr>
          <p:cNvPr id="19" name="直線單箭頭接點 18"/>
          <p:cNvCxnSpPr>
            <a:stCxn id="17" idx="3"/>
            <a:endCxn id="15" idx="0"/>
          </p:cNvCxnSpPr>
          <p:nvPr/>
        </p:nvCxnSpPr>
        <p:spPr>
          <a:xfrm>
            <a:off x="4845268" y="2952616"/>
            <a:ext cx="1781505" cy="946711"/>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17" idx="1"/>
            <a:endCxn id="16" idx="0"/>
          </p:cNvCxnSpPr>
          <p:nvPr/>
        </p:nvCxnSpPr>
        <p:spPr>
          <a:xfrm flipH="1">
            <a:off x="2165131" y="2952616"/>
            <a:ext cx="1040524" cy="888904"/>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 URL Mapping</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7665890" cy="630942"/>
          </a:xfrm>
          <a:prstGeom prst="rect">
            <a:avLst/>
          </a:prstGeom>
          <a:noFill/>
        </p:spPr>
        <p:txBody>
          <a:bodyPr wrap="square" rtlCol="0">
            <a:spAutoFit/>
          </a:bodyPr>
          <a:lstStyle/>
          <a:p>
            <a:r>
              <a:rPr lang="en-US" sz="2300" b="1" i="1" dirty="0" smtClean="0"/>
              <a:t>Introduction</a:t>
            </a:r>
          </a:p>
          <a:p>
            <a:r>
              <a:rPr lang="en-US" sz="1200" b="1" i="1" dirty="0" smtClean="0"/>
              <a:t>https://www.youtube.com/watch?v=nAn1KpPlN2w&amp;list=PL6gx4Cwl9DGBlmzzFcLgDhKTTfNLfX1IK&amp;index=5</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music/views.py</a:t>
            </a:r>
            <a:endParaRPr lang="en-US" altLang="zh-TW" sz="2000" dirty="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
        <p:nvSpPr>
          <p:cNvPr id="10" name="TextBox 1"/>
          <p:cNvSpPr txBox="1"/>
          <p:nvPr/>
        </p:nvSpPr>
        <p:spPr>
          <a:xfrm>
            <a:off x="263261" y="2050121"/>
            <a:ext cx="4476906" cy="707886"/>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1000" dirty="0" smtClean="0"/>
              <a:t>from </a:t>
            </a:r>
            <a:r>
              <a:rPr lang="en-US" altLang="zh-TW" sz="1000" dirty="0" err="1" smtClean="0"/>
              <a:t>django.http</a:t>
            </a:r>
            <a:r>
              <a:rPr lang="en-US" altLang="zh-TW" sz="1000" dirty="0" smtClean="0"/>
              <a:t> import </a:t>
            </a:r>
            <a:r>
              <a:rPr lang="en-US" altLang="zh-TW" sz="1000" dirty="0" err="1" smtClean="0"/>
              <a:t>HTTPResponse</a:t>
            </a:r>
            <a:endParaRPr lang="en-US" altLang="zh-TW" sz="1000" dirty="0" smtClean="0"/>
          </a:p>
          <a:p>
            <a:pPr>
              <a:buClr>
                <a:srgbClr val="00B0F0"/>
              </a:buClr>
            </a:pPr>
            <a:endParaRPr lang="en-US" altLang="zh-TW" sz="1000" dirty="0" smtClean="0"/>
          </a:p>
          <a:p>
            <a:pPr>
              <a:buClr>
                <a:srgbClr val="00B0F0"/>
              </a:buClr>
            </a:pPr>
            <a:r>
              <a:rPr lang="en-US" altLang="zh-TW" sz="1000" dirty="0" smtClean="0"/>
              <a:t>def index (request):</a:t>
            </a:r>
          </a:p>
          <a:p>
            <a:pPr>
              <a:buClr>
                <a:srgbClr val="00B0F0"/>
              </a:buClr>
            </a:pPr>
            <a:r>
              <a:rPr lang="en-US" altLang="zh-TW" sz="1000" dirty="0" smtClean="0"/>
              <a:t>     return </a:t>
            </a:r>
            <a:r>
              <a:rPr lang="en-US" altLang="zh-TW" sz="1000" dirty="0" err="1" smtClean="0"/>
              <a:t>HttpResponse</a:t>
            </a:r>
            <a:r>
              <a:rPr lang="en-US" altLang="zh-TW" sz="1000" dirty="0" smtClean="0"/>
              <a:t> (“&lt;h1&gt;This is the Music app Homepage&lt;/h1&gt;”)</a:t>
            </a:r>
          </a:p>
        </p:txBody>
      </p:sp>
      <p:pic>
        <p:nvPicPr>
          <p:cNvPr id="5122" name="Picture 2"/>
          <p:cNvPicPr>
            <a:picLocks noChangeAspect="1" noChangeArrowheads="1"/>
          </p:cNvPicPr>
          <p:nvPr/>
        </p:nvPicPr>
        <p:blipFill>
          <a:blip r:embed="rId4" cstate="print"/>
          <a:srcRect/>
          <a:stretch>
            <a:fillRect/>
          </a:stretch>
        </p:blipFill>
        <p:spPr bwMode="auto">
          <a:xfrm>
            <a:off x="241737" y="2878315"/>
            <a:ext cx="4387588" cy="1893370"/>
          </a:xfrm>
          <a:prstGeom prst="rect">
            <a:avLst/>
          </a:prstGeom>
          <a:noFill/>
          <a:ln w="9525">
            <a:solidFill>
              <a:srgbClr val="C00000"/>
            </a:solidFill>
            <a:miter lim="800000"/>
            <a:headEnd/>
            <a:tailEnd/>
          </a:ln>
        </p:spPr>
      </p:pic>
      <p:sp>
        <p:nvSpPr>
          <p:cNvPr id="11" name="TextBox 1"/>
          <p:cNvSpPr txBox="1"/>
          <p:nvPr/>
        </p:nvSpPr>
        <p:spPr>
          <a:xfrm>
            <a:off x="4893068" y="2034356"/>
            <a:ext cx="3630822" cy="707886"/>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1000" dirty="0" smtClean="0"/>
              <a:t>from </a:t>
            </a:r>
            <a:r>
              <a:rPr lang="en-US" altLang="zh-TW" sz="1000" dirty="0" err="1" smtClean="0"/>
              <a:t>django.http</a:t>
            </a:r>
            <a:r>
              <a:rPr lang="en-US" altLang="zh-TW" sz="1000" dirty="0" smtClean="0"/>
              <a:t> import </a:t>
            </a:r>
            <a:r>
              <a:rPr lang="en-US" altLang="zh-TW" sz="1000" dirty="0" err="1" smtClean="0"/>
              <a:t>HTTPResponse</a:t>
            </a:r>
            <a:endParaRPr lang="en-US" altLang="zh-TW" sz="1000" dirty="0" smtClean="0"/>
          </a:p>
          <a:p>
            <a:pPr>
              <a:buClr>
                <a:srgbClr val="00B0F0"/>
              </a:buClr>
            </a:pPr>
            <a:endParaRPr lang="en-US" altLang="zh-TW" sz="1000" dirty="0" smtClean="0"/>
          </a:p>
          <a:p>
            <a:pPr>
              <a:buClr>
                <a:srgbClr val="00B0F0"/>
              </a:buClr>
            </a:pPr>
            <a:r>
              <a:rPr lang="en-US" altLang="zh-TW" sz="1000" dirty="0" smtClean="0"/>
              <a:t>def hello (request):</a:t>
            </a:r>
          </a:p>
          <a:p>
            <a:pPr>
              <a:buClr>
                <a:srgbClr val="00B0F0"/>
              </a:buClr>
            </a:pPr>
            <a:r>
              <a:rPr lang="en-US" altLang="zh-TW" sz="1000" dirty="0" smtClean="0"/>
              <a:t>     return </a:t>
            </a:r>
            <a:r>
              <a:rPr lang="en-US" altLang="zh-TW" sz="1000" dirty="0" err="1" smtClean="0"/>
              <a:t>HttpResponse</a:t>
            </a:r>
            <a:r>
              <a:rPr lang="en-US" altLang="zh-TW" sz="1000" dirty="0" smtClean="0"/>
              <a:t> (“””&lt;h1&gt;Welcome to my app! &lt;/h1&gt;”””)</a:t>
            </a:r>
          </a:p>
        </p:txBody>
      </p:sp>
      <p:pic>
        <p:nvPicPr>
          <p:cNvPr id="8194" name="Picture 2"/>
          <p:cNvPicPr>
            <a:picLocks noChangeAspect="1" noChangeArrowheads="1"/>
          </p:cNvPicPr>
          <p:nvPr/>
        </p:nvPicPr>
        <p:blipFill>
          <a:blip r:embed="rId5" cstate="print"/>
          <a:srcRect/>
          <a:stretch>
            <a:fillRect/>
          </a:stretch>
        </p:blipFill>
        <p:spPr bwMode="auto">
          <a:xfrm>
            <a:off x="4907067" y="2848291"/>
            <a:ext cx="3875805" cy="1977096"/>
          </a:xfrm>
          <a:prstGeom prst="rect">
            <a:avLst/>
          </a:prstGeom>
          <a:noFill/>
          <a:ln w="9525">
            <a:solidFill>
              <a:srgbClr val="C00000"/>
            </a:solidFill>
            <a:miter lim="800000"/>
            <a:headEnd/>
            <a:tailEnd/>
          </a:ln>
        </p:spPr>
      </p:pic>
      <p:sp>
        <p:nvSpPr>
          <p:cNvPr id="13" name="矩形 12"/>
          <p:cNvSpPr/>
          <p:nvPr/>
        </p:nvSpPr>
        <p:spPr>
          <a:xfrm>
            <a:off x="5139559" y="2312253"/>
            <a:ext cx="451945" cy="2522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530771" y="2370060"/>
            <a:ext cx="320567" cy="1734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2858814" y="1576551"/>
            <a:ext cx="2091557" cy="646331"/>
          </a:xfrm>
          <a:prstGeom prst="rect">
            <a:avLst/>
          </a:prstGeom>
          <a:solidFill>
            <a:srgbClr val="FFFF00"/>
          </a:solidFill>
          <a:ln>
            <a:solidFill>
              <a:srgbClr val="C00000"/>
            </a:solidFill>
          </a:ln>
        </p:spPr>
        <p:txBody>
          <a:bodyPr wrap="square" rtlCol="0">
            <a:spAutoFit/>
          </a:bodyPr>
          <a:lstStyle/>
          <a:p>
            <a:r>
              <a:rPr lang="en-US" altLang="zh-TW" dirty="0" smtClean="0"/>
              <a:t>Function name  in views.py</a:t>
            </a:r>
            <a:endParaRPr lang="zh-TW" altLang="en-US" dirty="0"/>
          </a:p>
        </p:txBody>
      </p:sp>
      <p:cxnSp>
        <p:nvCxnSpPr>
          <p:cNvPr id="16" name="直線單箭頭接點 15"/>
          <p:cNvCxnSpPr>
            <a:stCxn id="15" idx="3"/>
            <a:endCxn id="13" idx="0"/>
          </p:cNvCxnSpPr>
          <p:nvPr/>
        </p:nvCxnSpPr>
        <p:spPr>
          <a:xfrm>
            <a:off x="4950371" y="1899717"/>
            <a:ext cx="415161" cy="41253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5" idx="1"/>
            <a:endCxn id="14" idx="0"/>
          </p:cNvCxnSpPr>
          <p:nvPr/>
        </p:nvCxnSpPr>
        <p:spPr>
          <a:xfrm flipH="1">
            <a:off x="691055" y="1899717"/>
            <a:ext cx="2167759" cy="470343"/>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5044</TotalTime>
  <Words>630</Words>
  <Application>Microsoft Office PowerPoint</Application>
  <PresentationFormat>如螢幕大小 (4:3)</PresentationFormat>
  <Paragraphs>140</Paragraphs>
  <Slides>15</Slides>
  <Notes>1</Notes>
  <HiddenSlides>0</HiddenSlides>
  <MMClips>0</MMClips>
  <ScaleCrop>false</ScaleCrop>
  <HeadingPairs>
    <vt:vector size="4" baseType="variant">
      <vt:variant>
        <vt:lpstr>佈景主題</vt:lpstr>
      </vt:variant>
      <vt:variant>
        <vt:i4>2</vt:i4>
      </vt:variant>
      <vt:variant>
        <vt:lpstr>投影片標題</vt:lpstr>
      </vt:variant>
      <vt:variant>
        <vt:i4>15</vt:i4>
      </vt:variant>
    </vt:vector>
  </HeadingPairs>
  <TitlesOfParts>
    <vt:vector size="17" baseType="lpstr">
      <vt:lpstr>Office Theme</vt:lpstr>
      <vt:lpstr>Facet</vt:lpstr>
      <vt:lpstr>投影片 1</vt:lpstr>
      <vt:lpstr>投影片 2</vt:lpstr>
      <vt:lpstr>7 URL Mapping</vt:lpstr>
      <vt:lpstr>7 URL Mapping</vt:lpstr>
      <vt:lpstr>投影片 5</vt:lpstr>
      <vt:lpstr>7 URL Mapping</vt:lpstr>
      <vt:lpstr>投影片 7</vt:lpstr>
      <vt:lpstr>7 URL Mapping</vt:lpstr>
      <vt:lpstr>7 URL Mapping</vt:lpstr>
      <vt:lpstr>7 URL Mapping</vt:lpstr>
      <vt:lpstr>7 URL Mapping</vt:lpstr>
      <vt:lpstr>7 URL Mapping</vt:lpstr>
      <vt:lpstr>投影片 13</vt:lpstr>
      <vt:lpstr>7.3 Organize Your URL</vt:lpstr>
      <vt:lpstr>投影片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670</cp:revision>
  <dcterms:created xsi:type="dcterms:W3CDTF">2015-10-11T19:53:33Z</dcterms:created>
  <dcterms:modified xsi:type="dcterms:W3CDTF">2017-02-10T04:12:13Z</dcterms:modified>
</cp:coreProperties>
</file>