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25"/>
  </p:notesMasterIdLst>
  <p:sldIdLst>
    <p:sldId id="256" r:id="rId3"/>
    <p:sldId id="257" r:id="rId4"/>
    <p:sldId id="258"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43" autoAdjust="0"/>
    <p:restoredTop sz="94660"/>
  </p:normalViewPr>
  <p:slideViewPr>
    <p:cSldViewPr snapToGrid="0">
      <p:cViewPr>
        <p:scale>
          <a:sx n="66" d="100"/>
          <a:sy n="66" d="100"/>
        </p:scale>
        <p:origin x="-96" y="25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2/9/2017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 xmlns:p14="http://schemas.microsoft.com/office/powerpoint/2010/main"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 xmlns:p14="http://schemas.microsoft.com/office/powerpoint/2010/main"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2/9/2017</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 xmlns:p14="http://schemas.microsoft.com/office/powerpoint/2010/main"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2/9/2017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2/9/2017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2/9/2017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2/9/2017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2/9/2017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2/9/2017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2/9/2017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 xmlns:p14="http://schemas.microsoft.com/office/powerpoint/2010/main"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 xmlns:p14="http://schemas.microsoft.com/office/powerpoint/2010/main"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2/9/2017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2/9/2017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2/9/2017</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Python/Django</a:t>
            </a:r>
            <a:r>
              <a:rPr lang="en-US" altLang="zh-TW" b="1" dirty="0" smtClean="0"/>
              <a:t/>
            </a:r>
            <a:br>
              <a:rPr lang="en-US" altLang="zh-TW" b="1" dirty="0" smtClean="0"/>
            </a:br>
            <a:r>
              <a:rPr lang="en-US" altLang="zh-TW" b="1" dirty="0" smtClean="0"/>
              <a:t/>
            </a:r>
            <a:br>
              <a:rPr lang="en-US" altLang="zh-TW" b="1" dirty="0" smtClean="0"/>
            </a:br>
            <a:r>
              <a:rPr lang="en-US" altLang="zh-TW" b="1" dirty="0" smtClean="0">
                <a:solidFill>
                  <a:srgbClr val="7030A0"/>
                </a:solidFill>
              </a:rPr>
              <a:t>Chapter </a:t>
            </a:r>
            <a:r>
              <a:rPr lang="en-US" altLang="zh-TW" b="1" dirty="0" smtClean="0">
                <a:solidFill>
                  <a:srgbClr val="7030A0"/>
                </a:solidFill>
              </a:rPr>
              <a:t>8: Template System</a:t>
            </a:r>
            <a:endParaRPr lang="en-US" b="1" dirty="0">
              <a:solidFill>
                <a:srgbClr val="7030A0"/>
              </a:solidFill>
            </a:endParaRPr>
          </a:p>
        </p:txBody>
      </p:sp>
      <p:sp>
        <p:nvSpPr>
          <p:cNvPr id="6" name="矩形 5"/>
          <p:cNvSpPr/>
          <p:nvPr/>
        </p:nvSpPr>
        <p:spPr>
          <a:xfrm>
            <a:off x="3138934" y="3792974"/>
            <a:ext cx="2899383"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PhDEE/EMBA</a:t>
            </a:r>
            <a:endParaRPr lang="zh-TW" altLang="en-US" dirty="0"/>
          </a:p>
        </p:txBody>
      </p:sp>
      <p:pic>
        <p:nvPicPr>
          <p:cNvPr id="1027" name="Picture 3"/>
          <p:cNvPicPr>
            <a:picLocks noChangeAspect="1" noChangeArrowheads="1"/>
          </p:cNvPicPr>
          <p:nvPr/>
        </p:nvPicPr>
        <p:blipFill>
          <a:blip r:embed="rId4" cstate="print"/>
          <a:srcRect/>
          <a:stretch>
            <a:fillRect/>
          </a:stretch>
        </p:blipFill>
        <p:spPr bwMode="auto">
          <a:xfrm>
            <a:off x="4249697" y="4397828"/>
            <a:ext cx="755917" cy="713921"/>
          </a:xfrm>
          <a:prstGeom prst="rect">
            <a:avLst/>
          </a:prstGeom>
          <a:noFill/>
          <a:ln w="9525">
            <a:noFill/>
            <a:miter lim="800000"/>
            <a:headEnd/>
            <a:tailEnd/>
          </a:ln>
        </p:spPr>
      </p:pic>
    </p:spTree>
    <p:extLst>
      <p:ext uri="{BB962C8B-B14F-4D97-AF65-F5344CB8AC3E}">
        <p14:creationId xmlns="" xmlns:p14="http://schemas.microsoft.com/office/powerpoint/2010/main" val="251315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10</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8.3</a:t>
            </a:r>
            <a:r>
              <a:rPr lang="en-US" sz="4400" b="1" dirty="0" smtClean="0">
                <a:solidFill>
                  <a:srgbClr val="FFC000"/>
                </a:solidFill>
                <a:effectLst>
                  <a:outerShdw blurRad="38100" dist="38100" dir="2700000" algn="tl">
                    <a:srgbClr val="000000">
                      <a:alpha val="43137"/>
                    </a:srgbClr>
                  </a:outerShdw>
                </a:effectLst>
              </a:rPr>
              <a:t> Filter</a:t>
            </a:r>
            <a:endParaRPr lang="en-US" sz="4400" dirty="0">
              <a:solidFill>
                <a:prstClr val="black"/>
              </a:solidFill>
            </a:endParaRPr>
          </a:p>
        </p:txBody>
      </p:sp>
      <p:pic>
        <p:nvPicPr>
          <p:cNvPr id="5" name="Picture 3"/>
          <p:cNvPicPr>
            <a:picLocks noChangeAspect="1" noChangeArrowheads="1"/>
          </p:cNvPicPr>
          <p:nvPr/>
        </p:nvPicPr>
        <p:blipFill>
          <a:blip r:embed="rId3" cstate="print"/>
          <a:srcRect/>
          <a:stretch>
            <a:fillRect/>
          </a:stretch>
        </p:blipFill>
        <p:spPr bwMode="auto">
          <a:xfrm>
            <a:off x="4249697" y="4397828"/>
            <a:ext cx="755917" cy="713921"/>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8.3</a:t>
            </a:r>
            <a:r>
              <a:rPr lang="en-US" altLang="zh-TW" sz="3000" b="1" dirty="0" smtClean="0">
                <a:solidFill>
                  <a:srgbClr val="0070C0"/>
                </a:solidFill>
                <a:effectLst>
                  <a:outerShdw blurRad="38100" dist="38100" dir="2700000" algn="tl">
                    <a:srgbClr val="000000">
                      <a:alpha val="43137"/>
                    </a:srgbClr>
                  </a:outerShdw>
                </a:effectLst>
              </a:rPr>
              <a:t> Filter</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https://www.tutorialspoint.com/django/django_template_system.htm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286232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They help you modify variables at display time. </a:t>
            </a:r>
            <a:endParaRPr lang="en-US" altLang="zh-TW" sz="2000" dirty="0" smtClean="0"/>
          </a:p>
          <a:p>
            <a:pPr marL="465138" indent="-465138">
              <a:buClr>
                <a:srgbClr val="00B0F0"/>
              </a:buClr>
              <a:buFont typeface="Wingdings" pitchFamily="2" charset="2"/>
              <a:buChar char="u"/>
            </a:pPr>
            <a:r>
              <a:rPr lang="en-US" altLang="zh-TW" sz="2000" dirty="0" smtClean="0"/>
              <a:t>Filters </a:t>
            </a:r>
            <a:r>
              <a:rPr lang="en-US" altLang="zh-TW" sz="2000" dirty="0" smtClean="0"/>
              <a:t>structure looks like the following: {{</a:t>
            </a:r>
            <a:r>
              <a:rPr lang="en-US" altLang="zh-TW" sz="2000" dirty="0" err="1" smtClean="0"/>
              <a:t>var|filters</a:t>
            </a:r>
            <a:r>
              <a:rPr lang="en-US" altLang="zh-TW" sz="2000" dirty="0" smtClean="0"/>
              <a:t>}}.</a:t>
            </a:r>
          </a:p>
          <a:p>
            <a:pPr marL="465138" indent="-465138">
              <a:buClr>
                <a:srgbClr val="00B0F0"/>
              </a:buClr>
              <a:buFont typeface="Wingdings" pitchFamily="2" charset="2"/>
              <a:buChar char="u"/>
            </a:pPr>
            <a:r>
              <a:rPr lang="en-US" altLang="zh-TW" sz="2000" b="1" dirty="0" smtClean="0"/>
              <a:t>Some </a:t>
            </a:r>
            <a:r>
              <a:rPr lang="en-US" altLang="zh-TW" sz="2000" b="1" dirty="0" smtClean="0"/>
              <a:t>examples</a:t>
            </a:r>
            <a:r>
              <a:rPr lang="en-US" altLang="zh-TW" sz="2000" dirty="0" smtClean="0"/>
              <a:t> </a:t>
            </a:r>
            <a:r>
              <a:rPr lang="en-US" altLang="zh-TW" sz="2000" dirty="0" smtClean="0"/>
              <a:t>−</a:t>
            </a:r>
          </a:p>
          <a:p>
            <a:pPr marL="922338" lvl="1" indent="-465138">
              <a:buClr>
                <a:srgbClr val="00B0F0"/>
              </a:buClr>
              <a:buFont typeface="Wingdings" pitchFamily="2" charset="2"/>
              <a:buChar char="u"/>
            </a:pPr>
            <a:r>
              <a:rPr lang="en-US" altLang="zh-TW" sz="2000" b="1" dirty="0" smtClean="0"/>
              <a:t>{{</a:t>
            </a:r>
            <a:r>
              <a:rPr lang="en-US" altLang="zh-TW" sz="2000" b="1" dirty="0" smtClean="0"/>
              <a:t>string|truncatewords:80}}</a:t>
            </a:r>
            <a:r>
              <a:rPr lang="en-US" altLang="zh-TW" sz="2000" dirty="0" smtClean="0"/>
              <a:t> − This filter will truncate the string, so you will see only the first 80 words</a:t>
            </a:r>
            <a:r>
              <a:rPr lang="en-US" altLang="zh-TW" sz="2000" dirty="0" smtClean="0"/>
              <a:t>.</a:t>
            </a:r>
          </a:p>
          <a:p>
            <a:pPr marL="922338" lvl="1" indent="-465138">
              <a:buClr>
                <a:srgbClr val="00B0F0"/>
              </a:buClr>
              <a:buFont typeface="Wingdings" pitchFamily="2" charset="2"/>
              <a:buChar char="u"/>
            </a:pPr>
            <a:r>
              <a:rPr lang="en-US" altLang="zh-TW" sz="2000" b="1" dirty="0" smtClean="0"/>
              <a:t>{{</a:t>
            </a:r>
            <a:r>
              <a:rPr lang="en-US" altLang="zh-TW" sz="2000" b="1" dirty="0" err="1" smtClean="0"/>
              <a:t>string|lower</a:t>
            </a:r>
            <a:r>
              <a:rPr lang="en-US" altLang="zh-TW" sz="2000" b="1" dirty="0" smtClean="0"/>
              <a:t>}}</a:t>
            </a:r>
            <a:r>
              <a:rPr lang="en-US" altLang="zh-TW" sz="2000" dirty="0" smtClean="0"/>
              <a:t> − Converts the string to lowercase</a:t>
            </a:r>
            <a:r>
              <a:rPr lang="en-US" altLang="zh-TW" sz="2000" dirty="0" smtClean="0"/>
              <a:t>.</a:t>
            </a:r>
          </a:p>
          <a:p>
            <a:pPr marL="922338" lvl="1" indent="-465138">
              <a:buClr>
                <a:srgbClr val="00B0F0"/>
              </a:buClr>
              <a:buFont typeface="Wingdings" pitchFamily="2" charset="2"/>
              <a:buChar char="u"/>
            </a:pPr>
            <a:r>
              <a:rPr lang="en-US" altLang="zh-TW" sz="2000" b="1" dirty="0" smtClean="0"/>
              <a:t>{{</a:t>
            </a:r>
            <a:r>
              <a:rPr lang="en-US" altLang="zh-TW" sz="2000" b="1" dirty="0" err="1" smtClean="0"/>
              <a:t>string|escape|linebreaks</a:t>
            </a:r>
            <a:r>
              <a:rPr lang="en-US" altLang="zh-TW" sz="2000" b="1" dirty="0" smtClean="0"/>
              <a:t>}}</a:t>
            </a:r>
            <a:r>
              <a:rPr lang="en-US" altLang="zh-TW" sz="2000" dirty="0" smtClean="0"/>
              <a:t> − Escapes string contents, then converts line breaks to </a:t>
            </a:r>
            <a:r>
              <a:rPr lang="en-US" altLang="zh-TW" sz="2000" dirty="0" smtClean="0"/>
              <a:t>tags.</a:t>
            </a:r>
          </a:p>
          <a:p>
            <a:pPr marL="465138" indent="-465138">
              <a:buClr>
                <a:srgbClr val="00B0F0"/>
              </a:buClr>
              <a:buFont typeface="Wingdings" pitchFamily="2" charset="2"/>
              <a:buChar char="u"/>
            </a:pPr>
            <a:r>
              <a:rPr lang="en-US" altLang="zh-TW" sz="2000" dirty="0" smtClean="0"/>
              <a:t>You </a:t>
            </a:r>
            <a:r>
              <a:rPr lang="en-US" altLang="zh-TW" sz="2000" dirty="0" smtClean="0"/>
              <a:t>can also set the default for a variable</a:t>
            </a:r>
            <a:r>
              <a:rPr lang="en-US" altLang="zh-TW" sz="2000" dirty="0" smtClean="0"/>
              <a:t>.</a:t>
            </a:r>
            <a:endParaRPr lang="en-US" altLang="zh-TW" sz="2000" dirty="0" smtClean="0"/>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12</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8.4</a:t>
            </a:r>
            <a:r>
              <a:rPr lang="en-US" sz="4400" b="1" dirty="0" smtClean="0">
                <a:solidFill>
                  <a:srgbClr val="FFC000"/>
                </a:solidFill>
                <a:effectLst>
                  <a:outerShdw blurRad="38100" dist="38100" dir="2700000" algn="tl">
                    <a:srgbClr val="000000">
                      <a:alpha val="43137"/>
                    </a:srgbClr>
                  </a:outerShdw>
                </a:effectLst>
              </a:rPr>
              <a:t> Tags</a:t>
            </a:r>
            <a:endParaRPr lang="en-US" sz="4400" dirty="0">
              <a:solidFill>
                <a:prstClr val="black"/>
              </a:solidFill>
            </a:endParaRPr>
          </a:p>
        </p:txBody>
      </p:sp>
      <p:pic>
        <p:nvPicPr>
          <p:cNvPr id="5" name="Picture 3"/>
          <p:cNvPicPr>
            <a:picLocks noChangeAspect="1" noChangeArrowheads="1"/>
          </p:cNvPicPr>
          <p:nvPr/>
        </p:nvPicPr>
        <p:blipFill>
          <a:blip r:embed="rId3" cstate="print"/>
          <a:srcRect/>
          <a:stretch>
            <a:fillRect/>
          </a:stretch>
        </p:blipFill>
        <p:spPr bwMode="auto">
          <a:xfrm>
            <a:off x="4249697" y="4397828"/>
            <a:ext cx="755917" cy="713921"/>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8.4</a:t>
            </a:r>
            <a:r>
              <a:rPr lang="en-US" altLang="zh-TW" sz="3000" b="1" dirty="0" smtClean="0">
                <a:solidFill>
                  <a:srgbClr val="0070C0"/>
                </a:solidFill>
                <a:effectLst>
                  <a:outerShdw blurRad="38100" dist="38100" dir="2700000" algn="tl">
                    <a:srgbClr val="000000">
                      <a:alpha val="43137"/>
                    </a:srgbClr>
                  </a:outerShdw>
                </a:effectLst>
              </a:rPr>
              <a:t> Tags</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https://www.tutorialspoint.com/django/django_template_system.htm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Tags lets you perform the following operations: if condition, for loop, template inheritance and </a:t>
            </a:r>
            <a:r>
              <a:rPr lang="en-US" altLang="zh-TW" sz="2000" dirty="0" smtClean="0"/>
              <a:t>more</a:t>
            </a:r>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8.4</a:t>
            </a:r>
            <a:r>
              <a:rPr lang="en-US" altLang="zh-TW" sz="3000" b="1" dirty="0" smtClean="0">
                <a:solidFill>
                  <a:srgbClr val="0070C0"/>
                </a:solidFill>
                <a:effectLst>
                  <a:outerShdw blurRad="38100" dist="38100" dir="2700000" algn="tl">
                    <a:srgbClr val="000000">
                      <a:alpha val="43137"/>
                    </a:srgbClr>
                  </a:outerShdw>
                </a:effectLst>
              </a:rPr>
              <a:t> Tags</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https://www.tutorialspoint.com/django/django_template_system.htm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Tag if</a:t>
            </a:r>
          </a:p>
          <a:p>
            <a:pPr marL="465138" indent="-465138">
              <a:buClr>
                <a:srgbClr val="00B0F0"/>
              </a:buClr>
              <a:buFont typeface="Wingdings" pitchFamily="2" charset="2"/>
              <a:buChar char="u"/>
            </a:pPr>
            <a:r>
              <a:rPr lang="en-US" altLang="zh-TW" sz="2000" dirty="0" smtClean="0"/>
              <a:t>Just </a:t>
            </a:r>
            <a:r>
              <a:rPr lang="en-US" altLang="zh-TW" sz="2000" dirty="0" smtClean="0"/>
              <a:t>like in Python you can use if, else and </a:t>
            </a:r>
            <a:r>
              <a:rPr lang="en-US" altLang="zh-TW" sz="2000" dirty="0" err="1" smtClean="0"/>
              <a:t>elif</a:t>
            </a:r>
            <a:r>
              <a:rPr lang="en-US" altLang="zh-TW" sz="2000" dirty="0" smtClean="0"/>
              <a:t> in your template </a:t>
            </a:r>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sp>
        <p:nvSpPr>
          <p:cNvPr id="10" name="TextBox 1"/>
          <p:cNvSpPr txBox="1"/>
          <p:nvPr/>
        </p:nvSpPr>
        <p:spPr>
          <a:xfrm>
            <a:off x="1320800" y="1977824"/>
            <a:ext cx="5167086" cy="4401205"/>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sz="2000" dirty="0" smtClean="0"/>
              <a:t>&lt;html&gt; </a:t>
            </a:r>
            <a:endParaRPr lang="en-US" altLang="zh-TW" sz="2000" dirty="0" smtClean="0"/>
          </a:p>
          <a:p>
            <a:pPr>
              <a:buClr>
                <a:srgbClr val="00B0F0"/>
              </a:buClr>
            </a:pPr>
            <a:r>
              <a:rPr lang="en-US" altLang="zh-TW" sz="2000" dirty="0" smtClean="0"/>
              <a:t> </a:t>
            </a:r>
            <a:r>
              <a:rPr lang="en-US" altLang="zh-TW" sz="2000" dirty="0" smtClean="0"/>
              <a:t>   &lt;</a:t>
            </a:r>
            <a:r>
              <a:rPr lang="en-US" altLang="zh-TW" sz="2000" dirty="0" smtClean="0"/>
              <a:t>body&gt; </a:t>
            </a:r>
            <a:endParaRPr lang="en-US" altLang="zh-TW" sz="2000" dirty="0" smtClean="0"/>
          </a:p>
          <a:p>
            <a:pPr>
              <a:buClr>
                <a:srgbClr val="00B0F0"/>
              </a:buClr>
            </a:pPr>
            <a:endParaRPr lang="en-US" altLang="zh-TW" sz="2000" dirty="0" smtClean="0"/>
          </a:p>
          <a:p>
            <a:pPr>
              <a:buClr>
                <a:srgbClr val="00B0F0"/>
              </a:buClr>
            </a:pPr>
            <a:r>
              <a:rPr lang="en-US" altLang="zh-TW" sz="2000" dirty="0" smtClean="0"/>
              <a:t>        Hello </a:t>
            </a:r>
            <a:r>
              <a:rPr lang="en-US" altLang="zh-TW" sz="2000" dirty="0" smtClean="0"/>
              <a:t>World!!!&lt;p&gt;Today is {{today}}&lt;/p&gt; </a:t>
            </a:r>
            <a:endParaRPr lang="en-US" altLang="zh-TW" sz="2000" dirty="0" smtClean="0"/>
          </a:p>
          <a:p>
            <a:pPr>
              <a:buClr>
                <a:srgbClr val="00B0F0"/>
              </a:buClr>
            </a:pPr>
            <a:r>
              <a:rPr lang="en-US" altLang="zh-TW" sz="2000" dirty="0" smtClean="0"/>
              <a:t> </a:t>
            </a:r>
            <a:r>
              <a:rPr lang="en-US" altLang="zh-TW" sz="2000" dirty="0" smtClean="0"/>
              <a:t>       We </a:t>
            </a:r>
            <a:r>
              <a:rPr lang="en-US" altLang="zh-TW" sz="2000" dirty="0" smtClean="0"/>
              <a:t>are </a:t>
            </a:r>
            <a:endParaRPr lang="en-US" altLang="zh-TW" sz="2000" dirty="0" smtClean="0"/>
          </a:p>
          <a:p>
            <a:pPr>
              <a:buClr>
                <a:srgbClr val="00B0F0"/>
              </a:buClr>
            </a:pPr>
            <a:r>
              <a:rPr lang="en-US" altLang="zh-TW" sz="2000" dirty="0" smtClean="0"/>
              <a:t> </a:t>
            </a:r>
            <a:r>
              <a:rPr lang="en-US" altLang="zh-TW" sz="2000" dirty="0" smtClean="0"/>
              <a:t>       {% </a:t>
            </a:r>
            <a:r>
              <a:rPr lang="en-US" altLang="zh-TW" sz="2000" dirty="0" smtClean="0"/>
              <a:t>if </a:t>
            </a:r>
            <a:r>
              <a:rPr lang="en-US" altLang="zh-TW" sz="2000" dirty="0" err="1" smtClean="0"/>
              <a:t>today.day</a:t>
            </a:r>
            <a:r>
              <a:rPr lang="en-US" altLang="zh-TW" sz="2000" dirty="0" smtClean="0"/>
              <a:t> == 1 %} </a:t>
            </a:r>
            <a:endParaRPr lang="en-US" altLang="zh-TW" sz="2000" dirty="0" smtClean="0"/>
          </a:p>
          <a:p>
            <a:pPr>
              <a:buClr>
                <a:srgbClr val="00B0F0"/>
              </a:buClr>
            </a:pPr>
            <a:r>
              <a:rPr lang="en-US" altLang="zh-TW" sz="2000" dirty="0" smtClean="0"/>
              <a:t> </a:t>
            </a:r>
            <a:r>
              <a:rPr lang="en-US" altLang="zh-TW" sz="2000" dirty="0" smtClean="0"/>
              <a:t>       the </a:t>
            </a:r>
            <a:r>
              <a:rPr lang="en-US" altLang="zh-TW" sz="2000" dirty="0" smtClean="0"/>
              <a:t>first day of month. </a:t>
            </a:r>
            <a:endParaRPr lang="en-US" altLang="zh-TW" sz="2000" dirty="0" smtClean="0"/>
          </a:p>
          <a:p>
            <a:pPr>
              <a:buClr>
                <a:srgbClr val="00B0F0"/>
              </a:buClr>
            </a:pPr>
            <a:r>
              <a:rPr lang="en-US" altLang="zh-TW" sz="2000" dirty="0" smtClean="0"/>
              <a:t> </a:t>
            </a:r>
            <a:r>
              <a:rPr lang="en-US" altLang="zh-TW" sz="2000" dirty="0" smtClean="0"/>
              <a:t>       {% </a:t>
            </a:r>
            <a:r>
              <a:rPr lang="en-US" altLang="zh-TW" sz="2000" dirty="0" err="1" smtClean="0"/>
              <a:t>elif</a:t>
            </a:r>
            <a:r>
              <a:rPr lang="en-US" altLang="zh-TW" sz="2000" dirty="0" smtClean="0"/>
              <a:t> today == 30 %} </a:t>
            </a:r>
            <a:endParaRPr lang="en-US" altLang="zh-TW" sz="2000" dirty="0" smtClean="0"/>
          </a:p>
          <a:p>
            <a:pPr>
              <a:buClr>
                <a:srgbClr val="00B0F0"/>
              </a:buClr>
            </a:pPr>
            <a:r>
              <a:rPr lang="en-US" altLang="zh-TW" sz="2000" dirty="0" smtClean="0"/>
              <a:t> </a:t>
            </a:r>
            <a:r>
              <a:rPr lang="en-US" altLang="zh-TW" sz="2000" dirty="0" smtClean="0"/>
              <a:t>       the </a:t>
            </a:r>
            <a:r>
              <a:rPr lang="en-US" altLang="zh-TW" sz="2000" dirty="0" smtClean="0"/>
              <a:t>last day of month. </a:t>
            </a:r>
            <a:endParaRPr lang="en-US" altLang="zh-TW" sz="2000" dirty="0" smtClean="0"/>
          </a:p>
          <a:p>
            <a:pPr>
              <a:buClr>
                <a:srgbClr val="00B0F0"/>
              </a:buClr>
            </a:pPr>
            <a:r>
              <a:rPr lang="en-US" altLang="zh-TW" sz="2000" dirty="0" smtClean="0"/>
              <a:t> </a:t>
            </a:r>
            <a:r>
              <a:rPr lang="en-US" altLang="zh-TW" sz="2000" dirty="0" smtClean="0"/>
              <a:t>       {% </a:t>
            </a:r>
            <a:r>
              <a:rPr lang="en-US" altLang="zh-TW" sz="2000" dirty="0" smtClean="0"/>
              <a:t>else %} </a:t>
            </a:r>
            <a:endParaRPr lang="en-US" altLang="zh-TW" sz="2000" dirty="0" smtClean="0"/>
          </a:p>
          <a:p>
            <a:pPr>
              <a:buClr>
                <a:srgbClr val="00B0F0"/>
              </a:buClr>
            </a:pPr>
            <a:r>
              <a:rPr lang="en-US" altLang="zh-TW" sz="2000" dirty="0" smtClean="0"/>
              <a:t> </a:t>
            </a:r>
            <a:r>
              <a:rPr lang="en-US" altLang="zh-TW" sz="2000" dirty="0" smtClean="0"/>
              <a:t>       I </a:t>
            </a:r>
            <a:r>
              <a:rPr lang="en-US" altLang="zh-TW" sz="2000" dirty="0" smtClean="0"/>
              <a:t>don't know. </a:t>
            </a:r>
            <a:endParaRPr lang="en-US" altLang="zh-TW" sz="2000" dirty="0" smtClean="0"/>
          </a:p>
          <a:p>
            <a:pPr>
              <a:buClr>
                <a:srgbClr val="00B0F0"/>
              </a:buClr>
            </a:pPr>
            <a:r>
              <a:rPr lang="en-US" altLang="zh-TW" sz="2000" dirty="0" smtClean="0"/>
              <a:t> </a:t>
            </a:r>
            <a:r>
              <a:rPr lang="en-US" altLang="zh-TW" sz="2000" dirty="0" smtClean="0"/>
              <a:t>       {%</a:t>
            </a:r>
            <a:r>
              <a:rPr lang="en-US" altLang="zh-TW" sz="2000" dirty="0" err="1" smtClean="0"/>
              <a:t>endif</a:t>
            </a:r>
            <a:r>
              <a:rPr lang="en-US" altLang="zh-TW" sz="2000" dirty="0" smtClean="0"/>
              <a:t>%} </a:t>
            </a:r>
            <a:endParaRPr lang="en-US" altLang="zh-TW" sz="2000" dirty="0" smtClean="0"/>
          </a:p>
          <a:p>
            <a:pPr>
              <a:buClr>
                <a:srgbClr val="00B0F0"/>
              </a:buClr>
            </a:pPr>
            <a:r>
              <a:rPr lang="en-US" altLang="zh-TW" sz="2000" dirty="0" smtClean="0"/>
              <a:t> </a:t>
            </a:r>
            <a:r>
              <a:rPr lang="en-US" altLang="zh-TW" sz="2000" dirty="0" smtClean="0"/>
              <a:t>   &lt;/</a:t>
            </a:r>
            <a:r>
              <a:rPr lang="en-US" altLang="zh-TW" sz="2000" dirty="0" smtClean="0"/>
              <a:t>body&gt; </a:t>
            </a:r>
            <a:endParaRPr lang="en-US" altLang="zh-TW" sz="2000" dirty="0" smtClean="0"/>
          </a:p>
          <a:p>
            <a:pPr>
              <a:buClr>
                <a:srgbClr val="00B0F0"/>
              </a:buClr>
            </a:pPr>
            <a:r>
              <a:rPr lang="en-US" altLang="zh-TW" sz="2000" dirty="0" smtClean="0"/>
              <a:t>&lt;/</a:t>
            </a:r>
            <a:r>
              <a:rPr lang="en-US" altLang="zh-TW" sz="2000" dirty="0" smtClean="0"/>
              <a:t>html&gt;</a:t>
            </a:r>
            <a:endParaRPr lang="en-US" altLang="zh-TW" sz="2000" b="1" dirty="0" smtClean="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8.4</a:t>
            </a:r>
            <a:r>
              <a:rPr lang="en-US" altLang="zh-TW" sz="3000" b="1" dirty="0" smtClean="0">
                <a:solidFill>
                  <a:srgbClr val="0070C0"/>
                </a:solidFill>
                <a:effectLst>
                  <a:outerShdw blurRad="38100" dist="38100" dir="2700000" algn="tl">
                    <a:srgbClr val="000000">
                      <a:alpha val="43137"/>
                    </a:srgbClr>
                  </a:outerShdw>
                </a:effectLst>
              </a:rPr>
              <a:t> Tags</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https://www.tutorialspoint.com/django/django_template_system.htm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In this new template, depending on the date of the day, the template will render a certain value. </a:t>
            </a:r>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sp>
        <p:nvSpPr>
          <p:cNvPr id="10" name="TextBox 1"/>
          <p:cNvSpPr txBox="1"/>
          <p:nvPr/>
        </p:nvSpPr>
        <p:spPr>
          <a:xfrm>
            <a:off x="740230" y="1948795"/>
            <a:ext cx="7590970" cy="1323439"/>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sz="1600" dirty="0" smtClean="0"/>
              <a:t>def hello(request): </a:t>
            </a:r>
            <a:endParaRPr lang="en-US" altLang="zh-TW" sz="1600" dirty="0" smtClean="0"/>
          </a:p>
          <a:p>
            <a:pPr>
              <a:buClr>
                <a:srgbClr val="00B0F0"/>
              </a:buClr>
            </a:pPr>
            <a:r>
              <a:rPr lang="en-US" altLang="zh-TW" sz="1600" dirty="0" smtClean="0"/>
              <a:t> </a:t>
            </a:r>
            <a:r>
              <a:rPr lang="en-US" altLang="zh-TW" sz="1600" dirty="0" smtClean="0"/>
              <a:t>   today </a:t>
            </a:r>
            <a:r>
              <a:rPr lang="en-US" altLang="zh-TW" sz="1600" dirty="0" smtClean="0"/>
              <a:t>= </a:t>
            </a:r>
            <a:r>
              <a:rPr lang="en-US" altLang="zh-TW" sz="1600" dirty="0" err="1" smtClean="0"/>
              <a:t>datetime.datetime.now</a:t>
            </a:r>
            <a:r>
              <a:rPr lang="en-US" altLang="zh-TW" sz="1600" dirty="0" smtClean="0"/>
              <a:t>().date() </a:t>
            </a:r>
            <a:endParaRPr lang="en-US" altLang="zh-TW" sz="1600" dirty="0" smtClean="0"/>
          </a:p>
          <a:p>
            <a:pPr>
              <a:buClr>
                <a:srgbClr val="00B0F0"/>
              </a:buClr>
            </a:pPr>
            <a:r>
              <a:rPr lang="en-US" altLang="zh-TW" sz="1600" dirty="0" smtClean="0"/>
              <a:t> </a:t>
            </a:r>
            <a:r>
              <a:rPr lang="en-US" altLang="zh-TW" sz="1600" dirty="0" smtClean="0"/>
              <a:t>   </a:t>
            </a:r>
          </a:p>
          <a:p>
            <a:pPr>
              <a:buClr>
                <a:srgbClr val="00B0F0"/>
              </a:buClr>
            </a:pPr>
            <a:r>
              <a:rPr lang="en-US" altLang="zh-TW" sz="1600" dirty="0" smtClean="0"/>
              <a:t> </a:t>
            </a:r>
            <a:r>
              <a:rPr lang="en-US" altLang="zh-TW" sz="1600" dirty="0" smtClean="0"/>
              <a:t>   </a:t>
            </a:r>
            <a:r>
              <a:rPr lang="en-US" altLang="zh-TW" sz="1600" dirty="0" err="1" smtClean="0"/>
              <a:t>daysOfWeek</a:t>
            </a:r>
            <a:r>
              <a:rPr lang="en-US" altLang="zh-TW" sz="1600" dirty="0" smtClean="0"/>
              <a:t> </a:t>
            </a:r>
            <a:r>
              <a:rPr lang="en-US" altLang="zh-TW" sz="1600" dirty="0" smtClean="0"/>
              <a:t>= ['Mon', 'Tue', 'Wed', 'Thu', 'Fri', 'Sat', 'Sun'] </a:t>
            </a:r>
            <a:endParaRPr lang="en-US" altLang="zh-TW" sz="1600" dirty="0" smtClean="0"/>
          </a:p>
          <a:p>
            <a:pPr>
              <a:buClr>
                <a:srgbClr val="00B0F0"/>
              </a:buClr>
            </a:pPr>
            <a:r>
              <a:rPr lang="en-US" altLang="zh-TW" sz="1600" dirty="0" smtClean="0"/>
              <a:t> </a:t>
            </a:r>
            <a:r>
              <a:rPr lang="en-US" altLang="zh-TW" sz="1600" dirty="0" smtClean="0"/>
              <a:t>   return </a:t>
            </a:r>
            <a:r>
              <a:rPr lang="en-US" altLang="zh-TW" sz="1600" dirty="0" smtClean="0"/>
              <a:t>render(request, "hello.html", {"today" : today, "</a:t>
            </a:r>
            <a:r>
              <a:rPr lang="en-US" altLang="zh-TW" sz="1600" dirty="0" err="1" smtClean="0"/>
              <a:t>days_of_week</a:t>
            </a:r>
            <a:r>
              <a:rPr lang="en-US" altLang="zh-TW" sz="1600" dirty="0" smtClean="0"/>
              <a:t>" : </a:t>
            </a:r>
            <a:r>
              <a:rPr lang="en-US" altLang="zh-TW" sz="1600" dirty="0" err="1" smtClean="0"/>
              <a:t>daysOfWeek</a:t>
            </a:r>
            <a:r>
              <a:rPr lang="en-US" altLang="zh-TW" sz="1600" dirty="0" smtClean="0"/>
              <a:t>})</a:t>
            </a:r>
            <a:endParaRPr lang="en-US" altLang="zh-TW" sz="1600" b="1" dirty="0" smtClean="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8.4</a:t>
            </a:r>
            <a:r>
              <a:rPr lang="en-US" altLang="zh-TW" sz="3000" b="1" dirty="0" smtClean="0">
                <a:solidFill>
                  <a:srgbClr val="0070C0"/>
                </a:solidFill>
                <a:effectLst>
                  <a:outerShdw blurRad="38100" dist="38100" dir="2700000" algn="tl">
                    <a:srgbClr val="000000">
                      <a:alpha val="43137"/>
                    </a:srgbClr>
                  </a:outerShdw>
                </a:effectLst>
              </a:rPr>
              <a:t> Tags</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https://www.tutorialspoint.com/django/django_template_system.htm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template to display that list using {{ for </a:t>
            </a:r>
            <a:r>
              <a:rPr lang="en-US" altLang="zh-TW" sz="2000" dirty="0" smtClean="0"/>
              <a:t>}}:</a:t>
            </a:r>
            <a:endParaRPr lang="en-US" altLang="zh-TW" sz="2000" dirty="0" smtClean="0"/>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sp>
        <p:nvSpPr>
          <p:cNvPr id="10" name="TextBox 1"/>
          <p:cNvSpPr txBox="1"/>
          <p:nvPr/>
        </p:nvSpPr>
        <p:spPr>
          <a:xfrm>
            <a:off x="1770744" y="1614967"/>
            <a:ext cx="4513942" cy="4524315"/>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sz="1600" dirty="0" smtClean="0"/>
              <a:t>&lt;html</a:t>
            </a:r>
            <a:r>
              <a:rPr lang="en-US" altLang="zh-TW" sz="1600" dirty="0" smtClean="0"/>
              <a:t>&gt;</a:t>
            </a:r>
          </a:p>
          <a:p>
            <a:pPr>
              <a:buClr>
                <a:srgbClr val="00B0F0"/>
              </a:buClr>
            </a:pPr>
            <a:r>
              <a:rPr lang="en-US" altLang="zh-TW" sz="1600" dirty="0" smtClean="0"/>
              <a:t> </a:t>
            </a:r>
            <a:r>
              <a:rPr lang="en-US" altLang="zh-TW" sz="1600" dirty="0" smtClean="0"/>
              <a:t>    </a:t>
            </a:r>
            <a:r>
              <a:rPr lang="en-US" altLang="zh-TW" sz="1600" dirty="0" smtClean="0"/>
              <a:t>&lt;body</a:t>
            </a:r>
            <a:r>
              <a:rPr lang="en-US" altLang="zh-TW" sz="1600" dirty="0" smtClean="0"/>
              <a:t>&gt;</a:t>
            </a:r>
            <a:endParaRPr lang="en-US" altLang="zh-TW" sz="1600" dirty="0" smtClean="0"/>
          </a:p>
          <a:p>
            <a:pPr>
              <a:buClr>
                <a:srgbClr val="00B0F0"/>
              </a:buClr>
            </a:pPr>
            <a:r>
              <a:rPr lang="en-US" altLang="zh-TW" sz="1600" dirty="0" smtClean="0"/>
              <a:t>        </a:t>
            </a:r>
            <a:r>
              <a:rPr lang="en-US" altLang="zh-TW" sz="1600" dirty="0" smtClean="0"/>
              <a:t>Hello World!!!&lt;p&gt;Today is {{today}}&lt;/p&gt; </a:t>
            </a:r>
            <a:endParaRPr lang="en-US" altLang="zh-TW" sz="1600" dirty="0" smtClean="0"/>
          </a:p>
          <a:p>
            <a:pPr>
              <a:buClr>
                <a:srgbClr val="00B0F0"/>
              </a:buClr>
            </a:pPr>
            <a:r>
              <a:rPr lang="en-US" altLang="zh-TW" sz="1600" dirty="0" smtClean="0"/>
              <a:t> </a:t>
            </a:r>
            <a:r>
              <a:rPr lang="en-US" altLang="zh-TW" sz="1600" dirty="0" smtClean="0"/>
              <a:t>       We </a:t>
            </a:r>
            <a:r>
              <a:rPr lang="en-US" altLang="zh-TW" sz="1600" dirty="0" smtClean="0"/>
              <a:t>are </a:t>
            </a:r>
            <a:endParaRPr lang="en-US" altLang="zh-TW" sz="1600" dirty="0" smtClean="0"/>
          </a:p>
          <a:p>
            <a:pPr>
              <a:buClr>
                <a:srgbClr val="00B0F0"/>
              </a:buClr>
            </a:pPr>
            <a:r>
              <a:rPr lang="en-US" altLang="zh-TW" sz="1600" dirty="0" smtClean="0"/>
              <a:t> </a:t>
            </a:r>
            <a:r>
              <a:rPr lang="en-US" altLang="zh-TW" sz="1600" dirty="0" smtClean="0"/>
              <a:t>       {% </a:t>
            </a:r>
            <a:r>
              <a:rPr lang="en-US" altLang="zh-TW" sz="1600" dirty="0" smtClean="0"/>
              <a:t>if </a:t>
            </a:r>
            <a:r>
              <a:rPr lang="en-US" altLang="zh-TW" sz="1600" dirty="0" err="1" smtClean="0"/>
              <a:t>today.day</a:t>
            </a:r>
            <a:r>
              <a:rPr lang="en-US" altLang="zh-TW" sz="1600" dirty="0" smtClean="0"/>
              <a:t> == 1 %} </a:t>
            </a:r>
            <a:endParaRPr lang="en-US" altLang="zh-TW" sz="1600" dirty="0" smtClean="0"/>
          </a:p>
          <a:p>
            <a:pPr>
              <a:buClr>
                <a:srgbClr val="00B0F0"/>
              </a:buClr>
            </a:pPr>
            <a:r>
              <a:rPr lang="en-US" altLang="zh-TW" sz="1600" dirty="0" smtClean="0"/>
              <a:t> </a:t>
            </a:r>
            <a:r>
              <a:rPr lang="en-US" altLang="zh-TW" sz="1600" dirty="0" smtClean="0"/>
              <a:t>       the </a:t>
            </a:r>
            <a:r>
              <a:rPr lang="en-US" altLang="zh-TW" sz="1600" dirty="0" smtClean="0"/>
              <a:t>first day of month. </a:t>
            </a:r>
            <a:endParaRPr lang="en-US" altLang="zh-TW" sz="1600" dirty="0" smtClean="0"/>
          </a:p>
          <a:p>
            <a:pPr>
              <a:buClr>
                <a:srgbClr val="00B0F0"/>
              </a:buClr>
            </a:pPr>
            <a:r>
              <a:rPr lang="en-US" altLang="zh-TW" sz="1600" dirty="0" smtClean="0"/>
              <a:t> </a:t>
            </a:r>
            <a:r>
              <a:rPr lang="en-US" altLang="zh-TW" sz="1600" dirty="0" smtClean="0"/>
              <a:t>       {% </a:t>
            </a:r>
            <a:r>
              <a:rPr lang="en-US" altLang="zh-TW" sz="1600" dirty="0" err="1" smtClean="0"/>
              <a:t>elif</a:t>
            </a:r>
            <a:r>
              <a:rPr lang="en-US" altLang="zh-TW" sz="1600" dirty="0" smtClean="0"/>
              <a:t> today == 30 %} </a:t>
            </a:r>
            <a:endParaRPr lang="en-US" altLang="zh-TW" sz="1600" dirty="0" smtClean="0"/>
          </a:p>
          <a:p>
            <a:pPr>
              <a:buClr>
                <a:srgbClr val="00B0F0"/>
              </a:buClr>
            </a:pPr>
            <a:r>
              <a:rPr lang="en-US" altLang="zh-TW" sz="1600" dirty="0" smtClean="0"/>
              <a:t> </a:t>
            </a:r>
            <a:r>
              <a:rPr lang="en-US" altLang="zh-TW" sz="1600" dirty="0" smtClean="0"/>
              <a:t>       the </a:t>
            </a:r>
            <a:r>
              <a:rPr lang="en-US" altLang="zh-TW" sz="1600" dirty="0" smtClean="0"/>
              <a:t>last day of month. </a:t>
            </a:r>
            <a:endParaRPr lang="en-US" altLang="zh-TW" sz="1600" dirty="0" smtClean="0"/>
          </a:p>
          <a:p>
            <a:pPr>
              <a:buClr>
                <a:srgbClr val="00B0F0"/>
              </a:buClr>
            </a:pPr>
            <a:r>
              <a:rPr lang="en-US" altLang="zh-TW" sz="1600" dirty="0" smtClean="0"/>
              <a:t> </a:t>
            </a:r>
            <a:r>
              <a:rPr lang="en-US" altLang="zh-TW" sz="1600" dirty="0" smtClean="0"/>
              <a:t>       {% </a:t>
            </a:r>
            <a:r>
              <a:rPr lang="en-US" altLang="zh-TW" sz="1600" dirty="0" smtClean="0"/>
              <a:t>else %} </a:t>
            </a:r>
            <a:endParaRPr lang="en-US" altLang="zh-TW" sz="1600" dirty="0" smtClean="0"/>
          </a:p>
          <a:p>
            <a:pPr>
              <a:buClr>
                <a:srgbClr val="00B0F0"/>
              </a:buClr>
            </a:pPr>
            <a:r>
              <a:rPr lang="en-US" altLang="zh-TW" sz="1600" dirty="0" smtClean="0"/>
              <a:t> </a:t>
            </a:r>
            <a:r>
              <a:rPr lang="en-US" altLang="zh-TW" sz="1600" dirty="0" smtClean="0"/>
              <a:t>       I </a:t>
            </a:r>
            <a:r>
              <a:rPr lang="en-US" altLang="zh-TW" sz="1600" dirty="0" smtClean="0"/>
              <a:t>don't know. </a:t>
            </a:r>
            <a:endParaRPr lang="en-US" altLang="zh-TW" sz="1600" dirty="0" smtClean="0"/>
          </a:p>
          <a:p>
            <a:pPr>
              <a:buClr>
                <a:srgbClr val="00B0F0"/>
              </a:buClr>
            </a:pPr>
            <a:r>
              <a:rPr lang="en-US" altLang="zh-TW" sz="1600" dirty="0" smtClean="0"/>
              <a:t> </a:t>
            </a:r>
            <a:r>
              <a:rPr lang="en-US" altLang="zh-TW" sz="1600" dirty="0" smtClean="0"/>
              <a:t>       {%</a:t>
            </a:r>
            <a:r>
              <a:rPr lang="en-US" altLang="zh-TW" sz="1600" dirty="0" err="1" smtClean="0"/>
              <a:t>endif</a:t>
            </a:r>
            <a:r>
              <a:rPr lang="en-US" altLang="zh-TW" sz="1600" dirty="0" smtClean="0"/>
              <a:t>%} </a:t>
            </a:r>
            <a:endParaRPr lang="en-US" altLang="zh-TW" sz="1600" dirty="0" smtClean="0"/>
          </a:p>
          <a:p>
            <a:pPr>
              <a:buClr>
                <a:srgbClr val="00B0F0"/>
              </a:buClr>
            </a:pPr>
            <a:r>
              <a:rPr lang="en-US" altLang="zh-TW" sz="1600" dirty="0" smtClean="0"/>
              <a:t> </a:t>
            </a:r>
            <a:r>
              <a:rPr lang="en-US" altLang="zh-TW" sz="1600" dirty="0" smtClean="0"/>
              <a:t>       &lt;</a:t>
            </a:r>
            <a:r>
              <a:rPr lang="en-US" altLang="zh-TW" sz="1600" dirty="0" smtClean="0"/>
              <a:t>p&gt; </a:t>
            </a:r>
            <a:endParaRPr lang="en-US" altLang="zh-TW" sz="1600" dirty="0" smtClean="0"/>
          </a:p>
          <a:p>
            <a:pPr>
              <a:buClr>
                <a:srgbClr val="00B0F0"/>
              </a:buClr>
            </a:pPr>
            <a:r>
              <a:rPr lang="en-US" altLang="zh-TW" sz="1600" dirty="0" smtClean="0"/>
              <a:t> </a:t>
            </a:r>
            <a:r>
              <a:rPr lang="en-US" altLang="zh-TW" sz="1600" dirty="0" smtClean="0"/>
              <a:t>              {% </a:t>
            </a:r>
            <a:r>
              <a:rPr lang="en-US" altLang="zh-TW" sz="1600" dirty="0" smtClean="0"/>
              <a:t>for day in </a:t>
            </a:r>
            <a:r>
              <a:rPr lang="en-US" altLang="zh-TW" sz="1600" dirty="0" err="1" smtClean="0"/>
              <a:t>days_of_week</a:t>
            </a:r>
            <a:r>
              <a:rPr lang="en-US" altLang="zh-TW" sz="1600" dirty="0" smtClean="0"/>
              <a:t> %} </a:t>
            </a:r>
            <a:endParaRPr lang="en-US" altLang="zh-TW" sz="1600" dirty="0" smtClean="0"/>
          </a:p>
          <a:p>
            <a:pPr>
              <a:buClr>
                <a:srgbClr val="00B0F0"/>
              </a:buClr>
            </a:pPr>
            <a:r>
              <a:rPr lang="en-US" altLang="zh-TW" sz="1600" dirty="0" smtClean="0"/>
              <a:t> </a:t>
            </a:r>
            <a:r>
              <a:rPr lang="en-US" altLang="zh-TW" sz="1600" dirty="0" smtClean="0"/>
              <a:t>              {{</a:t>
            </a:r>
            <a:r>
              <a:rPr lang="en-US" altLang="zh-TW" sz="1600" dirty="0" smtClean="0"/>
              <a:t>day}} </a:t>
            </a:r>
            <a:endParaRPr lang="en-US" altLang="zh-TW" sz="1600" dirty="0" smtClean="0"/>
          </a:p>
          <a:p>
            <a:pPr>
              <a:buClr>
                <a:srgbClr val="00B0F0"/>
              </a:buClr>
            </a:pPr>
            <a:r>
              <a:rPr lang="en-US" altLang="zh-TW" sz="1600" dirty="0" smtClean="0"/>
              <a:t> </a:t>
            </a:r>
            <a:r>
              <a:rPr lang="en-US" altLang="zh-TW" sz="1600" dirty="0" smtClean="0"/>
              <a:t>       &lt;/</a:t>
            </a:r>
            <a:r>
              <a:rPr lang="en-US" altLang="zh-TW" sz="1600" dirty="0" smtClean="0"/>
              <a:t>p&gt; </a:t>
            </a:r>
            <a:endParaRPr lang="en-US" altLang="zh-TW" sz="1600" dirty="0" smtClean="0"/>
          </a:p>
          <a:p>
            <a:pPr>
              <a:buClr>
                <a:srgbClr val="00B0F0"/>
              </a:buClr>
            </a:pPr>
            <a:r>
              <a:rPr lang="en-US" altLang="zh-TW" sz="1600" dirty="0" smtClean="0"/>
              <a:t> </a:t>
            </a:r>
            <a:r>
              <a:rPr lang="en-US" altLang="zh-TW" sz="1600" dirty="0" smtClean="0"/>
              <a:t>       {% </a:t>
            </a:r>
            <a:r>
              <a:rPr lang="en-US" altLang="zh-TW" sz="1600" dirty="0" err="1" smtClean="0"/>
              <a:t>endfor</a:t>
            </a:r>
            <a:r>
              <a:rPr lang="en-US" altLang="zh-TW" sz="1600" dirty="0" smtClean="0"/>
              <a:t> %} </a:t>
            </a:r>
            <a:endParaRPr lang="en-US" altLang="zh-TW" sz="1600" dirty="0" smtClean="0"/>
          </a:p>
          <a:p>
            <a:pPr>
              <a:buClr>
                <a:srgbClr val="00B0F0"/>
              </a:buClr>
            </a:pPr>
            <a:r>
              <a:rPr lang="en-US" altLang="zh-TW" sz="1600" dirty="0" smtClean="0"/>
              <a:t>   &lt;/</a:t>
            </a:r>
            <a:r>
              <a:rPr lang="en-US" altLang="zh-TW" sz="1600" dirty="0" smtClean="0"/>
              <a:t>body&gt; </a:t>
            </a:r>
            <a:endParaRPr lang="en-US" altLang="zh-TW" sz="1600" dirty="0" smtClean="0"/>
          </a:p>
          <a:p>
            <a:pPr>
              <a:buClr>
                <a:srgbClr val="00B0F0"/>
              </a:buClr>
            </a:pPr>
            <a:r>
              <a:rPr lang="en-US" altLang="zh-TW" sz="1600" dirty="0" smtClean="0"/>
              <a:t>&lt;/</a:t>
            </a:r>
            <a:r>
              <a:rPr lang="en-US" altLang="zh-TW" sz="1600" dirty="0" smtClean="0"/>
              <a:t>html&gt;</a:t>
            </a:r>
            <a:endParaRPr lang="en-US" altLang="zh-TW" sz="1600" b="1" dirty="0" smtClean="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8.4</a:t>
            </a:r>
            <a:r>
              <a:rPr lang="en-US" altLang="zh-TW" sz="3000" b="1" dirty="0" smtClean="0">
                <a:solidFill>
                  <a:srgbClr val="0070C0"/>
                </a:solidFill>
                <a:effectLst>
                  <a:outerShdw blurRad="38100" dist="38100" dir="2700000" algn="tl">
                    <a:srgbClr val="000000">
                      <a:alpha val="43137"/>
                    </a:srgbClr>
                  </a:outerShdw>
                </a:effectLst>
              </a:rPr>
              <a:t> Tags</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https://www.tutorialspoint.com/django/django_template_system.htm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And we should get something </a:t>
            </a:r>
            <a:r>
              <a:rPr lang="en-US" altLang="zh-TW" sz="2000" dirty="0" smtClean="0"/>
              <a:t>like:</a:t>
            </a:r>
            <a:endParaRPr lang="en-US" altLang="zh-TW" sz="2000" dirty="0" smtClean="0"/>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sp>
        <p:nvSpPr>
          <p:cNvPr id="10" name="TextBox 1"/>
          <p:cNvSpPr txBox="1"/>
          <p:nvPr/>
        </p:nvSpPr>
        <p:spPr>
          <a:xfrm>
            <a:off x="1770744" y="1614967"/>
            <a:ext cx="4513942" cy="2554545"/>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sz="1600" dirty="0" smtClean="0"/>
              <a:t>Hello World!!! </a:t>
            </a:r>
            <a:endParaRPr lang="en-US" altLang="zh-TW" sz="1600" dirty="0" smtClean="0"/>
          </a:p>
          <a:p>
            <a:pPr>
              <a:buClr>
                <a:srgbClr val="00B0F0"/>
              </a:buClr>
            </a:pPr>
            <a:r>
              <a:rPr lang="en-US" altLang="zh-TW" sz="1600" dirty="0" smtClean="0"/>
              <a:t>Today </a:t>
            </a:r>
            <a:r>
              <a:rPr lang="en-US" altLang="zh-TW" sz="1600" dirty="0" smtClean="0"/>
              <a:t>is Sept. 11, </a:t>
            </a:r>
            <a:r>
              <a:rPr lang="en-US" altLang="zh-TW" sz="1600" dirty="0" smtClean="0"/>
              <a:t>2015</a:t>
            </a:r>
          </a:p>
          <a:p>
            <a:pPr>
              <a:buClr>
                <a:srgbClr val="00B0F0"/>
              </a:buClr>
            </a:pPr>
            <a:r>
              <a:rPr lang="en-US" altLang="zh-TW" sz="1600" dirty="0" smtClean="0"/>
              <a:t>We </a:t>
            </a:r>
            <a:r>
              <a:rPr lang="en-US" altLang="zh-TW" sz="1600" dirty="0" smtClean="0"/>
              <a:t>are I don't know. </a:t>
            </a:r>
            <a:endParaRPr lang="en-US" altLang="zh-TW" sz="1600" dirty="0" smtClean="0"/>
          </a:p>
          <a:p>
            <a:pPr>
              <a:buClr>
                <a:srgbClr val="00B0F0"/>
              </a:buClr>
            </a:pPr>
            <a:r>
              <a:rPr lang="en-US" altLang="zh-TW" sz="1600" dirty="0" smtClean="0"/>
              <a:t>Mon </a:t>
            </a:r>
          </a:p>
          <a:p>
            <a:pPr>
              <a:buClr>
                <a:srgbClr val="00B0F0"/>
              </a:buClr>
            </a:pPr>
            <a:r>
              <a:rPr lang="en-US" altLang="zh-TW" sz="1600" dirty="0" smtClean="0"/>
              <a:t>Tue </a:t>
            </a:r>
          </a:p>
          <a:p>
            <a:pPr>
              <a:buClr>
                <a:srgbClr val="00B0F0"/>
              </a:buClr>
            </a:pPr>
            <a:r>
              <a:rPr lang="en-US" altLang="zh-TW" sz="1600" dirty="0" smtClean="0"/>
              <a:t>Wed </a:t>
            </a:r>
          </a:p>
          <a:p>
            <a:pPr>
              <a:buClr>
                <a:srgbClr val="00B0F0"/>
              </a:buClr>
            </a:pPr>
            <a:r>
              <a:rPr lang="en-US" altLang="zh-TW" sz="1600" dirty="0" smtClean="0"/>
              <a:t>Thu </a:t>
            </a:r>
          </a:p>
          <a:p>
            <a:pPr>
              <a:buClr>
                <a:srgbClr val="00B0F0"/>
              </a:buClr>
            </a:pPr>
            <a:r>
              <a:rPr lang="en-US" altLang="zh-TW" sz="1600" dirty="0" smtClean="0"/>
              <a:t>Fri </a:t>
            </a:r>
          </a:p>
          <a:p>
            <a:pPr>
              <a:buClr>
                <a:srgbClr val="00B0F0"/>
              </a:buClr>
            </a:pPr>
            <a:r>
              <a:rPr lang="en-US" altLang="zh-TW" sz="1600" dirty="0" smtClean="0"/>
              <a:t>Sat </a:t>
            </a:r>
          </a:p>
          <a:p>
            <a:pPr>
              <a:buClr>
                <a:srgbClr val="00B0F0"/>
              </a:buClr>
            </a:pPr>
            <a:r>
              <a:rPr lang="en-US" altLang="zh-TW" sz="1600" dirty="0" smtClean="0"/>
              <a:t>Sun</a:t>
            </a:r>
            <a:endParaRPr lang="en-US" altLang="zh-TW" sz="1600" b="1" dirty="0" smtClean="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8.4</a:t>
            </a:r>
            <a:r>
              <a:rPr lang="en-US" altLang="zh-TW" sz="3000" b="1" dirty="0" smtClean="0">
                <a:solidFill>
                  <a:srgbClr val="0070C0"/>
                </a:solidFill>
                <a:effectLst>
                  <a:outerShdw blurRad="38100" dist="38100" dir="2700000" algn="tl">
                    <a:srgbClr val="000000">
                      <a:alpha val="43137"/>
                    </a:srgbClr>
                  </a:outerShdw>
                </a:effectLst>
              </a:rPr>
              <a:t> Tags</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https://www.tutorialspoint.com/django/django_template_system.htm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193899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Block </a:t>
            </a:r>
            <a:r>
              <a:rPr lang="en-US" altLang="zh-TW" sz="2000" b="1" dirty="0" smtClean="0"/>
              <a:t>and Extend </a:t>
            </a:r>
            <a:r>
              <a:rPr lang="en-US" altLang="zh-TW" sz="2000" b="1" dirty="0" smtClean="0"/>
              <a:t>Tags</a:t>
            </a:r>
          </a:p>
          <a:p>
            <a:pPr marL="465138" indent="-465138">
              <a:buClr>
                <a:srgbClr val="00B0F0"/>
              </a:buClr>
              <a:buFont typeface="Wingdings" pitchFamily="2" charset="2"/>
              <a:buChar char="u"/>
            </a:pPr>
            <a:r>
              <a:rPr lang="en-US" altLang="zh-TW" sz="2000" dirty="0" smtClean="0"/>
              <a:t>A </a:t>
            </a:r>
            <a:r>
              <a:rPr lang="en-US" altLang="zh-TW" sz="2000" dirty="0" smtClean="0"/>
              <a:t>template system cannot be complete without template inheritance. Meaning when you are designing your templates, you should have a main template with holes that the child's template will fill according to his own need, like a page might need a special </a:t>
            </a:r>
            <a:r>
              <a:rPr lang="en-US" altLang="zh-TW" sz="2000" dirty="0" err="1" smtClean="0"/>
              <a:t>css</a:t>
            </a:r>
            <a:r>
              <a:rPr lang="en-US" altLang="zh-TW" sz="2000" dirty="0" smtClean="0"/>
              <a:t> for the selected </a:t>
            </a:r>
            <a:r>
              <a:rPr lang="en-US" altLang="zh-TW" sz="2000" dirty="0" smtClean="0"/>
              <a:t>tab.</a:t>
            </a:r>
          </a:p>
          <a:p>
            <a:pPr marL="465138" indent="-465138">
              <a:buClr>
                <a:srgbClr val="00B0F0"/>
              </a:buClr>
              <a:buFont typeface="Wingdings" pitchFamily="2" charset="2"/>
              <a:buChar char="u"/>
            </a:pPr>
            <a:r>
              <a:rPr lang="en-US" altLang="zh-TW" sz="2000" dirty="0" smtClean="0"/>
              <a:t>Let’s </a:t>
            </a:r>
            <a:r>
              <a:rPr lang="en-US" altLang="zh-TW" sz="2000" dirty="0" smtClean="0"/>
              <a:t>change the hello.html template to inherit from a </a:t>
            </a:r>
            <a:r>
              <a:rPr lang="en-US" altLang="zh-TW" sz="2000" dirty="0" smtClean="0"/>
              <a:t>main_template.html.</a:t>
            </a:r>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19</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8.4</a:t>
            </a:r>
            <a:r>
              <a:rPr lang="en-US" altLang="zh-TW" sz="3000" b="1" dirty="0" smtClean="0">
                <a:solidFill>
                  <a:srgbClr val="0070C0"/>
                </a:solidFill>
                <a:effectLst>
                  <a:outerShdw blurRad="38100" dist="38100" dir="2700000" algn="tl">
                    <a:srgbClr val="000000">
                      <a:alpha val="43137"/>
                    </a:srgbClr>
                  </a:outerShdw>
                </a:effectLst>
              </a:rPr>
              <a:t> Tags</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https://www.tutorialspoint.com/django/django_template_system.htm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main_template.html</a:t>
            </a:r>
            <a:endParaRPr lang="en-US" altLang="zh-TW" sz="2000" dirty="0" smtClean="0"/>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sp>
        <p:nvSpPr>
          <p:cNvPr id="10" name="TextBox 1"/>
          <p:cNvSpPr txBox="1"/>
          <p:nvPr/>
        </p:nvSpPr>
        <p:spPr>
          <a:xfrm>
            <a:off x="1262744" y="1774625"/>
            <a:ext cx="4513942" cy="3293209"/>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sz="1600" dirty="0" smtClean="0"/>
              <a:t>&lt;html&gt; </a:t>
            </a:r>
            <a:endParaRPr lang="en-US" altLang="zh-TW" sz="1600" dirty="0" smtClean="0"/>
          </a:p>
          <a:p>
            <a:pPr>
              <a:buClr>
                <a:srgbClr val="00B0F0"/>
              </a:buClr>
            </a:pPr>
            <a:r>
              <a:rPr lang="en-US" altLang="zh-TW" sz="1600" dirty="0" smtClean="0"/>
              <a:t> </a:t>
            </a:r>
            <a:r>
              <a:rPr lang="en-US" altLang="zh-TW" sz="1600" dirty="0" smtClean="0"/>
              <a:t>   &lt;</a:t>
            </a:r>
            <a:r>
              <a:rPr lang="en-US" altLang="zh-TW" sz="1600" dirty="0" smtClean="0"/>
              <a:t>head&gt; </a:t>
            </a:r>
            <a:endParaRPr lang="en-US" altLang="zh-TW" sz="1600" dirty="0" smtClean="0"/>
          </a:p>
          <a:p>
            <a:pPr>
              <a:buClr>
                <a:srgbClr val="00B0F0"/>
              </a:buClr>
            </a:pPr>
            <a:r>
              <a:rPr lang="en-US" altLang="zh-TW" sz="1600" dirty="0" smtClean="0"/>
              <a:t> </a:t>
            </a:r>
            <a:r>
              <a:rPr lang="en-US" altLang="zh-TW" sz="1600" dirty="0" smtClean="0"/>
              <a:t>      &lt;</a:t>
            </a:r>
            <a:r>
              <a:rPr lang="en-US" altLang="zh-TW" sz="1600" dirty="0" smtClean="0"/>
              <a:t>title&gt; </a:t>
            </a:r>
            <a:endParaRPr lang="en-US" altLang="zh-TW" sz="1600" dirty="0" smtClean="0"/>
          </a:p>
          <a:p>
            <a:pPr>
              <a:buClr>
                <a:srgbClr val="00B0F0"/>
              </a:buClr>
            </a:pPr>
            <a:r>
              <a:rPr lang="en-US" altLang="zh-TW" sz="1600" dirty="0" smtClean="0"/>
              <a:t> </a:t>
            </a:r>
            <a:r>
              <a:rPr lang="en-US" altLang="zh-TW" sz="1600" dirty="0" smtClean="0"/>
              <a:t>         {% </a:t>
            </a:r>
            <a:r>
              <a:rPr lang="en-US" altLang="zh-TW" sz="1600" dirty="0" smtClean="0"/>
              <a:t>block title %}Page Title{% </a:t>
            </a:r>
            <a:r>
              <a:rPr lang="en-US" altLang="zh-TW" sz="1600" dirty="0" err="1" smtClean="0"/>
              <a:t>endblock</a:t>
            </a:r>
            <a:r>
              <a:rPr lang="en-US" altLang="zh-TW" sz="1600" dirty="0" smtClean="0"/>
              <a:t> %} </a:t>
            </a:r>
            <a:endParaRPr lang="en-US" altLang="zh-TW" sz="1600" dirty="0" smtClean="0"/>
          </a:p>
          <a:p>
            <a:pPr>
              <a:buClr>
                <a:srgbClr val="00B0F0"/>
              </a:buClr>
            </a:pPr>
            <a:r>
              <a:rPr lang="en-US" altLang="zh-TW" sz="1600" dirty="0" smtClean="0"/>
              <a:t> </a:t>
            </a:r>
            <a:r>
              <a:rPr lang="en-US" altLang="zh-TW" sz="1600" dirty="0" smtClean="0"/>
              <a:t>      &lt;/</a:t>
            </a:r>
            <a:r>
              <a:rPr lang="en-US" altLang="zh-TW" sz="1600" dirty="0" smtClean="0"/>
              <a:t>title&gt; </a:t>
            </a:r>
            <a:endParaRPr lang="en-US" altLang="zh-TW" sz="1600" dirty="0" smtClean="0"/>
          </a:p>
          <a:p>
            <a:pPr>
              <a:buClr>
                <a:srgbClr val="00B0F0"/>
              </a:buClr>
            </a:pPr>
            <a:r>
              <a:rPr lang="en-US" altLang="zh-TW" sz="1600" dirty="0" smtClean="0"/>
              <a:t> </a:t>
            </a:r>
            <a:r>
              <a:rPr lang="en-US" altLang="zh-TW" sz="1600" dirty="0" smtClean="0"/>
              <a:t>   &lt;/</a:t>
            </a:r>
            <a:r>
              <a:rPr lang="en-US" altLang="zh-TW" sz="1600" dirty="0" smtClean="0"/>
              <a:t>head&gt; </a:t>
            </a:r>
            <a:endParaRPr lang="en-US" altLang="zh-TW" sz="1600" dirty="0" smtClean="0"/>
          </a:p>
          <a:p>
            <a:pPr>
              <a:buClr>
                <a:srgbClr val="00B0F0"/>
              </a:buClr>
            </a:pPr>
            <a:endParaRPr lang="en-US" altLang="zh-TW" sz="1600" dirty="0" smtClean="0"/>
          </a:p>
          <a:p>
            <a:pPr>
              <a:buClr>
                <a:srgbClr val="00B0F0"/>
              </a:buClr>
            </a:pPr>
            <a:r>
              <a:rPr lang="en-US" altLang="zh-TW" sz="1600" dirty="0" smtClean="0"/>
              <a:t>    &lt;</a:t>
            </a:r>
            <a:r>
              <a:rPr lang="en-US" altLang="zh-TW" sz="1600" dirty="0" smtClean="0"/>
              <a:t>body&gt; </a:t>
            </a:r>
            <a:endParaRPr lang="en-US" altLang="zh-TW" sz="1600" dirty="0" smtClean="0"/>
          </a:p>
          <a:p>
            <a:pPr>
              <a:buClr>
                <a:srgbClr val="00B0F0"/>
              </a:buClr>
            </a:pPr>
            <a:r>
              <a:rPr lang="en-US" altLang="zh-TW" sz="1600" dirty="0" smtClean="0"/>
              <a:t> </a:t>
            </a:r>
            <a:r>
              <a:rPr lang="en-US" altLang="zh-TW" sz="1600" dirty="0" smtClean="0"/>
              <a:t>       {% </a:t>
            </a:r>
            <a:r>
              <a:rPr lang="en-US" altLang="zh-TW" sz="1600" dirty="0" smtClean="0"/>
              <a:t>block content %} </a:t>
            </a:r>
            <a:endParaRPr lang="en-US" altLang="zh-TW" sz="1600" dirty="0" smtClean="0"/>
          </a:p>
          <a:p>
            <a:pPr>
              <a:buClr>
                <a:srgbClr val="00B0F0"/>
              </a:buClr>
            </a:pPr>
            <a:r>
              <a:rPr lang="en-US" altLang="zh-TW" sz="1600" dirty="0" smtClean="0"/>
              <a:t> </a:t>
            </a:r>
            <a:r>
              <a:rPr lang="en-US" altLang="zh-TW" sz="1600" dirty="0" smtClean="0"/>
              <a:t>           Body </a:t>
            </a:r>
            <a:r>
              <a:rPr lang="en-US" altLang="zh-TW" sz="1600" dirty="0" smtClean="0"/>
              <a:t>content </a:t>
            </a:r>
            <a:endParaRPr lang="en-US" altLang="zh-TW" sz="1600" dirty="0" smtClean="0"/>
          </a:p>
          <a:p>
            <a:pPr>
              <a:buClr>
                <a:srgbClr val="00B0F0"/>
              </a:buClr>
            </a:pPr>
            <a:r>
              <a:rPr lang="en-US" altLang="zh-TW" sz="1600" dirty="0" smtClean="0"/>
              <a:t> </a:t>
            </a:r>
            <a:r>
              <a:rPr lang="en-US" altLang="zh-TW" sz="1600" dirty="0" smtClean="0"/>
              <a:t>       {% </a:t>
            </a:r>
            <a:r>
              <a:rPr lang="en-US" altLang="zh-TW" sz="1600" dirty="0" err="1" smtClean="0"/>
              <a:t>endblock</a:t>
            </a:r>
            <a:r>
              <a:rPr lang="en-US" altLang="zh-TW" sz="1600" dirty="0" smtClean="0"/>
              <a:t> %} </a:t>
            </a:r>
            <a:endParaRPr lang="en-US" altLang="zh-TW" sz="1600" dirty="0" smtClean="0"/>
          </a:p>
          <a:p>
            <a:pPr>
              <a:buClr>
                <a:srgbClr val="00B0F0"/>
              </a:buClr>
            </a:pPr>
            <a:r>
              <a:rPr lang="en-US" altLang="zh-TW" sz="1600" dirty="0" smtClean="0"/>
              <a:t> </a:t>
            </a:r>
            <a:r>
              <a:rPr lang="en-US" altLang="zh-TW" sz="1600" dirty="0" smtClean="0"/>
              <a:t>   &lt;/</a:t>
            </a:r>
            <a:r>
              <a:rPr lang="en-US" altLang="zh-TW" sz="1600" dirty="0" smtClean="0"/>
              <a:t>body&gt; </a:t>
            </a:r>
            <a:endParaRPr lang="en-US" altLang="zh-TW" sz="1600" dirty="0" smtClean="0"/>
          </a:p>
          <a:p>
            <a:pPr>
              <a:buClr>
                <a:srgbClr val="00B0F0"/>
              </a:buClr>
            </a:pPr>
            <a:r>
              <a:rPr lang="en-US" altLang="zh-TW" sz="1600" dirty="0" smtClean="0"/>
              <a:t>&lt;/</a:t>
            </a:r>
            <a:r>
              <a:rPr lang="en-US" altLang="zh-TW" sz="1600" dirty="0" smtClean="0"/>
              <a:t>html&gt;</a:t>
            </a:r>
            <a:endParaRPr lang="en-US" altLang="zh-TW" sz="1600" b="1" dirty="0" smtClean="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8</a:t>
            </a:r>
            <a:r>
              <a:rPr lang="en-US" sz="5400" b="1" dirty="0" smtClean="0">
                <a:solidFill>
                  <a:srgbClr val="FFC000"/>
                </a:solidFill>
                <a:effectLst>
                  <a:outerShdw blurRad="38100" dist="38100" dir="2700000" algn="tl">
                    <a:srgbClr val="000000">
                      <a:alpha val="43137"/>
                    </a:srgbClr>
                  </a:outerShdw>
                </a:effectLst>
              </a:rPr>
              <a:t> Template System</a:t>
            </a:r>
            <a:endParaRPr lang="en-US" sz="5400" dirty="0">
              <a:solidFill>
                <a:prstClr val="black"/>
              </a:solidFill>
            </a:endParaRPr>
          </a:p>
        </p:txBody>
      </p:sp>
      <p:pic>
        <p:nvPicPr>
          <p:cNvPr id="5" name="Picture 3"/>
          <p:cNvPicPr>
            <a:picLocks noChangeAspect="1" noChangeArrowheads="1"/>
          </p:cNvPicPr>
          <p:nvPr/>
        </p:nvPicPr>
        <p:blipFill>
          <a:blip r:embed="rId3" cstate="print"/>
          <a:srcRect/>
          <a:stretch>
            <a:fillRect/>
          </a:stretch>
        </p:blipFill>
        <p:spPr bwMode="auto">
          <a:xfrm>
            <a:off x="4249697" y="4397828"/>
            <a:ext cx="755917" cy="713921"/>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8.4</a:t>
            </a:r>
            <a:r>
              <a:rPr lang="en-US" altLang="zh-TW" sz="3000" b="1" dirty="0" smtClean="0">
                <a:solidFill>
                  <a:srgbClr val="0070C0"/>
                </a:solidFill>
                <a:effectLst>
                  <a:outerShdw blurRad="38100" dist="38100" dir="2700000" algn="tl">
                    <a:srgbClr val="000000">
                      <a:alpha val="43137"/>
                    </a:srgbClr>
                  </a:outerShdw>
                </a:effectLst>
              </a:rPr>
              <a:t> Tags</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https://www.tutorialspoint.com/django/django_template_system.htm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hello.html</a:t>
            </a:r>
            <a:endParaRPr lang="en-US" altLang="zh-TW" sz="2000" dirty="0" smtClean="0"/>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sp>
        <p:nvSpPr>
          <p:cNvPr id="10" name="TextBox 1"/>
          <p:cNvSpPr txBox="1"/>
          <p:nvPr/>
        </p:nvSpPr>
        <p:spPr>
          <a:xfrm>
            <a:off x="1698173" y="1687539"/>
            <a:ext cx="4267199" cy="4524315"/>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sz="1600" dirty="0" smtClean="0"/>
              <a:t>{% extends "main_template.html" </a:t>
            </a:r>
            <a:r>
              <a:rPr lang="en-US" altLang="zh-TW" sz="1600" dirty="0" smtClean="0"/>
              <a:t>%}</a:t>
            </a:r>
          </a:p>
          <a:p>
            <a:pPr>
              <a:buClr>
                <a:srgbClr val="00B0F0"/>
              </a:buClr>
            </a:pPr>
            <a:r>
              <a:rPr lang="en-US" altLang="zh-TW" sz="1600" dirty="0" smtClean="0"/>
              <a:t>{% </a:t>
            </a:r>
            <a:r>
              <a:rPr lang="en-US" altLang="zh-TW" sz="1600" dirty="0" smtClean="0"/>
              <a:t>block title %}My Hello Page{% </a:t>
            </a:r>
            <a:r>
              <a:rPr lang="en-US" altLang="zh-TW" sz="1600" dirty="0" err="1" smtClean="0"/>
              <a:t>endblock</a:t>
            </a:r>
            <a:r>
              <a:rPr lang="en-US" altLang="zh-TW" sz="1600" dirty="0" smtClean="0"/>
              <a:t> %} </a:t>
            </a:r>
            <a:endParaRPr lang="en-US" altLang="zh-TW" sz="1600" dirty="0" smtClean="0"/>
          </a:p>
          <a:p>
            <a:pPr>
              <a:buClr>
                <a:srgbClr val="00B0F0"/>
              </a:buClr>
            </a:pPr>
            <a:r>
              <a:rPr lang="en-US" altLang="zh-TW" sz="1600" dirty="0" smtClean="0"/>
              <a:t>{% </a:t>
            </a:r>
            <a:r>
              <a:rPr lang="en-US" altLang="zh-TW" sz="1600" dirty="0" smtClean="0"/>
              <a:t>block content %} </a:t>
            </a:r>
            <a:endParaRPr lang="en-US" altLang="zh-TW" sz="1600" dirty="0" smtClean="0"/>
          </a:p>
          <a:p>
            <a:pPr>
              <a:buClr>
                <a:srgbClr val="00B0F0"/>
              </a:buClr>
            </a:pPr>
            <a:r>
              <a:rPr lang="en-US" altLang="zh-TW" sz="1600" dirty="0" smtClean="0"/>
              <a:t>Hello </a:t>
            </a:r>
            <a:r>
              <a:rPr lang="en-US" altLang="zh-TW" sz="1600" dirty="0" smtClean="0"/>
              <a:t>World!!!&lt;p&gt;Today is {{today}}&lt;/p&gt; </a:t>
            </a:r>
            <a:endParaRPr lang="en-US" altLang="zh-TW" sz="1600" dirty="0" smtClean="0"/>
          </a:p>
          <a:p>
            <a:pPr>
              <a:buClr>
                <a:srgbClr val="00B0F0"/>
              </a:buClr>
            </a:pPr>
            <a:r>
              <a:rPr lang="en-US" altLang="zh-TW" sz="1600" dirty="0" smtClean="0"/>
              <a:t>We </a:t>
            </a:r>
            <a:r>
              <a:rPr lang="en-US" altLang="zh-TW" sz="1600" dirty="0" smtClean="0"/>
              <a:t>are </a:t>
            </a:r>
            <a:endParaRPr lang="en-US" altLang="zh-TW" sz="1600" dirty="0" smtClean="0"/>
          </a:p>
          <a:p>
            <a:pPr>
              <a:buClr>
                <a:srgbClr val="00B0F0"/>
              </a:buClr>
            </a:pPr>
            <a:r>
              <a:rPr lang="en-US" altLang="zh-TW" sz="1600" dirty="0" smtClean="0"/>
              <a:t>{% </a:t>
            </a:r>
            <a:r>
              <a:rPr lang="en-US" altLang="zh-TW" sz="1600" dirty="0" smtClean="0"/>
              <a:t>if </a:t>
            </a:r>
            <a:r>
              <a:rPr lang="en-US" altLang="zh-TW" sz="1600" dirty="0" err="1" smtClean="0"/>
              <a:t>today.day</a:t>
            </a:r>
            <a:r>
              <a:rPr lang="en-US" altLang="zh-TW" sz="1600" dirty="0" smtClean="0"/>
              <a:t> == 1 %} </a:t>
            </a:r>
            <a:endParaRPr lang="en-US" altLang="zh-TW" sz="1600" dirty="0" smtClean="0"/>
          </a:p>
          <a:p>
            <a:pPr>
              <a:buClr>
                <a:srgbClr val="00B0F0"/>
              </a:buClr>
            </a:pPr>
            <a:r>
              <a:rPr lang="en-US" altLang="zh-TW" sz="1600" dirty="0" smtClean="0"/>
              <a:t>the </a:t>
            </a:r>
            <a:r>
              <a:rPr lang="en-US" altLang="zh-TW" sz="1600" dirty="0" smtClean="0"/>
              <a:t>first day of month. </a:t>
            </a:r>
            <a:endParaRPr lang="en-US" altLang="zh-TW" sz="1600" dirty="0" smtClean="0"/>
          </a:p>
          <a:p>
            <a:pPr>
              <a:buClr>
                <a:srgbClr val="00B0F0"/>
              </a:buClr>
            </a:pPr>
            <a:r>
              <a:rPr lang="en-US" altLang="zh-TW" sz="1600" dirty="0" smtClean="0"/>
              <a:t>{% </a:t>
            </a:r>
            <a:r>
              <a:rPr lang="en-US" altLang="zh-TW" sz="1600" dirty="0" err="1" smtClean="0"/>
              <a:t>elif</a:t>
            </a:r>
            <a:r>
              <a:rPr lang="en-US" altLang="zh-TW" sz="1600" dirty="0" smtClean="0"/>
              <a:t> today == 30 %} </a:t>
            </a:r>
            <a:endParaRPr lang="en-US" altLang="zh-TW" sz="1600" dirty="0" smtClean="0"/>
          </a:p>
          <a:p>
            <a:pPr>
              <a:buClr>
                <a:srgbClr val="00B0F0"/>
              </a:buClr>
            </a:pPr>
            <a:r>
              <a:rPr lang="en-US" altLang="zh-TW" sz="1600" dirty="0" smtClean="0"/>
              <a:t>the </a:t>
            </a:r>
            <a:r>
              <a:rPr lang="en-US" altLang="zh-TW" sz="1600" dirty="0" smtClean="0"/>
              <a:t>last day of month. </a:t>
            </a:r>
            <a:endParaRPr lang="en-US" altLang="zh-TW" sz="1600" dirty="0" smtClean="0"/>
          </a:p>
          <a:p>
            <a:pPr>
              <a:buClr>
                <a:srgbClr val="00B0F0"/>
              </a:buClr>
            </a:pPr>
            <a:r>
              <a:rPr lang="en-US" altLang="zh-TW" sz="1600" dirty="0" smtClean="0"/>
              <a:t>{% </a:t>
            </a:r>
            <a:r>
              <a:rPr lang="en-US" altLang="zh-TW" sz="1600" dirty="0" smtClean="0"/>
              <a:t>else %} </a:t>
            </a:r>
            <a:endParaRPr lang="en-US" altLang="zh-TW" sz="1600" dirty="0" smtClean="0"/>
          </a:p>
          <a:p>
            <a:pPr>
              <a:buClr>
                <a:srgbClr val="00B0F0"/>
              </a:buClr>
            </a:pPr>
            <a:r>
              <a:rPr lang="en-US" altLang="zh-TW" sz="1600" dirty="0" smtClean="0"/>
              <a:t>I </a:t>
            </a:r>
            <a:r>
              <a:rPr lang="en-US" altLang="zh-TW" sz="1600" dirty="0" smtClean="0"/>
              <a:t>don't know. </a:t>
            </a:r>
            <a:endParaRPr lang="en-US" altLang="zh-TW" sz="1600" dirty="0" smtClean="0"/>
          </a:p>
          <a:p>
            <a:pPr>
              <a:buClr>
                <a:srgbClr val="00B0F0"/>
              </a:buClr>
            </a:pPr>
            <a:r>
              <a:rPr lang="en-US" altLang="zh-TW" sz="1600" dirty="0" smtClean="0"/>
              <a:t>{%</a:t>
            </a:r>
            <a:r>
              <a:rPr lang="en-US" altLang="zh-TW" sz="1600" dirty="0" err="1" smtClean="0"/>
              <a:t>endif</a:t>
            </a:r>
            <a:r>
              <a:rPr lang="en-US" altLang="zh-TW" sz="1600" dirty="0" smtClean="0"/>
              <a:t>%} </a:t>
            </a:r>
            <a:endParaRPr lang="en-US" altLang="zh-TW" sz="1600" dirty="0" smtClean="0"/>
          </a:p>
          <a:p>
            <a:pPr>
              <a:buClr>
                <a:srgbClr val="00B0F0"/>
              </a:buClr>
            </a:pPr>
            <a:r>
              <a:rPr lang="en-US" altLang="zh-TW" sz="1600" dirty="0" smtClean="0"/>
              <a:t>&lt;</a:t>
            </a:r>
            <a:r>
              <a:rPr lang="en-US" altLang="zh-TW" sz="1600" dirty="0" smtClean="0"/>
              <a:t>p&gt; </a:t>
            </a:r>
            <a:endParaRPr lang="en-US" altLang="zh-TW" sz="1600" dirty="0" smtClean="0"/>
          </a:p>
          <a:p>
            <a:pPr>
              <a:buClr>
                <a:srgbClr val="00B0F0"/>
              </a:buClr>
            </a:pPr>
            <a:r>
              <a:rPr lang="en-US" altLang="zh-TW" sz="1600" dirty="0" smtClean="0"/>
              <a:t> </a:t>
            </a:r>
            <a:r>
              <a:rPr lang="en-US" altLang="zh-TW" sz="1600" dirty="0" smtClean="0"/>
              <a:t>   {% </a:t>
            </a:r>
            <a:r>
              <a:rPr lang="en-US" altLang="zh-TW" sz="1600" dirty="0" smtClean="0"/>
              <a:t>for day in </a:t>
            </a:r>
            <a:r>
              <a:rPr lang="en-US" altLang="zh-TW" sz="1600" dirty="0" err="1" smtClean="0"/>
              <a:t>days_of_week</a:t>
            </a:r>
            <a:r>
              <a:rPr lang="en-US" altLang="zh-TW" sz="1600" dirty="0" smtClean="0"/>
              <a:t> %} </a:t>
            </a:r>
            <a:endParaRPr lang="en-US" altLang="zh-TW" sz="1600" dirty="0" smtClean="0"/>
          </a:p>
          <a:p>
            <a:pPr>
              <a:buClr>
                <a:srgbClr val="00B0F0"/>
              </a:buClr>
            </a:pPr>
            <a:r>
              <a:rPr lang="en-US" altLang="zh-TW" sz="1600" dirty="0" smtClean="0"/>
              <a:t>    {{</a:t>
            </a:r>
            <a:r>
              <a:rPr lang="en-US" altLang="zh-TW" sz="1600" dirty="0" smtClean="0"/>
              <a:t>day}} </a:t>
            </a:r>
            <a:endParaRPr lang="en-US" altLang="zh-TW" sz="1600" dirty="0" smtClean="0"/>
          </a:p>
          <a:p>
            <a:pPr>
              <a:buClr>
                <a:srgbClr val="00B0F0"/>
              </a:buClr>
            </a:pPr>
            <a:r>
              <a:rPr lang="en-US" altLang="zh-TW" sz="1600" dirty="0" smtClean="0"/>
              <a:t>&lt;/</a:t>
            </a:r>
            <a:r>
              <a:rPr lang="en-US" altLang="zh-TW" sz="1600" dirty="0" smtClean="0"/>
              <a:t>p&gt; </a:t>
            </a:r>
            <a:endParaRPr lang="en-US" altLang="zh-TW" sz="1600" dirty="0" smtClean="0"/>
          </a:p>
          <a:p>
            <a:pPr>
              <a:buClr>
                <a:srgbClr val="00B0F0"/>
              </a:buClr>
            </a:pPr>
            <a:r>
              <a:rPr lang="en-US" altLang="zh-TW" sz="1600" dirty="0" smtClean="0"/>
              <a:t>{% </a:t>
            </a:r>
            <a:r>
              <a:rPr lang="en-US" altLang="zh-TW" sz="1600" dirty="0" err="1" smtClean="0"/>
              <a:t>endfor</a:t>
            </a:r>
            <a:r>
              <a:rPr lang="en-US" altLang="zh-TW" sz="1600" dirty="0" smtClean="0"/>
              <a:t> %} </a:t>
            </a:r>
            <a:endParaRPr lang="en-US" altLang="zh-TW" sz="1600" dirty="0" smtClean="0"/>
          </a:p>
          <a:p>
            <a:pPr>
              <a:buClr>
                <a:srgbClr val="00B0F0"/>
              </a:buClr>
            </a:pPr>
            <a:r>
              <a:rPr lang="en-US" altLang="zh-TW" sz="1600" dirty="0" smtClean="0"/>
              <a:t>{% </a:t>
            </a:r>
            <a:r>
              <a:rPr lang="en-US" altLang="zh-TW" sz="1600" dirty="0" err="1" smtClean="0"/>
              <a:t>endblock</a:t>
            </a:r>
            <a:r>
              <a:rPr lang="en-US" altLang="zh-TW" sz="1600" dirty="0" smtClean="0"/>
              <a:t> %}</a:t>
            </a:r>
            <a:endParaRPr lang="en-US" altLang="zh-TW" sz="1600" b="1" dirty="0" smtClean="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8.4</a:t>
            </a:r>
            <a:r>
              <a:rPr lang="en-US" altLang="zh-TW" sz="3000" b="1" dirty="0" smtClean="0">
                <a:solidFill>
                  <a:srgbClr val="0070C0"/>
                </a:solidFill>
                <a:effectLst>
                  <a:outerShdw blurRad="38100" dist="38100" dir="2700000" algn="tl">
                    <a:srgbClr val="000000">
                      <a:alpha val="43137"/>
                    </a:srgbClr>
                  </a:outerShdw>
                </a:effectLst>
              </a:rPr>
              <a:t> Tags</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https://www.tutorialspoint.com/django/django_template_system.htm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317009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In </a:t>
            </a:r>
            <a:r>
              <a:rPr lang="en-US" altLang="zh-TW" sz="2000" dirty="0" smtClean="0"/>
              <a:t>the above example, on calling /</a:t>
            </a:r>
            <a:r>
              <a:rPr lang="en-US" altLang="zh-TW" sz="2000" dirty="0" err="1" smtClean="0"/>
              <a:t>myapp</a:t>
            </a:r>
            <a:r>
              <a:rPr lang="en-US" altLang="zh-TW" sz="2000" dirty="0" smtClean="0"/>
              <a:t>/hello we will still get the same result as before but now we rely on extends and block to </a:t>
            </a:r>
            <a:r>
              <a:rPr lang="en-US" altLang="zh-TW" sz="2000" dirty="0" err="1" smtClean="0"/>
              <a:t>refactor</a:t>
            </a:r>
            <a:r>
              <a:rPr lang="en-US" altLang="zh-TW" sz="2000" dirty="0" smtClean="0"/>
              <a:t> hour </a:t>
            </a:r>
            <a:r>
              <a:rPr lang="en-US" altLang="zh-TW" sz="2000" dirty="0" smtClean="0"/>
              <a:t>code:</a:t>
            </a:r>
          </a:p>
          <a:p>
            <a:pPr marL="465138" indent="-465138">
              <a:buClr>
                <a:srgbClr val="00B0F0"/>
              </a:buClr>
              <a:buFont typeface="Wingdings" pitchFamily="2" charset="2"/>
              <a:buChar char="u"/>
            </a:pPr>
            <a:r>
              <a:rPr lang="en-US" altLang="zh-TW" sz="2000" dirty="0" smtClean="0"/>
              <a:t>In </a:t>
            </a:r>
            <a:r>
              <a:rPr lang="en-US" altLang="zh-TW" sz="2000" dirty="0" smtClean="0"/>
              <a:t>the main_template.html we define blocks using the tag block. The title block will contain the page title and the content block will have the page main content. In home.html we use extends to inherit from the main_template.html then we fill the block define above (content and title</a:t>
            </a:r>
            <a:r>
              <a:rPr lang="en-US" altLang="zh-TW" sz="2000" dirty="0" smtClean="0"/>
              <a:t>).</a:t>
            </a:r>
          </a:p>
          <a:p>
            <a:pPr marL="465138" indent="-465138">
              <a:buClr>
                <a:srgbClr val="00B0F0"/>
              </a:buClr>
              <a:buFont typeface="Wingdings" pitchFamily="2" charset="2"/>
              <a:buChar char="u"/>
            </a:pPr>
            <a:r>
              <a:rPr lang="en-US" altLang="zh-TW" sz="2000" b="1" dirty="0" smtClean="0"/>
              <a:t>Comment Tag</a:t>
            </a:r>
          </a:p>
          <a:p>
            <a:pPr marL="465138" indent="-465138">
              <a:buClr>
                <a:srgbClr val="00B0F0"/>
              </a:buClr>
              <a:buFont typeface="Wingdings" pitchFamily="2" charset="2"/>
              <a:buChar char="u"/>
            </a:pPr>
            <a:r>
              <a:rPr lang="en-US" altLang="zh-TW" sz="2000" dirty="0" smtClean="0"/>
              <a:t>The </a:t>
            </a:r>
            <a:r>
              <a:rPr lang="en-US" altLang="zh-TW" sz="2000" dirty="0" smtClean="0"/>
              <a:t>comment tag helps to define comments into templates, not HTML comments, they won’t appear in HTML page. It can be useful for documentation or just commenting a line of code</a:t>
            </a:r>
            <a:r>
              <a:rPr lang="en-US" altLang="zh-TW" sz="2000" dirty="0" smtClean="0"/>
              <a:t>.</a:t>
            </a:r>
            <a:endParaRPr lang="en-US" altLang="zh-TW" sz="2000" dirty="0" smtClean="0"/>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22</a:t>
            </a:fld>
            <a:endParaRPr lang="en-US" dirty="0">
              <a:solidFill>
                <a:prstClr val="black"/>
              </a:solidFill>
            </a:endParaRPr>
          </a:p>
        </p:txBody>
      </p:sp>
      <p:sp>
        <p:nvSpPr>
          <p:cNvPr id="6" name="Rectangle 5"/>
          <p:cNvSpPr/>
          <p:nvPr/>
        </p:nvSpPr>
        <p:spPr>
          <a:xfrm>
            <a:off x="1588238" y="4332495"/>
            <a:ext cx="6147838"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 </a:t>
            </a: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8</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 xmlns:p14="http://schemas.microsoft.com/office/powerpoint/2010/main" val="938457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8</a:t>
            </a:r>
            <a:r>
              <a:rPr lang="en-US" altLang="zh-TW" sz="3000" b="1" dirty="0" smtClean="0">
                <a:solidFill>
                  <a:srgbClr val="0070C0"/>
                </a:solidFill>
                <a:effectLst>
                  <a:outerShdw blurRad="38100" dist="38100" dir="2700000" algn="tl">
                    <a:srgbClr val="000000">
                      <a:alpha val="43137"/>
                    </a:srgbClr>
                  </a:outerShdw>
                </a:effectLst>
              </a:rPr>
              <a:t> Template System</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https://www.tutorialspoint.com/django/django_template_system.htm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163121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Django </a:t>
            </a:r>
            <a:r>
              <a:rPr lang="en-US" altLang="zh-TW" sz="2000" dirty="0" smtClean="0"/>
              <a:t>makes it possible to separate python and HTML, </a:t>
            </a:r>
          </a:p>
          <a:p>
            <a:pPr marL="922338" lvl="1" indent="-465138">
              <a:buClr>
                <a:srgbClr val="00B0F0"/>
              </a:buClr>
              <a:buFont typeface="Wingdings" pitchFamily="2" charset="2"/>
              <a:buChar char="u"/>
            </a:pPr>
            <a:r>
              <a:rPr lang="en-US" altLang="zh-TW" sz="2000" dirty="0" smtClean="0"/>
              <a:t>the </a:t>
            </a:r>
            <a:r>
              <a:rPr lang="en-US" altLang="zh-TW" sz="2000" b="1" dirty="0" smtClean="0"/>
              <a:t>python goes in views</a:t>
            </a:r>
            <a:r>
              <a:rPr lang="en-US" altLang="zh-TW" sz="2000" dirty="0" smtClean="0"/>
              <a:t> and </a:t>
            </a:r>
            <a:endParaRPr lang="en-US" altLang="zh-TW" sz="2000" dirty="0" smtClean="0"/>
          </a:p>
          <a:p>
            <a:pPr marL="922338" lvl="1" indent="-465138">
              <a:buClr>
                <a:srgbClr val="00B0F0"/>
              </a:buClr>
              <a:buFont typeface="Wingdings" pitchFamily="2" charset="2"/>
              <a:buChar char="u"/>
            </a:pPr>
            <a:r>
              <a:rPr lang="en-US" altLang="zh-TW" sz="2000" dirty="0" smtClean="0"/>
              <a:t>t</a:t>
            </a:r>
            <a:r>
              <a:rPr lang="en-US" altLang="zh-TW" sz="2000" dirty="0" smtClean="0"/>
              <a:t>he</a:t>
            </a:r>
            <a:r>
              <a:rPr lang="en-US" altLang="zh-TW" sz="2000" b="1" dirty="0" smtClean="0"/>
              <a:t> HTML </a:t>
            </a:r>
            <a:r>
              <a:rPr lang="en-US" altLang="zh-TW" sz="2000" b="1" dirty="0" smtClean="0"/>
              <a:t>goes in templates</a:t>
            </a:r>
            <a:r>
              <a:rPr lang="en-US" altLang="zh-TW" sz="2000" dirty="0" smtClean="0"/>
              <a:t>. </a:t>
            </a:r>
            <a:endParaRPr lang="en-US" altLang="zh-TW" sz="2000" dirty="0" smtClean="0"/>
          </a:p>
          <a:p>
            <a:pPr marL="465138" indent="-465138">
              <a:buClr>
                <a:srgbClr val="00B0F0"/>
              </a:buClr>
              <a:buFont typeface="Wingdings" pitchFamily="2" charset="2"/>
              <a:buChar char="u"/>
            </a:pPr>
            <a:r>
              <a:rPr lang="en-US" altLang="zh-TW" sz="2000" dirty="0" smtClean="0"/>
              <a:t>To </a:t>
            </a:r>
            <a:r>
              <a:rPr lang="en-US" altLang="zh-TW" sz="2000" dirty="0" smtClean="0"/>
              <a:t>link the two, Django relies on the </a:t>
            </a:r>
            <a:r>
              <a:rPr lang="en-US" altLang="zh-TW" sz="2000" b="1" dirty="0" smtClean="0"/>
              <a:t>render function </a:t>
            </a:r>
            <a:r>
              <a:rPr lang="en-US" altLang="zh-TW" sz="2000" dirty="0" smtClean="0"/>
              <a:t>and the Django Template language.</a:t>
            </a:r>
            <a:endParaRPr lang="en-US" altLang="zh-TW" sz="2000" dirty="0"/>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8.1</a:t>
            </a:r>
            <a:r>
              <a:rPr lang="en-US" sz="5400" b="1" dirty="0" smtClean="0">
                <a:solidFill>
                  <a:srgbClr val="FFC000"/>
                </a:solidFill>
                <a:effectLst>
                  <a:outerShdw blurRad="38100" dist="38100" dir="2700000" algn="tl">
                    <a:srgbClr val="000000">
                      <a:alpha val="43137"/>
                    </a:srgbClr>
                  </a:outerShdw>
                </a:effectLst>
              </a:rPr>
              <a:t> The Render Function</a:t>
            </a:r>
            <a:endParaRPr lang="en-US" sz="5400" dirty="0">
              <a:solidFill>
                <a:prstClr val="black"/>
              </a:solidFill>
            </a:endParaRPr>
          </a:p>
        </p:txBody>
      </p:sp>
      <p:pic>
        <p:nvPicPr>
          <p:cNvPr id="5" name="Picture 3"/>
          <p:cNvPicPr>
            <a:picLocks noChangeAspect="1" noChangeArrowheads="1"/>
          </p:cNvPicPr>
          <p:nvPr/>
        </p:nvPicPr>
        <p:blipFill>
          <a:blip r:embed="rId3" cstate="print"/>
          <a:srcRect/>
          <a:stretch>
            <a:fillRect/>
          </a:stretch>
        </p:blipFill>
        <p:spPr bwMode="auto">
          <a:xfrm>
            <a:off x="4249697" y="4397828"/>
            <a:ext cx="755917" cy="713921"/>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8.1</a:t>
            </a:r>
            <a:r>
              <a:rPr lang="en-US" altLang="zh-TW" sz="3000" b="1" dirty="0" smtClean="0">
                <a:solidFill>
                  <a:srgbClr val="0070C0"/>
                </a:solidFill>
                <a:effectLst>
                  <a:outerShdw blurRad="38100" dist="38100" dir="2700000" algn="tl">
                    <a:srgbClr val="000000">
                      <a:alpha val="43137"/>
                    </a:srgbClr>
                  </a:outerShdw>
                </a:effectLst>
              </a:rPr>
              <a:t> The Render Function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https://www.tutorialspoint.com/django/django_template_system.htm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224676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This </a:t>
            </a:r>
            <a:r>
              <a:rPr lang="en-US" altLang="zh-TW" sz="2000" dirty="0" smtClean="0"/>
              <a:t>function takes three parameters </a:t>
            </a:r>
            <a:r>
              <a:rPr lang="en-US" altLang="zh-TW" sz="2000" dirty="0" smtClean="0"/>
              <a:t>−</a:t>
            </a:r>
          </a:p>
          <a:p>
            <a:pPr marL="922338" lvl="1" indent="-465138">
              <a:buClr>
                <a:srgbClr val="00B0F0"/>
              </a:buClr>
              <a:buFont typeface="Wingdings" pitchFamily="2" charset="2"/>
              <a:buChar char="u"/>
            </a:pPr>
            <a:r>
              <a:rPr lang="en-US" altLang="zh-TW" sz="2000" b="1" dirty="0" smtClean="0"/>
              <a:t>Request</a:t>
            </a:r>
            <a:r>
              <a:rPr lang="en-US" altLang="zh-TW" sz="2000" dirty="0" smtClean="0"/>
              <a:t> − The initial </a:t>
            </a:r>
            <a:r>
              <a:rPr lang="en-US" altLang="zh-TW" sz="2000" dirty="0" smtClean="0"/>
              <a:t>request.</a:t>
            </a:r>
          </a:p>
          <a:p>
            <a:pPr marL="922338" lvl="1" indent="-465138">
              <a:buClr>
                <a:srgbClr val="00B0F0"/>
              </a:buClr>
              <a:buFont typeface="Wingdings" pitchFamily="2" charset="2"/>
              <a:buChar char="u"/>
            </a:pPr>
            <a:r>
              <a:rPr lang="en-US" altLang="zh-TW" sz="2000" b="1" dirty="0" smtClean="0"/>
              <a:t>The </a:t>
            </a:r>
            <a:r>
              <a:rPr lang="en-US" altLang="zh-TW" sz="2000" b="1" dirty="0" smtClean="0"/>
              <a:t>path to the template</a:t>
            </a:r>
            <a:r>
              <a:rPr lang="en-US" altLang="zh-TW" sz="2000" dirty="0" smtClean="0"/>
              <a:t> − This is the path relative to the TEMPLATE_DIRS option in the project settings.py </a:t>
            </a:r>
            <a:r>
              <a:rPr lang="en-US" altLang="zh-TW" sz="2000" dirty="0" smtClean="0"/>
              <a:t>variables.</a:t>
            </a:r>
          </a:p>
          <a:p>
            <a:pPr marL="922338" lvl="1" indent="-465138">
              <a:buClr>
                <a:srgbClr val="00B0F0"/>
              </a:buClr>
              <a:buFont typeface="Wingdings" pitchFamily="2" charset="2"/>
              <a:buChar char="u"/>
            </a:pPr>
            <a:r>
              <a:rPr lang="en-US" altLang="zh-TW" sz="2000" b="1" dirty="0" smtClean="0"/>
              <a:t>Dictionary </a:t>
            </a:r>
            <a:r>
              <a:rPr lang="en-US" altLang="zh-TW" sz="2000" b="1" dirty="0" smtClean="0"/>
              <a:t>of parameters</a:t>
            </a:r>
            <a:r>
              <a:rPr lang="en-US" altLang="zh-TW" sz="2000" dirty="0" smtClean="0"/>
              <a:t> − A dictionary that contains all variables needed in the template. This variable can be created or you can use locals() to pass all local variable declared in the view.</a:t>
            </a:r>
            <a:endParaRPr lang="en-US" altLang="zh-TW" sz="2000" dirty="0"/>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8.2</a:t>
            </a:r>
            <a:r>
              <a:rPr lang="en-US" sz="4400" b="1" dirty="0" smtClean="0">
                <a:solidFill>
                  <a:srgbClr val="FFC000"/>
                </a:solidFill>
                <a:effectLst>
                  <a:outerShdw blurRad="38100" dist="38100" dir="2700000" algn="tl">
                    <a:srgbClr val="000000">
                      <a:alpha val="43137"/>
                    </a:srgbClr>
                  </a:outerShdw>
                </a:effectLst>
              </a:rPr>
              <a:t> DTL (Django Template Language)</a:t>
            </a:r>
            <a:endParaRPr lang="en-US" sz="4400" dirty="0">
              <a:solidFill>
                <a:prstClr val="black"/>
              </a:solidFill>
            </a:endParaRPr>
          </a:p>
        </p:txBody>
      </p:sp>
      <p:pic>
        <p:nvPicPr>
          <p:cNvPr id="5" name="Picture 3"/>
          <p:cNvPicPr>
            <a:picLocks noChangeAspect="1" noChangeArrowheads="1"/>
          </p:cNvPicPr>
          <p:nvPr/>
        </p:nvPicPr>
        <p:blipFill>
          <a:blip r:embed="rId3" cstate="print"/>
          <a:srcRect/>
          <a:stretch>
            <a:fillRect/>
          </a:stretch>
        </p:blipFill>
        <p:spPr bwMode="auto">
          <a:xfrm>
            <a:off x="4249697" y="4397828"/>
            <a:ext cx="755917" cy="713921"/>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8.2</a:t>
            </a:r>
            <a:r>
              <a:rPr lang="en-US" altLang="zh-TW" sz="3000" b="1" dirty="0" smtClean="0">
                <a:solidFill>
                  <a:srgbClr val="0070C0"/>
                </a:solidFill>
                <a:effectLst>
                  <a:outerShdw blurRad="38100" dist="38100" dir="2700000" algn="tl">
                    <a:srgbClr val="000000">
                      <a:alpha val="43137"/>
                    </a:srgbClr>
                  </a:outerShdw>
                </a:effectLst>
              </a:rPr>
              <a:t> DTL (Django Template Language)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https://www.tutorialspoint.com/django/django_template_system.htm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224676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err="1" smtClean="0"/>
              <a:t>Django’s</a:t>
            </a:r>
            <a:r>
              <a:rPr lang="en-US" altLang="zh-TW" sz="2000" dirty="0" smtClean="0"/>
              <a:t> template engine offers a mini-language to define the user-facing layer of the </a:t>
            </a:r>
            <a:r>
              <a:rPr lang="en-US" altLang="zh-TW" sz="2000" dirty="0" smtClean="0"/>
              <a:t>application.</a:t>
            </a:r>
          </a:p>
          <a:p>
            <a:pPr marL="465138" indent="-465138">
              <a:buClr>
                <a:srgbClr val="00B0F0"/>
              </a:buClr>
              <a:buFont typeface="Wingdings" pitchFamily="2" charset="2"/>
              <a:buChar char="u"/>
            </a:pPr>
            <a:r>
              <a:rPr lang="en-US" altLang="zh-TW" sz="2000" b="1" dirty="0" smtClean="0"/>
              <a:t>Displaying Variables</a:t>
            </a:r>
          </a:p>
          <a:p>
            <a:pPr marL="465138" indent="-465138">
              <a:buClr>
                <a:srgbClr val="00B0F0"/>
              </a:buClr>
              <a:buFont typeface="Wingdings" pitchFamily="2" charset="2"/>
              <a:buChar char="u"/>
            </a:pPr>
            <a:r>
              <a:rPr lang="en-US" altLang="zh-TW" sz="2000" dirty="0" smtClean="0"/>
              <a:t>A </a:t>
            </a:r>
            <a:r>
              <a:rPr lang="en-US" altLang="zh-TW" sz="2000" dirty="0" smtClean="0"/>
              <a:t>variable looks like this: {{variable}}. The template replaces the variable by the variable sent by the view in the third parameter of the render function. Let's change our hello.html to display today’s date </a:t>
            </a:r>
            <a:r>
              <a:rPr lang="en-US" altLang="zh-TW" sz="2000" dirty="0" smtClean="0"/>
              <a:t>−</a:t>
            </a:r>
          </a:p>
          <a:p>
            <a:pPr marL="465138" indent="-465138">
              <a:buClr>
                <a:srgbClr val="00B0F0"/>
              </a:buClr>
              <a:buFont typeface="Wingdings" pitchFamily="2" charset="2"/>
              <a:buChar char="u"/>
            </a:pPr>
            <a:r>
              <a:rPr lang="en-US" altLang="zh-TW" sz="2000" b="1" dirty="0" smtClean="0"/>
              <a:t>hello.html</a:t>
            </a:r>
            <a:endParaRPr lang="en-US" altLang="zh-TW" sz="2000" dirty="0" smtClean="0"/>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sp>
        <p:nvSpPr>
          <p:cNvPr id="10" name="TextBox 1"/>
          <p:cNvSpPr txBox="1"/>
          <p:nvPr/>
        </p:nvSpPr>
        <p:spPr>
          <a:xfrm>
            <a:off x="740229" y="3563120"/>
            <a:ext cx="6342742" cy="1323439"/>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sz="2000" dirty="0" smtClean="0"/>
              <a:t>&lt;html&gt; </a:t>
            </a:r>
            <a:endParaRPr lang="en-US" altLang="zh-TW" sz="2000" dirty="0" smtClean="0"/>
          </a:p>
          <a:p>
            <a:pPr>
              <a:buClr>
                <a:srgbClr val="00B0F0"/>
              </a:buClr>
            </a:pPr>
            <a:r>
              <a:rPr lang="en-US" altLang="zh-TW" sz="2000" dirty="0" smtClean="0"/>
              <a:t> </a:t>
            </a:r>
            <a:r>
              <a:rPr lang="en-US" altLang="zh-TW" sz="2000" dirty="0" smtClean="0"/>
              <a:t>   &lt;</a:t>
            </a:r>
            <a:r>
              <a:rPr lang="en-US" altLang="zh-TW" sz="2000" dirty="0" smtClean="0"/>
              <a:t>body&gt; Hello World!!!&lt;p&gt;Today is {{today}}&lt;/p&gt; </a:t>
            </a:r>
            <a:endParaRPr lang="en-US" altLang="zh-TW" sz="2000" dirty="0" smtClean="0"/>
          </a:p>
          <a:p>
            <a:pPr>
              <a:buClr>
                <a:srgbClr val="00B0F0"/>
              </a:buClr>
            </a:pPr>
            <a:r>
              <a:rPr lang="en-US" altLang="zh-TW" sz="2000" dirty="0" smtClean="0"/>
              <a:t> </a:t>
            </a:r>
            <a:r>
              <a:rPr lang="en-US" altLang="zh-TW" sz="2000" dirty="0" smtClean="0"/>
              <a:t>   &lt;/</a:t>
            </a:r>
            <a:r>
              <a:rPr lang="en-US" altLang="zh-TW" sz="2000" dirty="0" smtClean="0"/>
              <a:t>body&gt; </a:t>
            </a:r>
            <a:endParaRPr lang="en-US" altLang="zh-TW" sz="2000" dirty="0" smtClean="0"/>
          </a:p>
          <a:p>
            <a:pPr>
              <a:buClr>
                <a:srgbClr val="00B0F0"/>
              </a:buClr>
            </a:pPr>
            <a:r>
              <a:rPr lang="en-US" altLang="zh-TW" sz="2000" dirty="0" smtClean="0"/>
              <a:t>&lt;/</a:t>
            </a:r>
            <a:r>
              <a:rPr lang="en-US" altLang="zh-TW" sz="2000" dirty="0" smtClean="0"/>
              <a:t>html&gt;</a:t>
            </a:r>
            <a:endParaRPr lang="en-US" altLang="zh-TW" sz="2000" b="1" dirty="0" smtClean="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8.2</a:t>
            </a:r>
            <a:r>
              <a:rPr lang="en-US" altLang="zh-TW" sz="3000" b="1" dirty="0" smtClean="0">
                <a:solidFill>
                  <a:srgbClr val="0070C0"/>
                </a:solidFill>
                <a:effectLst>
                  <a:outerShdw blurRad="38100" dist="38100" dir="2700000" algn="tl">
                    <a:srgbClr val="000000">
                      <a:alpha val="43137"/>
                    </a:srgbClr>
                  </a:outerShdw>
                </a:effectLst>
              </a:rPr>
              <a:t> DTL (Django Template Language)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https://www.tutorialspoint.com/django/django_template_system.htm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163121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As </a:t>
            </a:r>
            <a:r>
              <a:rPr lang="en-US" altLang="zh-TW" sz="2000" dirty="0" smtClean="0"/>
              <a:t>you have probably noticed, if the variable is not a string, Django will use the __str__ method to display it; and with the same principle you can access an object attribute just like you do it in Python. </a:t>
            </a:r>
            <a:endParaRPr lang="en-US" altLang="zh-TW" sz="2000" dirty="0" smtClean="0"/>
          </a:p>
          <a:p>
            <a:pPr marL="465138" indent="-465138">
              <a:buClr>
                <a:srgbClr val="00B0F0"/>
              </a:buClr>
              <a:buFont typeface="Wingdings" pitchFamily="2" charset="2"/>
              <a:buChar char="u"/>
            </a:pPr>
            <a:r>
              <a:rPr lang="en-US" altLang="zh-TW" sz="2000" dirty="0" smtClean="0"/>
              <a:t>For </a:t>
            </a:r>
            <a:r>
              <a:rPr lang="en-US" altLang="zh-TW" sz="2000" dirty="0" smtClean="0"/>
              <a:t>example: if we wanted to display the date year, my variable would be: {{</a:t>
            </a:r>
            <a:r>
              <a:rPr lang="en-US" altLang="zh-TW" sz="2000" dirty="0" err="1" smtClean="0"/>
              <a:t>today.year</a:t>
            </a:r>
            <a:r>
              <a:rPr lang="en-US" altLang="zh-TW" sz="2000" dirty="0" smtClean="0"/>
              <a:t>}}.</a:t>
            </a:r>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9</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8.2</a:t>
            </a:r>
            <a:r>
              <a:rPr lang="en-US" altLang="zh-TW" sz="3000" b="1" dirty="0" smtClean="0">
                <a:solidFill>
                  <a:srgbClr val="0070C0"/>
                </a:solidFill>
                <a:effectLst>
                  <a:outerShdw blurRad="38100" dist="38100" dir="2700000" algn="tl">
                    <a:srgbClr val="000000">
                      <a:alpha val="43137"/>
                    </a:srgbClr>
                  </a:outerShdw>
                </a:effectLst>
              </a:rPr>
              <a:t> DTL (Django Template Language)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https://www.tutorialspoint.com/django/django_template_system.htm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a:t>
            </a:r>
            <a:r>
              <a:rPr lang="en-US" dirty="0" err="1" smtClean="0"/>
              <a:t>Django</a:t>
            </a:r>
            <a:r>
              <a:rPr lang="en-US" dirty="0" smtClean="0"/>
              <a:t>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Then </a:t>
            </a:r>
            <a:r>
              <a:rPr lang="en-US" altLang="zh-TW" sz="2000" dirty="0" smtClean="0"/>
              <a:t>our view will change to</a:t>
            </a:r>
          </a:p>
        </p:txBody>
      </p:sp>
      <p:pic>
        <p:nvPicPr>
          <p:cNvPr id="9" name="Picture 3"/>
          <p:cNvPicPr>
            <a:picLocks noChangeAspect="1" noChangeArrowheads="1"/>
          </p:cNvPicPr>
          <p:nvPr/>
        </p:nvPicPr>
        <p:blipFill>
          <a:blip r:embed="rId3" cstate="print"/>
          <a:srcRect/>
          <a:stretch>
            <a:fillRect/>
          </a:stretch>
        </p:blipFill>
        <p:spPr bwMode="auto">
          <a:xfrm>
            <a:off x="8388083" y="0"/>
            <a:ext cx="755917" cy="713921"/>
          </a:xfrm>
          <a:prstGeom prst="rect">
            <a:avLst/>
          </a:prstGeom>
          <a:noFill/>
          <a:ln w="9525">
            <a:noFill/>
            <a:miter lim="800000"/>
            <a:headEnd/>
            <a:tailEnd/>
          </a:ln>
        </p:spPr>
      </p:pic>
      <p:sp>
        <p:nvSpPr>
          <p:cNvPr id="10" name="TextBox 1"/>
          <p:cNvSpPr txBox="1"/>
          <p:nvPr/>
        </p:nvSpPr>
        <p:spPr>
          <a:xfrm>
            <a:off x="754743" y="1661749"/>
            <a:ext cx="6589486" cy="1015663"/>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sz="2000" dirty="0" smtClean="0"/>
              <a:t>def hello(request): </a:t>
            </a:r>
            <a:endParaRPr lang="en-US" altLang="zh-TW" sz="2000" dirty="0" smtClean="0"/>
          </a:p>
          <a:p>
            <a:pPr>
              <a:buClr>
                <a:srgbClr val="00B0F0"/>
              </a:buClr>
            </a:pPr>
            <a:r>
              <a:rPr lang="en-US" altLang="zh-TW" sz="2000" dirty="0" smtClean="0"/>
              <a:t> </a:t>
            </a:r>
            <a:r>
              <a:rPr lang="en-US" altLang="zh-TW" sz="2000" dirty="0" smtClean="0"/>
              <a:t>    today </a:t>
            </a:r>
            <a:r>
              <a:rPr lang="en-US" altLang="zh-TW" sz="2000" dirty="0" smtClean="0"/>
              <a:t>= </a:t>
            </a:r>
            <a:r>
              <a:rPr lang="en-US" altLang="zh-TW" sz="2000" dirty="0" err="1" smtClean="0"/>
              <a:t>datetime.datetime.now</a:t>
            </a:r>
            <a:r>
              <a:rPr lang="en-US" altLang="zh-TW" sz="2000" dirty="0" smtClean="0"/>
              <a:t>().date() </a:t>
            </a:r>
            <a:endParaRPr lang="en-US" altLang="zh-TW" sz="2000" dirty="0" smtClean="0"/>
          </a:p>
          <a:p>
            <a:pPr>
              <a:buClr>
                <a:srgbClr val="00B0F0"/>
              </a:buClr>
            </a:pPr>
            <a:r>
              <a:rPr lang="en-US" altLang="zh-TW" sz="2000" dirty="0" smtClean="0"/>
              <a:t> </a:t>
            </a:r>
            <a:r>
              <a:rPr lang="en-US" altLang="zh-TW" sz="2000" dirty="0" smtClean="0"/>
              <a:t>    return </a:t>
            </a:r>
            <a:r>
              <a:rPr lang="en-US" altLang="zh-TW" sz="2000" dirty="0" smtClean="0"/>
              <a:t>render(request, "hello.html", {"today" : today})</a:t>
            </a:r>
            <a:endParaRPr lang="en-US" altLang="zh-TW" sz="2000" b="1" dirty="0" smtClean="0"/>
          </a:p>
        </p:txBody>
      </p:sp>
      <p:sp>
        <p:nvSpPr>
          <p:cNvPr id="11" name="TextBox 1"/>
          <p:cNvSpPr txBox="1"/>
          <p:nvPr/>
        </p:nvSpPr>
        <p:spPr>
          <a:xfrm>
            <a:off x="239486" y="2822891"/>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We </a:t>
            </a:r>
            <a:r>
              <a:rPr lang="en-US" altLang="zh-TW" sz="2000" dirty="0" smtClean="0"/>
              <a:t>will now get the following output after accessing the URL/</a:t>
            </a:r>
            <a:r>
              <a:rPr lang="en-US" altLang="zh-TW" sz="2000" dirty="0" err="1" smtClean="0"/>
              <a:t>myapp</a:t>
            </a:r>
            <a:r>
              <a:rPr lang="en-US" altLang="zh-TW" sz="2000" dirty="0" smtClean="0"/>
              <a:t>/hello</a:t>
            </a:r>
          </a:p>
        </p:txBody>
      </p:sp>
      <p:sp>
        <p:nvSpPr>
          <p:cNvPr id="12" name="TextBox 1"/>
          <p:cNvSpPr txBox="1"/>
          <p:nvPr/>
        </p:nvSpPr>
        <p:spPr>
          <a:xfrm>
            <a:off x="732972" y="3352663"/>
            <a:ext cx="6589486" cy="707886"/>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sz="2000" dirty="0" smtClean="0"/>
              <a:t>Hello World!!! </a:t>
            </a:r>
            <a:endParaRPr lang="en-US" altLang="zh-TW" sz="2000" dirty="0" smtClean="0"/>
          </a:p>
          <a:p>
            <a:pPr>
              <a:buClr>
                <a:srgbClr val="00B0F0"/>
              </a:buClr>
            </a:pPr>
            <a:r>
              <a:rPr lang="en-US" altLang="zh-TW" sz="2000" dirty="0" smtClean="0"/>
              <a:t>Today </a:t>
            </a:r>
            <a:r>
              <a:rPr lang="en-US" altLang="zh-TW" sz="2000" dirty="0" smtClean="0"/>
              <a:t>is Sept. 11, 2015</a:t>
            </a:r>
            <a:endParaRPr lang="en-US" altLang="zh-TW" sz="2000" b="1" dirty="0" smtClean="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5079</TotalTime>
  <Words>1101</Words>
  <Application>Microsoft Office PowerPoint</Application>
  <PresentationFormat>如螢幕大小 (4:3)</PresentationFormat>
  <Paragraphs>215</Paragraphs>
  <Slides>22</Slides>
  <Notes>1</Notes>
  <HiddenSlides>0</HiddenSlides>
  <MMClips>0</MMClips>
  <ScaleCrop>false</ScaleCrop>
  <HeadingPairs>
    <vt:vector size="4" baseType="variant">
      <vt:variant>
        <vt:lpstr>佈景主題</vt:lpstr>
      </vt:variant>
      <vt:variant>
        <vt:i4>2</vt:i4>
      </vt:variant>
      <vt:variant>
        <vt:lpstr>投影片標題</vt:lpstr>
      </vt:variant>
      <vt:variant>
        <vt:i4>22</vt:i4>
      </vt:variant>
    </vt:vector>
  </HeadingPairs>
  <TitlesOfParts>
    <vt:vector size="24" baseType="lpstr">
      <vt:lpstr>Office Theme</vt:lpstr>
      <vt:lpstr>Facet</vt:lpstr>
      <vt:lpstr>投影片 1</vt:lpstr>
      <vt:lpstr>投影片 2</vt:lpstr>
      <vt:lpstr>8 Template System</vt:lpstr>
      <vt:lpstr>投影片 4</vt:lpstr>
      <vt:lpstr>8.1 The Render Function</vt:lpstr>
      <vt:lpstr>投影片 6</vt:lpstr>
      <vt:lpstr>8.2 DTL (Django Template Language)</vt:lpstr>
      <vt:lpstr>8.2 DTL (Django Template Language)</vt:lpstr>
      <vt:lpstr>8.2 DTL (Django Template Language)</vt:lpstr>
      <vt:lpstr>投影片 10</vt:lpstr>
      <vt:lpstr>8.3 Filter</vt:lpstr>
      <vt:lpstr>投影片 12</vt:lpstr>
      <vt:lpstr>8.4 Tags</vt:lpstr>
      <vt:lpstr>8.4 Tags</vt:lpstr>
      <vt:lpstr>8.4 Tags</vt:lpstr>
      <vt:lpstr>8.4 Tags</vt:lpstr>
      <vt:lpstr>8.4 Tags</vt:lpstr>
      <vt:lpstr>8.4 Tags</vt:lpstr>
      <vt:lpstr>8.4 Tags</vt:lpstr>
      <vt:lpstr>8.4 Tags</vt:lpstr>
      <vt:lpstr>8.4 Tags</vt:lpstr>
      <vt:lpstr>投影片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706</cp:revision>
  <dcterms:created xsi:type="dcterms:W3CDTF">2015-10-11T19:53:33Z</dcterms:created>
  <dcterms:modified xsi:type="dcterms:W3CDTF">2017-02-10T04:49:26Z</dcterms:modified>
</cp:coreProperties>
</file>