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8"/>
  </p:notesMasterIdLst>
  <p:sldIdLst>
    <p:sldId id="256" r:id="rId3"/>
    <p:sldId id="257" r:id="rId4"/>
    <p:sldId id="292" r:id="rId5"/>
    <p:sldId id="258" r:id="rId6"/>
    <p:sldId id="293" r:id="rId7"/>
    <p:sldId id="294" r:id="rId8"/>
    <p:sldId id="295" r:id="rId9"/>
    <p:sldId id="298" r:id="rId10"/>
    <p:sldId id="297" r:id="rId11"/>
    <p:sldId id="300" r:id="rId12"/>
    <p:sldId id="299" r:id="rId13"/>
    <p:sldId id="296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3" autoAdjust="0"/>
    <p:restoredTop sz="94660"/>
  </p:normalViewPr>
  <p:slideViewPr>
    <p:cSldViewPr snapToGrid="0">
      <p:cViewPr>
        <p:scale>
          <a:sx n="66" d="100"/>
          <a:sy n="66" d="100"/>
        </p:scale>
        <p:origin x="-6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2: Syntax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02567" y="4192589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 Multi-Line Statement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https://www.tutorialspoint.com/python3/python_basic_syntax.htm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Statements in Python typically end with a new line.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Use the line continuation character (\) to denote that the line should continue.</a:t>
            </a:r>
            <a:endParaRPr lang="en-US" altLang="zh-TW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645885" y="1879463"/>
            <a:ext cx="222794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total = </a:t>
            </a:r>
            <a:r>
              <a:rPr lang="en-US" altLang="zh-TW" dirty="0" err="1" smtClean="0"/>
              <a:t>item_one</a:t>
            </a:r>
            <a:r>
              <a:rPr lang="en-US" altLang="zh-TW" dirty="0" smtClean="0"/>
              <a:t> + \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      </a:t>
            </a:r>
            <a:r>
              <a:rPr lang="en-US" altLang="zh-TW" dirty="0" err="1" smtClean="0"/>
              <a:t>item_two</a:t>
            </a:r>
            <a:r>
              <a:rPr lang="en-US" altLang="zh-TW" dirty="0" smtClean="0"/>
              <a:t> + \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      </a:t>
            </a:r>
            <a:r>
              <a:rPr lang="en-US" altLang="zh-TW" dirty="0" err="1" smtClean="0"/>
              <a:t>item_three</a:t>
            </a:r>
            <a:endParaRPr lang="en-US" altLang="zh-TW" dirty="0"/>
          </a:p>
        </p:txBody>
      </p:sp>
      <p:sp>
        <p:nvSpPr>
          <p:cNvPr id="12" name="TextBox 1"/>
          <p:cNvSpPr txBox="1"/>
          <p:nvPr/>
        </p:nvSpPr>
        <p:spPr>
          <a:xfrm>
            <a:off x="355600" y="2997063"/>
            <a:ext cx="857794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Statements contained within the [], {}, or () brackets do not need to use the line continuation character.</a:t>
            </a:r>
            <a:endParaRPr lang="en-US" altLang="zh-TW" dirty="0"/>
          </a:p>
        </p:txBody>
      </p:sp>
      <p:sp>
        <p:nvSpPr>
          <p:cNvPr id="13" name="TextBox 1"/>
          <p:cNvSpPr txBox="1"/>
          <p:nvPr/>
        </p:nvSpPr>
        <p:spPr>
          <a:xfrm>
            <a:off x="624114" y="3744549"/>
            <a:ext cx="54138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days = ['Monday', 'Tuesday', 'Wednesday',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       'Thursday', 'Friday']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2.5 Quotation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2.5 Quotation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https://www.tutorialspoint.com/python3/python_basic_syntax.htm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Python accepts single ('), double (") and triple (''' or """) quotes to denote string literals, as long as the same type of quote starts and ends the string.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The triple quotes are used to span the string across multiple lines.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776514" y="2184264"/>
            <a:ext cx="515982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word = 'word'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sentence = "This is a sentence."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paragraph = """This is a paragraph. It is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made up of multiple lines and sentences."""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2.6 Comment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2.6 Comment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https://www.tutorialspoint.com/python3/python_basic_syntax.htm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A hash sign (#) that is not inside a string literal begins a comment.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All characters after the # and up to the end of the physical line are part of the comment and the Python interpreter ignores them.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747485" y="2227806"/>
            <a:ext cx="515982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#!/usr/bin/python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# First comment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print "Hello, Python!"  # second comment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2.7 Blank Line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2.7 Blank Line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https://www.tutorialspoint.com/python3/python_basic_syntax.htm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A line containing only whitespace is known as a blank line. Python ignores it.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In an interactive interpreter session, enter an empty physical line to terminate a multiline statement.</a:t>
            </a:r>
            <a:endParaRPr lang="en-US" altLang="zh-TW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2.8 Wait for User Input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2.8 Wait for User Input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https://www.tutorialspoint.com/python3/python_basic_syntax.htm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Displays the prompt saying “Press the enter key to exit”.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"\n\n" is two new lines before displaying the actual line.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Once the user presses the key, the program ends.</a:t>
            </a:r>
            <a:endParaRPr lang="en-US" altLang="zh-TW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820057" y="2256834"/>
            <a:ext cx="51598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#!/usr/bin/python </a:t>
            </a:r>
          </a:p>
          <a:p>
            <a:pPr>
              <a:buClr>
                <a:srgbClr val="00B0F0"/>
              </a:buClr>
            </a:pPr>
            <a:r>
              <a:rPr lang="en-US" altLang="zh-TW" dirty="0" err="1" smtClean="0"/>
              <a:t>raw_input</a:t>
            </a:r>
            <a:r>
              <a:rPr lang="en-US" altLang="zh-TW" dirty="0" smtClean="0"/>
              <a:t>("\n\</a:t>
            </a:r>
            <a:r>
              <a:rPr lang="en-US" altLang="zh-TW" dirty="0" err="1" smtClean="0"/>
              <a:t>nPress</a:t>
            </a:r>
            <a:r>
              <a:rPr lang="en-US" altLang="zh-TW" dirty="0" smtClean="0"/>
              <a:t> the enter key to exit.")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2.9 Multi-Statements on One Line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Syntax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2.9 Multi-Statements on one Line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https://www.tutorialspoint.com/python3/python_basic_syntax.htm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The semicolon ( ; ) allows multiple statements on the single line given that neither statement starts a new code block.</a:t>
            </a:r>
            <a:endParaRPr lang="en-US" altLang="zh-TW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776514" y="1966548"/>
            <a:ext cx="515982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import sys; x = '</a:t>
            </a:r>
            <a:r>
              <a:rPr lang="en-US" altLang="zh-TW" dirty="0" err="1" smtClean="0"/>
              <a:t>foo</a:t>
            </a:r>
            <a:r>
              <a:rPr lang="en-US" altLang="zh-TW" dirty="0" smtClean="0"/>
              <a:t>'; </a:t>
            </a:r>
            <a:r>
              <a:rPr lang="en-US" altLang="zh-TW" dirty="0" err="1" smtClean="0"/>
              <a:t>sys.stdout.write</a:t>
            </a:r>
            <a:r>
              <a:rPr lang="en-US" altLang="zh-TW" dirty="0" smtClean="0"/>
              <a:t>(x + '\n')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2.10 Suite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2.10 Suite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https://www.tutorialspoint.com/python3/python_basic_syntax.htm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A group of individual statements, which make a single code block are called </a:t>
            </a:r>
            <a:r>
              <a:rPr lang="en-US" altLang="zh-TW" b="1" dirty="0" smtClean="0"/>
              <a:t>suites</a:t>
            </a:r>
            <a:r>
              <a:rPr lang="en-US" altLang="zh-TW" dirty="0" smtClean="0"/>
              <a:t> in Python.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Compound or complex statements, such as if, while, def, and class require a header line and a suite.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Header lines begin the statement (with the keyword) and terminate with a colon ( : ) and are followed by one or more lines which make up the suite.</a:t>
            </a:r>
            <a:endParaRPr lang="en-US" altLang="zh-TW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892629" y="3156720"/>
            <a:ext cx="5159829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fr-FR" altLang="zh-TW" dirty="0" smtClean="0"/>
              <a:t>if expression : </a:t>
            </a:r>
          </a:p>
          <a:p>
            <a:pPr>
              <a:buClr>
                <a:srgbClr val="00B0F0"/>
              </a:buClr>
            </a:pPr>
            <a:r>
              <a:rPr lang="fr-FR" altLang="zh-TW" dirty="0" smtClean="0"/>
              <a:t>     suite </a:t>
            </a:r>
          </a:p>
          <a:p>
            <a:pPr>
              <a:buClr>
                <a:srgbClr val="00B0F0"/>
              </a:buClr>
            </a:pPr>
            <a:r>
              <a:rPr lang="fr-FR" altLang="zh-TW" dirty="0" smtClean="0"/>
              <a:t>elif expression : </a:t>
            </a:r>
          </a:p>
          <a:p>
            <a:pPr>
              <a:buClr>
                <a:srgbClr val="00B0F0"/>
              </a:buClr>
            </a:pPr>
            <a:r>
              <a:rPr lang="fr-FR" altLang="zh-TW" dirty="0" smtClean="0"/>
              <a:t>     suite </a:t>
            </a:r>
          </a:p>
          <a:p>
            <a:pPr>
              <a:buClr>
                <a:srgbClr val="00B0F0"/>
              </a:buClr>
            </a:pPr>
            <a:r>
              <a:rPr lang="fr-FR" altLang="zh-TW" dirty="0" smtClean="0"/>
              <a:t>else : </a:t>
            </a:r>
          </a:p>
          <a:p>
            <a:pPr>
              <a:buClr>
                <a:srgbClr val="00B0F0"/>
              </a:buClr>
            </a:pPr>
            <a:r>
              <a:rPr lang="fr-FR" altLang="zh-TW" dirty="0" smtClean="0"/>
              <a:t>     suite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2.11 Command Line Argument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2.11 Command Line </a:t>
            </a:r>
            <a:r>
              <a:rPr lang="en-US" altLang="zh-TW" sz="30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Arguement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https://www.tutorialspoint.com/python3/python_basic_syntax.htm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Many programs can be run to provide you with some basic information about how they should be run.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Python enables you to do this with -h −</a:t>
            </a:r>
            <a:endParaRPr lang="en-US" altLang="zh-TW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776515" y="2198777"/>
            <a:ext cx="7119256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$ python -h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usage: python [option] ... [-c </a:t>
            </a:r>
            <a:r>
              <a:rPr lang="en-US" altLang="zh-TW" dirty="0" err="1" smtClean="0"/>
              <a:t>cmd</a:t>
            </a:r>
            <a:r>
              <a:rPr lang="en-US" altLang="zh-TW" dirty="0" smtClean="0"/>
              <a:t> | -m mod | file | -] [</a:t>
            </a:r>
            <a:r>
              <a:rPr lang="en-US" altLang="zh-TW" dirty="0" err="1" smtClean="0"/>
              <a:t>arg</a:t>
            </a:r>
            <a:r>
              <a:rPr lang="en-US" altLang="zh-TW" dirty="0" smtClean="0"/>
              <a:t>] ...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Options and arguments (and corresponding environment variables):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-c </a:t>
            </a:r>
            <a:r>
              <a:rPr lang="en-US" altLang="zh-TW" dirty="0" err="1" smtClean="0"/>
              <a:t>cmd</a:t>
            </a:r>
            <a:r>
              <a:rPr lang="en-US" altLang="zh-TW" dirty="0" smtClean="0"/>
              <a:t> : program passed in as string (terminates option list)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-d : debug output from parser (also PYTHONDEBUG=x)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-E : ignore environment variables (such as PYTHONPATH)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-h : print this help message and exit </a:t>
            </a:r>
          </a:p>
          <a:p>
            <a:pPr>
              <a:buClr>
                <a:srgbClr val="00B0F0"/>
              </a:buClr>
            </a:pPr>
            <a:endParaRPr lang="en-US" altLang="zh-TW" smtClean="0"/>
          </a:p>
          <a:p>
            <a:pPr>
              <a:buClr>
                <a:srgbClr val="00B0F0"/>
              </a:buClr>
            </a:pPr>
            <a:r>
              <a:rPr lang="en-US" altLang="zh-TW" smtClean="0"/>
              <a:t>[ </a:t>
            </a:r>
            <a:r>
              <a:rPr lang="en-US" altLang="zh-TW" dirty="0" smtClean="0"/>
              <a:t>etc. ]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238" y="4332495"/>
            <a:ext cx="6147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2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Syntax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Identifier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https://www.tutorialspoint.com/python3/python_basic_syntax.htm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5243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A Python identifier is a name used to identify a variable, function, class, module or other object.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An identifier starts with a letter A to Z or a to z or an underscore (_) followed by zero or more letters, underscores and digits (0 to 9).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Python does not allow punctuation characters such as @, $, and % within identifiers.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Python is a case sensitive programming language.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Thus, </a:t>
            </a:r>
            <a:r>
              <a:rPr lang="en-US" altLang="zh-TW" b="1" dirty="0" smtClean="0"/>
              <a:t>Manpower </a:t>
            </a:r>
            <a:r>
              <a:rPr lang="en-US" altLang="zh-TW" dirty="0" smtClean="0"/>
              <a:t>and </a:t>
            </a:r>
            <a:r>
              <a:rPr lang="en-US" altLang="zh-TW" b="1" dirty="0" smtClean="0"/>
              <a:t>manpower</a:t>
            </a:r>
            <a:r>
              <a:rPr lang="en-US" altLang="zh-TW" dirty="0" smtClean="0"/>
              <a:t> are two different identifiers in Python.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Here are naming conventions for Python identifiers: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Class names start with an uppercase letter. All other identifiers start with a lowercase letter.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Starting an identifier with a single leading underscore indicates that the identifier is private.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Starting an identifier with two leading underscores indicates a strongly private identifier.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If the identifier also ends with two trailing underscores, the identifier is a language-defined special name.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 Reserved Word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 Reserved Word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https://www.tutorialspoint.com/python3/python_basic_syntax.htm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Python keywords (30 </a:t>
            </a:r>
            <a:r>
              <a:rPr lang="en-US" altLang="zh-TW" dirty="0" err="1" smtClean="0"/>
              <a:t>keywrds</a:t>
            </a:r>
            <a:r>
              <a:rPr lang="en-US" altLang="zh-TW" dirty="0" smtClean="0"/>
              <a:t>) are reserved words and you cannot use them as constant or variable or any other identifier names.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All the Python keywords contain lowercase letters only.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6114" y="2175556"/>
            <a:ext cx="5791200" cy="36099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 Indentation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 Indentation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https://www.tutorialspoint.com/python3/python_basic_syntax.htm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Python has no braces to indicate blocks of code for class and function definitions or flow control.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Blocks of code are denoted by line indentation.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All statements in the block must be indented the same amount of spaces (indentation).</a:t>
            </a:r>
            <a:endParaRPr lang="en-US" altLang="zh-TW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703942" y="2692263"/>
            <a:ext cx="222794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</a:pPr>
            <a:r>
              <a:rPr lang="en-US" altLang="zh-TW" dirty="0" smtClean="0"/>
              <a:t># OK</a:t>
            </a:r>
          </a:p>
          <a:p>
            <a:pPr marL="465138" indent="-465138">
              <a:buClr>
                <a:srgbClr val="00B0F0"/>
              </a:buClr>
            </a:pPr>
            <a:r>
              <a:rPr lang="en-US" altLang="zh-TW" dirty="0" smtClean="0"/>
              <a:t>if True: </a:t>
            </a:r>
          </a:p>
          <a:p>
            <a:pPr marL="465138" indent="-465138">
              <a:buClr>
                <a:srgbClr val="00B0F0"/>
              </a:buClr>
            </a:pPr>
            <a:r>
              <a:rPr lang="en-US" altLang="zh-TW" dirty="0" smtClean="0"/>
              <a:t>    print "True" </a:t>
            </a:r>
          </a:p>
          <a:p>
            <a:pPr marL="465138" indent="-465138">
              <a:buClr>
                <a:srgbClr val="00B0F0"/>
              </a:buClr>
            </a:pPr>
            <a:r>
              <a:rPr lang="en-US" altLang="zh-TW" dirty="0" smtClean="0"/>
              <a:t>else: </a:t>
            </a:r>
          </a:p>
          <a:p>
            <a:pPr marL="465138" indent="-465138">
              <a:buClr>
                <a:srgbClr val="00B0F0"/>
              </a:buClr>
            </a:pPr>
            <a:r>
              <a:rPr lang="en-US" altLang="zh-TW" dirty="0" smtClean="0"/>
              <a:t>    print "False"</a:t>
            </a:r>
            <a:endParaRPr lang="en-US" altLang="zh-TW" dirty="0"/>
          </a:p>
        </p:txBody>
      </p:sp>
      <p:sp>
        <p:nvSpPr>
          <p:cNvPr id="10" name="TextBox 1"/>
          <p:cNvSpPr txBox="1"/>
          <p:nvPr/>
        </p:nvSpPr>
        <p:spPr>
          <a:xfrm>
            <a:off x="5050971" y="2670490"/>
            <a:ext cx="2227943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</a:pPr>
            <a:r>
              <a:rPr lang="en-US" altLang="zh-TW" dirty="0" smtClean="0"/>
              <a:t># NG</a:t>
            </a:r>
          </a:p>
          <a:p>
            <a:pPr marL="465138" indent="-465138">
              <a:buClr>
                <a:srgbClr val="00B0F0"/>
              </a:buClr>
            </a:pPr>
            <a:r>
              <a:rPr lang="en-US" altLang="zh-TW" dirty="0" smtClean="0"/>
              <a:t>if True: </a:t>
            </a:r>
          </a:p>
          <a:p>
            <a:pPr marL="465138" indent="-465138">
              <a:buClr>
                <a:srgbClr val="00B0F0"/>
              </a:buClr>
            </a:pPr>
            <a:r>
              <a:rPr lang="en-US" altLang="zh-TW" dirty="0" smtClean="0"/>
              <a:t>      print "Answer“</a:t>
            </a:r>
          </a:p>
          <a:p>
            <a:pPr marL="465138" indent="-465138">
              <a:buClr>
                <a:srgbClr val="00B0F0"/>
              </a:buClr>
            </a:pPr>
            <a:r>
              <a:rPr lang="en-US" altLang="zh-TW" dirty="0" smtClean="0"/>
              <a:t>      print "True" </a:t>
            </a:r>
          </a:p>
          <a:p>
            <a:pPr marL="465138" indent="-465138">
              <a:buClr>
                <a:srgbClr val="00B0F0"/>
              </a:buClr>
            </a:pPr>
            <a:r>
              <a:rPr lang="en-US" altLang="zh-TW" dirty="0" smtClean="0"/>
              <a:t>else: </a:t>
            </a:r>
          </a:p>
          <a:p>
            <a:pPr marL="465138" indent="-465138">
              <a:buClr>
                <a:srgbClr val="00B0F0"/>
              </a:buClr>
            </a:pPr>
            <a:r>
              <a:rPr lang="en-US" altLang="zh-TW" dirty="0" smtClean="0"/>
              <a:t>      print "Answer“</a:t>
            </a:r>
          </a:p>
          <a:p>
            <a:pPr marL="465138" indent="-465138">
              <a:buClr>
                <a:srgbClr val="00B0F0"/>
              </a:buClr>
            </a:pPr>
            <a:r>
              <a:rPr lang="en-US" altLang="zh-TW" dirty="0" smtClean="0"/>
              <a:t>  </a:t>
            </a:r>
            <a:r>
              <a:rPr lang="en-US" altLang="zh-TW" b="1" dirty="0" smtClean="0">
                <a:solidFill>
                  <a:srgbClr val="FF0000"/>
                </a:solidFill>
              </a:rPr>
              <a:t>print "False"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 Multi-Line Statement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4476</TotalTime>
  <Words>831</Words>
  <Application>Microsoft Office PowerPoint</Application>
  <PresentationFormat>如螢幕大小 (4:3)</PresentationFormat>
  <Paragraphs>159</Paragraphs>
  <Slides>25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25</vt:i4>
      </vt:variant>
    </vt:vector>
  </HeadingPairs>
  <TitlesOfParts>
    <vt:vector size="27" baseType="lpstr">
      <vt:lpstr>Office Theme</vt:lpstr>
      <vt:lpstr>Facet</vt:lpstr>
      <vt:lpstr>投影片 1</vt:lpstr>
      <vt:lpstr>投影片 2</vt:lpstr>
      <vt:lpstr>投影片 3</vt:lpstr>
      <vt:lpstr>2.1 Identifier</vt:lpstr>
      <vt:lpstr>投影片 5</vt:lpstr>
      <vt:lpstr>2.2 Reserved Word</vt:lpstr>
      <vt:lpstr>投影片 7</vt:lpstr>
      <vt:lpstr>2.3 Indentation</vt:lpstr>
      <vt:lpstr>投影片 9</vt:lpstr>
      <vt:lpstr>2.4 Multi-Line Statement</vt:lpstr>
      <vt:lpstr>投影片 11</vt:lpstr>
      <vt:lpstr>2.5 Quotation</vt:lpstr>
      <vt:lpstr>投影片 13</vt:lpstr>
      <vt:lpstr>2.6 Comment</vt:lpstr>
      <vt:lpstr>投影片 15</vt:lpstr>
      <vt:lpstr>2.7 Blank Line</vt:lpstr>
      <vt:lpstr>投影片 17</vt:lpstr>
      <vt:lpstr>2.8 Wait for User Input</vt:lpstr>
      <vt:lpstr>投影片 19</vt:lpstr>
      <vt:lpstr>2.9 Multi-Statements on one Line</vt:lpstr>
      <vt:lpstr>投影片 21</vt:lpstr>
      <vt:lpstr>2.10 Suite</vt:lpstr>
      <vt:lpstr>投影片 23</vt:lpstr>
      <vt:lpstr>2.11 Command Line Arguement</vt:lpstr>
      <vt:lpstr>投影片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533</cp:revision>
  <dcterms:created xsi:type="dcterms:W3CDTF">2015-10-11T19:53:33Z</dcterms:created>
  <dcterms:modified xsi:type="dcterms:W3CDTF">2017-01-13T17:50:08Z</dcterms:modified>
</cp:coreProperties>
</file>