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0"/>
  </p:notesMasterIdLst>
  <p:sldIdLst>
    <p:sldId id="256" r:id="rId3"/>
    <p:sldId id="257" r:id="rId4"/>
    <p:sldId id="258" r:id="rId5"/>
    <p:sldId id="284" r:id="rId6"/>
    <p:sldId id="285" r:id="rId7"/>
    <p:sldId id="286" r:id="rId8"/>
    <p:sldId id="28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43" autoAdjust="0"/>
    <p:restoredTop sz="94660"/>
  </p:normalViewPr>
  <p:slideViewPr>
    <p:cSldViewPr snapToGrid="0">
      <p:cViewPr>
        <p:scale>
          <a:sx n="66" d="100"/>
          <a:sy n="66" d="100"/>
        </p:scale>
        <p:origin x="-684"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50A08-1FBC-433B-9B88-98D5F8B842CD}" type="datetimeFigureOut">
              <a:rPr lang="en-US" smtClean="0"/>
              <a:pPr/>
              <a:t>1/13/2017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2F598-5E37-4B42-B926-5088F49E6BC5}" type="slidenum">
              <a:rPr lang="en-US" smtClean="0"/>
              <a:pPr/>
              <a:t>‹#›</a:t>
            </a:fld>
            <a:endParaRPr lang="en-US"/>
          </a:p>
        </p:txBody>
      </p:sp>
    </p:spTree>
    <p:extLst>
      <p:ext uri="{BB962C8B-B14F-4D97-AF65-F5344CB8AC3E}">
        <p14:creationId xmlns:p14="http://schemas.microsoft.com/office/powerpoint/2010/main" xmlns="" val="186503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02F598-5E37-4B42-B926-5088F49E6BC5}" type="slidenum">
              <a:rPr lang="en-US" smtClean="0"/>
              <a:pPr/>
              <a:t>1</a:t>
            </a:fld>
            <a:endParaRPr lang="en-US"/>
          </a:p>
        </p:txBody>
      </p:sp>
    </p:spTree>
    <p:extLst>
      <p:ext uri="{BB962C8B-B14F-4D97-AF65-F5344CB8AC3E}">
        <p14:creationId xmlns:p14="http://schemas.microsoft.com/office/powerpoint/2010/main" xmlns="" val="172124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BA455-7F56-4B23-8C82-E4D287D136B3}" type="datetime1">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386373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F125D9-66EE-4E3E-BC82-15E0BEAA237B}" type="datetime1">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2801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E4EB4F-BE98-498F-B5C2-6D6FF577F12E}" type="datetime1">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62849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3C7DA1-09A7-482F-B33A-E54C054E12CE}" type="datetime1">
              <a:rPr lang="en-US" smtClean="0">
                <a:solidFill>
                  <a:prstClr val="black">
                    <a:tint val="75000"/>
                  </a:prstClr>
                </a:solidFill>
              </a:rPr>
              <a:pPr/>
              <a:t>1/13/2017</a:t>
            </a:fld>
            <a:endParaRPr lang="en-US">
              <a:solidFill>
                <a:prstClr val="black">
                  <a:tint val="75000"/>
                </a:prstClr>
              </a:solidFill>
            </a:endParaRPr>
          </a:p>
        </p:txBody>
      </p:sp>
      <p:sp>
        <p:nvSpPr>
          <p:cNvPr id="5" name="Footer Placeholder 4"/>
          <p:cNvSpPr>
            <a:spLocks noGrp="1"/>
          </p:cNvSpPr>
          <p:nvPr>
            <p:ph type="ftr" sz="quarter" idx="11"/>
          </p:nvPr>
        </p:nvSpPr>
        <p:spPr>
          <a:xfrm>
            <a:off x="2278183" y="6563726"/>
            <a:ext cx="4622973" cy="365125"/>
          </a:xfrm>
        </p:spPr>
        <p:txBody>
          <a:bodyPr/>
          <a:lstStyle>
            <a:lvl1pPr algn="ctr">
              <a:defRPr sz="1500">
                <a:solidFill>
                  <a:schemeClr val="tx1"/>
                </a:solidFill>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97480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9598" y="2160590"/>
            <a:ext cx="634771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753E86-C4C2-4FB0-A203-367B3D057E0A}" type="datetime1">
              <a:rPr lang="en-US" smtClean="0">
                <a:solidFill>
                  <a:prstClr val="black">
                    <a:tint val="75000"/>
                  </a:prstClr>
                </a:solidFill>
              </a:rPr>
              <a:pPr/>
              <a:t>1/13/2017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44062" y="6541428"/>
            <a:ext cx="512638" cy="365125"/>
          </a:xfrm>
        </p:spPr>
        <p:txBody>
          <a:bodyPr/>
          <a:lstStyle>
            <a:lvl1pPr>
              <a:defRPr sz="1400" b="1">
                <a:solidFill>
                  <a:schemeClr val="tx1"/>
                </a:solidFill>
                <a:effectLst/>
              </a:defRPr>
            </a:lvl1pPr>
          </a:lstStyle>
          <a:p>
            <a:fld id="{939A68FB-3CE7-4FDB-80DF-25BB60F8A62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29828590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5E520-B811-460D-AC56-AE7292F4DCC8}" type="datetime1">
              <a:rPr lang="en-US" smtClean="0">
                <a:solidFill>
                  <a:prstClr val="black">
                    <a:tint val="75000"/>
                  </a:prstClr>
                </a:solidFill>
              </a:rPr>
              <a:pPr/>
              <a:t>1/13/2017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31850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44DE43-7B84-4CDF-B06C-D1FE440F3D3E}" type="datetime1">
              <a:rPr lang="en-US" smtClean="0">
                <a:solidFill>
                  <a:prstClr val="black">
                    <a:tint val="75000"/>
                  </a:prstClr>
                </a:solidFill>
              </a:rPr>
              <a:pPr/>
              <a:t>1/13/2017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265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4C5312-CF6B-4A7F-A73B-D4A62E311516}" type="datetime1">
              <a:rPr lang="en-US" smtClean="0">
                <a:solidFill>
                  <a:prstClr val="black">
                    <a:tint val="75000"/>
                  </a:prstClr>
                </a:solidFill>
              </a:rPr>
              <a:pPr/>
              <a:t>1/13/2017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04581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39C573-2A65-4F14-9074-0AA09E6384C5}" type="datetime1">
              <a:rPr lang="en-US" smtClean="0">
                <a:solidFill>
                  <a:prstClr val="black">
                    <a:tint val="75000"/>
                  </a:prstClr>
                </a:solidFill>
              </a:rPr>
              <a:pPr/>
              <a:t>1/13/2017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223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BA190-F65E-463C-90B5-73C0CAEB550E}" type="datetime1">
              <a:rPr lang="en-US" smtClean="0">
                <a:solidFill>
                  <a:prstClr val="black">
                    <a:tint val="75000"/>
                  </a:prstClr>
                </a:solidFill>
              </a:rPr>
              <a:pPr/>
              <a:t>1/13/2017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179250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901AD-C8E1-4A9D-83CC-2EBFD6D626F4}" type="datetime1">
              <a:rPr lang="en-US" smtClean="0">
                <a:solidFill>
                  <a:prstClr val="black">
                    <a:tint val="75000"/>
                  </a:prstClr>
                </a:solidFill>
              </a:rPr>
              <a:pPr/>
              <a:t>1/13/2017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70549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26ABC0-02D2-4791-BA93-BE3538C06062}" type="datetime1">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36509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D6290-2F5B-4C46-A55E-2683D7A3FA7D}" type="datetime1">
              <a:rPr lang="en-US" smtClean="0">
                <a:solidFill>
                  <a:prstClr val="black">
                    <a:tint val="75000"/>
                  </a:prstClr>
                </a:solidFill>
              </a:rPr>
              <a:pPr/>
              <a:t>1/13/2017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702621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1/13/2017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49515321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F5BFE-713B-49A2-A07D-9E3A72872C24}" type="datetime1">
              <a:rPr lang="en-US" smtClean="0">
                <a:solidFill>
                  <a:prstClr val="black">
                    <a:tint val="75000"/>
                  </a:prstClr>
                </a:solidFill>
              </a:rPr>
              <a:pPr/>
              <a:t>1/13/2017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2113611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8C9A2-6A1E-4A37-9786-1FA91DA43F64}" type="datetime1">
              <a:rPr lang="en-US" smtClean="0">
                <a:solidFill>
                  <a:prstClr val="black">
                    <a:tint val="75000"/>
                  </a:prstClr>
                </a:solidFill>
              </a:rPr>
              <a:pPr/>
              <a:t>1/13/2017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509188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1/13/2017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72497967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1/13/2017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32158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D8936B-5F96-4D6D-8DB2-F87F2C5EA4EB}" type="datetime1">
              <a:rPr lang="en-US" smtClean="0">
                <a:solidFill>
                  <a:prstClr val="black">
                    <a:tint val="75000"/>
                  </a:prstClr>
                </a:solidFill>
              </a:rPr>
              <a:pPr/>
              <a:t>1/13/2017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922298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0668CB-2DB9-45E2-90B3-D49300F0A9F9}" type="datetime1">
              <a:rPr lang="en-US" smtClean="0">
                <a:solidFill>
                  <a:prstClr val="black">
                    <a:tint val="75000"/>
                  </a:prstClr>
                </a:solidFill>
              </a:rPr>
              <a:pPr/>
              <a:t>1/13/2017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52101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794B8C-9C25-4502-91AC-D3600D9DAE48}" type="datetime1">
              <a:rPr lang="en-US" smtClean="0"/>
              <a:pPr/>
              <a:t>1/13/2017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09112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C8048B-2587-4881-92AB-D49A31D5A612}" type="datetime1">
              <a:rPr lang="en-US" smtClean="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52956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CF270-1BF1-4750-86EA-2CBB5E03D75B}" type="datetime1">
              <a:rPr lang="en-US" smtClean="0"/>
              <a:pPr/>
              <a:t>1/13/2017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2167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553B1-3C32-45B8-8F45-E4A0B52DAE0D}" type="datetime1">
              <a:rPr lang="en-US" smtClean="0"/>
              <a:pPr/>
              <a:t>1/13/2017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45473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7D02A-8A53-43D3-B3ED-D08D89538281}" type="datetime1">
              <a:rPr lang="en-US" smtClean="0"/>
              <a:pPr/>
              <a:t>1/13/2017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6560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8CE20-5FA2-4DEC-B586-21A327328F76}" type="datetime1">
              <a:rPr lang="en-US" smtClean="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7435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CDBA-26A6-4F2A-A4E2-0E196F0AF72F}" type="datetime1">
              <a:rPr lang="en-US" smtClean="0"/>
              <a:pPr/>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8785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FDBB9-A580-4805-9C7E-9E45C09329B9}" type="datetime1">
              <a:rPr lang="en-US" smtClean="0"/>
              <a:pPr/>
              <a:t>1/13/2017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07603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20066C-C15A-4880-A2D1-90C7C26A0428}" type="datetime1">
              <a:rPr lang="en-US" smtClean="0">
                <a:solidFill>
                  <a:prstClr val="black">
                    <a:tint val="75000"/>
                  </a:prstClr>
                </a:solidFill>
              </a:rPr>
              <a:pPr/>
              <a:t>1/13/2017</a:t>
            </a:fld>
            <a:endParaRPr lang="en-US">
              <a:solidFill>
                <a:prstClr val="black">
                  <a:tint val="75000"/>
                </a:prst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6564022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 y="187016"/>
            <a:ext cx="9144002" cy="2971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smtClean="0">
                <a:solidFill>
                  <a:srgbClr val="FF0000"/>
                </a:solidFill>
                <a:effectLst>
                  <a:outerShdw blurRad="38100" dist="38100" dir="2700000" algn="tl">
                    <a:srgbClr val="000000">
                      <a:alpha val="43137"/>
                    </a:srgbClr>
                  </a:outerShdw>
                </a:effectLst>
              </a:rPr>
              <a:t>Python</a:t>
            </a:r>
            <a:r>
              <a:rPr lang="en-US" altLang="zh-TW" b="1" dirty="0" smtClean="0"/>
              <a:t/>
            </a:r>
            <a:br>
              <a:rPr lang="en-US" altLang="zh-TW" b="1" dirty="0" smtClean="0"/>
            </a:br>
            <a:r>
              <a:rPr lang="en-US" altLang="zh-TW" b="1" dirty="0" smtClean="0"/>
              <a:t/>
            </a:r>
            <a:br>
              <a:rPr lang="en-US" altLang="zh-TW" b="1" dirty="0" smtClean="0"/>
            </a:br>
            <a:r>
              <a:rPr lang="en-US" altLang="zh-TW" b="1" dirty="0" smtClean="0">
                <a:solidFill>
                  <a:srgbClr val="7030A0"/>
                </a:solidFill>
              </a:rPr>
              <a:t>Chapter 5: Decision</a:t>
            </a:r>
            <a:endParaRPr lang="en-US" b="1" dirty="0">
              <a:solidFill>
                <a:srgbClr val="7030A0"/>
              </a:solidFill>
            </a:endParaRPr>
          </a:p>
        </p:txBody>
      </p:sp>
      <p:sp>
        <p:nvSpPr>
          <p:cNvPr id="6" name="矩形 5"/>
          <p:cNvSpPr/>
          <p:nvPr/>
        </p:nvSpPr>
        <p:spPr>
          <a:xfrm>
            <a:off x="3138934" y="3792974"/>
            <a:ext cx="2899383" cy="369332"/>
          </a:xfrm>
          <a:prstGeom prst="rect">
            <a:avLst/>
          </a:prstGeom>
        </p:spPr>
        <p:txBody>
          <a:bodyPr wrap="none">
            <a:spAutoFit/>
          </a:bodyPr>
          <a:lstStyle/>
          <a:p>
            <a:r>
              <a:rPr lang="en-US" altLang="en-US" b="1" dirty="0" smtClean="0">
                <a:solidFill>
                  <a:srgbClr val="002060"/>
                </a:solidFill>
                <a:effectLst>
                  <a:outerShdw blurRad="38100" dist="38100" dir="2700000" algn="tl">
                    <a:srgbClr val="000000">
                      <a:alpha val="43137"/>
                    </a:srgbClr>
                  </a:outerShdw>
                </a:effectLst>
              </a:rPr>
              <a:t>Peter H. Chen, PhDEE/EMBA</a:t>
            </a:r>
            <a:endParaRPr lang="zh-TW" altLang="en-US" dirty="0"/>
          </a:p>
        </p:txBody>
      </p:sp>
      <p:pic>
        <p:nvPicPr>
          <p:cNvPr id="1026" name="Picture 2"/>
          <p:cNvPicPr>
            <a:picLocks noChangeAspect="1" noChangeArrowheads="1"/>
          </p:cNvPicPr>
          <p:nvPr/>
        </p:nvPicPr>
        <p:blipFill>
          <a:blip r:embed="rId4" cstate="print"/>
          <a:srcRect/>
          <a:stretch>
            <a:fillRect/>
          </a:stretch>
        </p:blipFill>
        <p:spPr bwMode="auto">
          <a:xfrm>
            <a:off x="4202567" y="4192589"/>
            <a:ext cx="822446" cy="916440"/>
          </a:xfrm>
          <a:prstGeom prst="rect">
            <a:avLst/>
          </a:prstGeom>
          <a:noFill/>
          <a:ln w="9525">
            <a:noFill/>
            <a:miter lim="800000"/>
            <a:headEnd/>
            <a:tailEnd/>
          </a:ln>
        </p:spPr>
      </p:pic>
    </p:spTree>
    <p:extLst>
      <p:ext uri="{BB962C8B-B14F-4D97-AF65-F5344CB8AC3E}">
        <p14:creationId xmlns:p14="http://schemas.microsoft.com/office/powerpoint/2010/main" xmlns="" val="2513156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5 Decision</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5 Decision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https://www.tutorialspoint.com/python3/python_decision_making.htm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7"/>
            <a:ext cx="8577942" cy="203132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Decision making is anticipation of conditions occurring while execution of the program and specifying actions taken according to the conditions. Decision structures evaluate multiple expressions which produce TRUE or FALSE as outcome. You need to determine which action to take and which statements to execute if outcome is TRUE or FALSE otherwise.</a:t>
            </a:r>
          </a:p>
          <a:p>
            <a:pPr marL="465138" indent="-465138">
              <a:buClr>
                <a:srgbClr val="00B0F0"/>
              </a:buClr>
              <a:buFont typeface="Wingdings" pitchFamily="2" charset="2"/>
              <a:buChar char="u"/>
            </a:pPr>
            <a:r>
              <a:rPr lang="en-US" altLang="zh-TW" dirty="0" smtClean="0"/>
              <a:t>Following is the general form of a typical decision making structure found in most of the programming languages.</a:t>
            </a:r>
            <a:endParaRPr lang="en-US" altLang="zh-TW"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pic>
        <p:nvPicPr>
          <p:cNvPr id="8194" name="Picture 2"/>
          <p:cNvPicPr>
            <a:picLocks noChangeAspect="1" noChangeArrowheads="1"/>
          </p:cNvPicPr>
          <p:nvPr/>
        </p:nvPicPr>
        <p:blipFill>
          <a:blip r:embed="rId4" cstate="print"/>
          <a:srcRect/>
          <a:stretch>
            <a:fillRect/>
          </a:stretch>
        </p:blipFill>
        <p:spPr bwMode="auto">
          <a:xfrm>
            <a:off x="3280910" y="3185206"/>
            <a:ext cx="2524125" cy="3419475"/>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5 Decision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https://www.tutorialspoint.com/python3/python_decision_making.htm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7"/>
            <a:ext cx="8577942" cy="120032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Python programming language assumes any </a:t>
            </a:r>
            <a:r>
              <a:rPr lang="en-US" altLang="zh-TW" b="1" dirty="0" smtClean="0"/>
              <a:t>non-zero</a:t>
            </a:r>
            <a:r>
              <a:rPr lang="en-US" altLang="zh-TW" dirty="0" smtClean="0"/>
              <a:t> and </a:t>
            </a:r>
            <a:r>
              <a:rPr lang="en-US" altLang="zh-TW" b="1" dirty="0" smtClean="0"/>
              <a:t>non-null</a:t>
            </a:r>
            <a:r>
              <a:rPr lang="en-US" altLang="zh-TW" dirty="0" smtClean="0"/>
              <a:t> values as TRUE, and if it is either </a:t>
            </a:r>
            <a:r>
              <a:rPr lang="en-US" altLang="zh-TW" b="1" dirty="0" smtClean="0"/>
              <a:t>zero</a:t>
            </a:r>
            <a:r>
              <a:rPr lang="en-US" altLang="zh-TW" dirty="0" smtClean="0"/>
              <a:t> or </a:t>
            </a:r>
            <a:r>
              <a:rPr lang="en-US" altLang="zh-TW" b="1" dirty="0" smtClean="0"/>
              <a:t>null</a:t>
            </a:r>
            <a:r>
              <a:rPr lang="en-US" altLang="zh-TW" dirty="0" smtClean="0"/>
              <a:t>, then it is assumed as FALSE value.</a:t>
            </a:r>
          </a:p>
          <a:p>
            <a:pPr marL="465138" indent="-465138">
              <a:buClr>
                <a:srgbClr val="00B0F0"/>
              </a:buClr>
              <a:buFont typeface="Wingdings" pitchFamily="2" charset="2"/>
              <a:buChar char="u"/>
            </a:pPr>
            <a:r>
              <a:rPr lang="en-US" altLang="zh-TW" dirty="0" smtClean="0"/>
              <a:t>Python programming language provides following types of decision making statements. Click the following links to check their detail.</a:t>
            </a:r>
            <a:endParaRPr lang="en-US" altLang="zh-TW"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pic>
        <p:nvPicPr>
          <p:cNvPr id="9218" name="Picture 2"/>
          <p:cNvPicPr>
            <a:picLocks noChangeAspect="1" noChangeArrowheads="1"/>
          </p:cNvPicPr>
          <p:nvPr/>
        </p:nvPicPr>
        <p:blipFill>
          <a:blip r:embed="rId4" cstate="print"/>
          <a:srcRect/>
          <a:stretch>
            <a:fillRect/>
          </a:stretch>
        </p:blipFill>
        <p:spPr bwMode="auto">
          <a:xfrm>
            <a:off x="1029381" y="2518002"/>
            <a:ext cx="6562725" cy="2257425"/>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5.1 Single Statement Suite</a:t>
            </a:r>
            <a:endParaRPr lang="en-US" sz="5400" dirty="0">
              <a:solidFill>
                <a:prstClr val="black"/>
              </a:solidFill>
            </a:endParaRPr>
          </a:p>
        </p:txBody>
      </p:sp>
      <p:pic>
        <p:nvPicPr>
          <p:cNvPr id="7" name="Picture 2"/>
          <p:cNvPicPr>
            <a:picLocks noChangeAspect="1" noChangeArrowheads="1"/>
          </p:cNvPicPr>
          <p:nvPr/>
        </p:nvPicPr>
        <p:blipFill>
          <a:blip r:embed="rId3" cstate="print"/>
          <a:srcRect/>
          <a:stretch>
            <a:fillRect/>
          </a:stretch>
        </p:blipFill>
        <p:spPr bwMode="auto">
          <a:xfrm>
            <a:off x="4202567" y="4279674"/>
            <a:ext cx="822446" cy="916440"/>
          </a:xfrm>
          <a:prstGeom prst="rect">
            <a:avLst/>
          </a:prstGeom>
          <a:noFill/>
          <a:ln w="9525">
            <a:noFill/>
            <a:miter lim="800000"/>
            <a:headEnd/>
            <a:tailEnd/>
          </a:ln>
        </p:spPr>
      </p:pic>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5 Decision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https://www.tutorialspoint.com/python3/python_decision_making.htm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Python - CS596</a:t>
            </a:r>
            <a:endParaRPr lang="en-US" dirty="0"/>
          </a:p>
        </p:txBody>
      </p:sp>
      <p:sp>
        <p:nvSpPr>
          <p:cNvPr id="2" name="TextBox 1"/>
          <p:cNvSpPr txBox="1"/>
          <p:nvPr/>
        </p:nvSpPr>
        <p:spPr>
          <a:xfrm>
            <a:off x="304800" y="1131977"/>
            <a:ext cx="8577942" cy="92333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If the suite of an </a:t>
            </a:r>
            <a:r>
              <a:rPr lang="en-US" altLang="zh-TW" b="1" dirty="0" smtClean="0"/>
              <a:t>if</a:t>
            </a:r>
            <a:r>
              <a:rPr lang="en-US" altLang="zh-TW" dirty="0" smtClean="0"/>
              <a:t> clause consists only of a single line, it may go on the same line as the header statement.</a:t>
            </a:r>
          </a:p>
          <a:p>
            <a:pPr marL="465138" indent="-465138">
              <a:buClr>
                <a:srgbClr val="00B0F0"/>
              </a:buClr>
              <a:buFont typeface="Wingdings" pitchFamily="2" charset="2"/>
              <a:buChar char="u"/>
            </a:pPr>
            <a:r>
              <a:rPr lang="en-US" altLang="zh-TW" dirty="0" smtClean="0"/>
              <a:t>Here is an example of a </a:t>
            </a:r>
            <a:r>
              <a:rPr lang="en-US" altLang="zh-TW" b="1" dirty="0" smtClean="0"/>
              <a:t>one-line if</a:t>
            </a:r>
            <a:r>
              <a:rPr lang="en-US" altLang="zh-TW" dirty="0" smtClean="0"/>
              <a:t> clause</a:t>
            </a:r>
            <a:endParaRPr lang="en-US" altLang="zh-TW" dirty="0"/>
          </a:p>
        </p:txBody>
      </p:sp>
      <p:pic>
        <p:nvPicPr>
          <p:cNvPr id="11" name="Picture 2"/>
          <p:cNvPicPr>
            <a:picLocks noChangeAspect="1" noChangeArrowheads="1"/>
          </p:cNvPicPr>
          <p:nvPr/>
        </p:nvPicPr>
        <p:blipFill>
          <a:blip r:embed="rId3" cstate="print"/>
          <a:srcRect/>
          <a:stretch>
            <a:fillRect/>
          </a:stretch>
        </p:blipFill>
        <p:spPr bwMode="auto">
          <a:xfrm>
            <a:off x="8548914" y="0"/>
            <a:ext cx="595086" cy="663096"/>
          </a:xfrm>
          <a:prstGeom prst="rect">
            <a:avLst/>
          </a:prstGeom>
          <a:noFill/>
          <a:ln w="9525">
            <a:noFill/>
            <a:miter lim="800000"/>
            <a:headEnd/>
            <a:tailEnd/>
          </a:ln>
        </p:spPr>
      </p:pic>
      <p:sp>
        <p:nvSpPr>
          <p:cNvPr id="9" name="TextBox 1"/>
          <p:cNvSpPr txBox="1"/>
          <p:nvPr/>
        </p:nvSpPr>
        <p:spPr>
          <a:xfrm>
            <a:off x="283028" y="2242320"/>
            <a:ext cx="5000171" cy="1754326"/>
          </a:xfrm>
          <a:prstGeom prst="rect">
            <a:avLst/>
          </a:prstGeom>
          <a:solidFill>
            <a:schemeClr val="bg1">
              <a:lumMod val="85000"/>
            </a:schemeClr>
          </a:solidFill>
          <a:ln>
            <a:solidFill>
              <a:srgbClr val="C00000"/>
            </a:solidFill>
          </a:ln>
        </p:spPr>
        <p:txBody>
          <a:bodyPr wrap="square" rtlCol="0">
            <a:spAutoFit/>
          </a:bodyPr>
          <a:lstStyle/>
          <a:p>
            <a:pPr>
              <a:buClr>
                <a:srgbClr val="00B0F0"/>
              </a:buClr>
            </a:pPr>
            <a:r>
              <a:rPr lang="en-US" altLang="zh-TW" dirty="0" smtClean="0"/>
              <a:t>#!/usr/bin/python </a:t>
            </a:r>
          </a:p>
          <a:p>
            <a:pPr>
              <a:buClr>
                <a:srgbClr val="00B0F0"/>
              </a:buClr>
            </a:pPr>
            <a:r>
              <a:rPr lang="en-US" altLang="zh-TW" dirty="0" err="1" smtClean="0"/>
              <a:t>var</a:t>
            </a:r>
            <a:r>
              <a:rPr lang="en-US" altLang="zh-TW" dirty="0" smtClean="0"/>
              <a:t> = 100 </a:t>
            </a:r>
          </a:p>
          <a:p>
            <a:pPr>
              <a:buClr>
                <a:srgbClr val="00B0F0"/>
              </a:buClr>
            </a:pPr>
            <a:endParaRPr lang="en-US" altLang="zh-TW" dirty="0" smtClean="0"/>
          </a:p>
          <a:p>
            <a:pPr>
              <a:buClr>
                <a:srgbClr val="00B0F0"/>
              </a:buClr>
            </a:pPr>
            <a:r>
              <a:rPr lang="en-US" altLang="zh-TW" dirty="0" smtClean="0"/>
              <a:t>if ( </a:t>
            </a:r>
            <a:r>
              <a:rPr lang="en-US" altLang="zh-TW" dirty="0" err="1" smtClean="0"/>
              <a:t>var</a:t>
            </a:r>
            <a:r>
              <a:rPr lang="en-US" altLang="zh-TW" dirty="0" smtClean="0"/>
              <a:t> == 100 ) : print ("Value of expression is 100“) </a:t>
            </a:r>
          </a:p>
          <a:p>
            <a:pPr>
              <a:buClr>
                <a:srgbClr val="00B0F0"/>
              </a:buClr>
            </a:pPr>
            <a:endParaRPr lang="en-US" altLang="zh-TW" dirty="0" smtClean="0"/>
          </a:p>
          <a:p>
            <a:pPr>
              <a:buClr>
                <a:srgbClr val="00B0F0"/>
              </a:buClr>
            </a:pPr>
            <a:r>
              <a:rPr lang="en-US" altLang="zh-TW" dirty="0" smtClean="0"/>
              <a:t>print ("Good bye!“)</a:t>
            </a:r>
            <a:endParaRPr lang="en-US" altLang="zh-TW" dirty="0"/>
          </a:p>
        </p:txBody>
      </p:sp>
      <p:pic>
        <p:nvPicPr>
          <p:cNvPr id="10242" name="Picture 2"/>
          <p:cNvPicPr>
            <a:picLocks noChangeAspect="1" noChangeArrowheads="1"/>
          </p:cNvPicPr>
          <p:nvPr/>
        </p:nvPicPr>
        <p:blipFill>
          <a:blip r:embed="rId4" cstate="print"/>
          <a:srcRect/>
          <a:stretch>
            <a:fillRect/>
          </a:stretch>
        </p:blipFill>
        <p:spPr bwMode="auto">
          <a:xfrm>
            <a:off x="5397957" y="2242231"/>
            <a:ext cx="3571875" cy="2257425"/>
          </a:xfrm>
          <a:prstGeom prst="rect">
            <a:avLst/>
          </a:prstGeom>
          <a:noFill/>
          <a:ln w="9525">
            <a:solidFill>
              <a:srgbClr val="C00000"/>
            </a:solidFill>
            <a:miter lim="800000"/>
            <a:headEnd/>
            <a:tailEnd/>
          </a:ln>
        </p:spPr>
      </p:pic>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9A68FB-3CE7-4FDB-80DF-25BB60F8A625}" type="slidenum">
              <a:rPr lang="en-US" smtClean="0">
                <a:solidFill>
                  <a:prstClr val="black"/>
                </a:solidFill>
              </a:rPr>
              <a:pPr/>
              <a:t>7</a:t>
            </a:fld>
            <a:endParaRPr lang="en-US" dirty="0">
              <a:solidFill>
                <a:prstClr val="black"/>
              </a:solidFill>
            </a:endParaRPr>
          </a:p>
        </p:txBody>
      </p:sp>
      <p:sp>
        <p:nvSpPr>
          <p:cNvPr id="6" name="Rectangle 5"/>
          <p:cNvSpPr/>
          <p:nvPr/>
        </p:nvSpPr>
        <p:spPr>
          <a:xfrm>
            <a:off x="1588238" y="4332495"/>
            <a:ext cx="6147838" cy="923330"/>
          </a:xfrm>
          <a:prstGeom prst="rect">
            <a:avLst/>
          </a:prstGeom>
          <a:noFill/>
        </p:spPr>
        <p:txBody>
          <a:bodyPr wrap="none" lIns="91440" tIns="45720" rIns="91440" bIns="45720">
            <a:spAutoFit/>
          </a:bodyPr>
          <a:lstStyle/>
          <a:p>
            <a:pPr algn="ctr"/>
            <a:r>
              <a:rPr lang="en-US" sz="5400" b="1" dirty="0" smtClean="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rPr>
              <a:t>END of CHAPTER 5</a:t>
            </a:r>
            <a:endParaRPr lang="en-US" sz="5400" b="1" dirty="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endParaRPr>
          </a:p>
        </p:txBody>
      </p:sp>
    </p:spTree>
    <p:extLst>
      <p:ext uri="{BB962C8B-B14F-4D97-AF65-F5344CB8AC3E}">
        <p14:creationId xmlns:p14="http://schemas.microsoft.com/office/powerpoint/2010/main" xmlns="" val="938457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emplate.potx" id="{E80F494D-E271-464E-886B-3BA5D5541D0D}" vid="{81EB598E-8E2C-439E-AC78-BC692462472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4651</TotalTime>
  <Words>160</Words>
  <Application>Microsoft Office PowerPoint</Application>
  <PresentationFormat>如螢幕大小 (4:3)</PresentationFormat>
  <Paragraphs>36</Paragraphs>
  <Slides>7</Slides>
  <Notes>1</Notes>
  <HiddenSlides>0</HiddenSlides>
  <MMClips>0</MMClips>
  <ScaleCrop>false</ScaleCrop>
  <HeadingPairs>
    <vt:vector size="4" baseType="variant">
      <vt:variant>
        <vt:lpstr>佈景主題</vt:lpstr>
      </vt:variant>
      <vt:variant>
        <vt:i4>2</vt:i4>
      </vt:variant>
      <vt:variant>
        <vt:lpstr>投影片標題</vt:lpstr>
      </vt:variant>
      <vt:variant>
        <vt:i4>7</vt:i4>
      </vt:variant>
    </vt:vector>
  </HeadingPairs>
  <TitlesOfParts>
    <vt:vector size="9" baseType="lpstr">
      <vt:lpstr>Office Theme</vt:lpstr>
      <vt:lpstr>Facet</vt:lpstr>
      <vt:lpstr>投影片 1</vt:lpstr>
      <vt:lpstr>投影片 2</vt:lpstr>
      <vt:lpstr>5 Decision</vt:lpstr>
      <vt:lpstr>5 Decision</vt:lpstr>
      <vt:lpstr>投影片 5</vt:lpstr>
      <vt:lpstr>5 Decision</vt:lpstr>
      <vt:lpstr>投影片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682</cp:revision>
  <dcterms:created xsi:type="dcterms:W3CDTF">2015-10-11T19:53:33Z</dcterms:created>
  <dcterms:modified xsi:type="dcterms:W3CDTF">2017-01-13T17:42:13Z</dcterms:modified>
</cp:coreProperties>
</file>