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9"/>
  </p:notesMasterIdLst>
  <p:sldIdLst>
    <p:sldId id="256" r:id="rId3"/>
    <p:sldId id="257"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8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43" autoAdjust="0"/>
    <p:restoredTop sz="94660"/>
  </p:normalViewPr>
  <p:slideViewPr>
    <p:cSldViewPr snapToGrid="0">
      <p:cViewPr>
        <p:scale>
          <a:sx n="66" d="100"/>
          <a:sy n="66" d="100"/>
        </p:scale>
        <p:origin x="-672" y="-5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50A08-1FBC-433B-9B88-98D5F8B842CD}" type="datetimeFigureOut">
              <a:rPr lang="en-US" smtClean="0"/>
              <a:pPr/>
              <a:t>10/26/2016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2F598-5E37-4B42-B926-5088F49E6BC5}" type="slidenum">
              <a:rPr lang="en-US" smtClean="0"/>
              <a:pPr/>
              <a:t>‹#›</a:t>
            </a:fld>
            <a:endParaRPr lang="en-US"/>
          </a:p>
        </p:txBody>
      </p:sp>
    </p:spTree>
    <p:extLst>
      <p:ext uri="{BB962C8B-B14F-4D97-AF65-F5344CB8AC3E}">
        <p14:creationId xmlns:p14="http://schemas.microsoft.com/office/powerpoint/2010/main" xmlns="" val="186503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02F598-5E37-4B42-B926-5088F49E6BC5}" type="slidenum">
              <a:rPr lang="en-US" smtClean="0"/>
              <a:pPr/>
              <a:t>1</a:t>
            </a:fld>
            <a:endParaRPr lang="en-US"/>
          </a:p>
        </p:txBody>
      </p:sp>
    </p:spTree>
    <p:extLst>
      <p:ext uri="{BB962C8B-B14F-4D97-AF65-F5344CB8AC3E}">
        <p14:creationId xmlns:p14="http://schemas.microsoft.com/office/powerpoint/2010/main" xmlns="" val="172124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BA455-7F56-4B23-8C82-E4D287D136B3}" type="datetime1">
              <a:rPr lang="en-US" smtClean="0"/>
              <a:pPr/>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386373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F125D9-66EE-4E3E-BC82-15E0BEAA237B}" type="datetime1">
              <a:rPr lang="en-US" smtClean="0"/>
              <a:pPr/>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2801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E4EB4F-BE98-498F-B5C2-6D6FF577F12E}" type="datetime1">
              <a:rPr lang="en-US" smtClean="0"/>
              <a:pPr/>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62849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3C7DA1-09A7-482F-B33A-E54C054E12CE}" type="datetime1">
              <a:rPr lang="en-US" smtClean="0">
                <a:solidFill>
                  <a:prstClr val="black">
                    <a:tint val="75000"/>
                  </a:prstClr>
                </a:solidFill>
              </a:rPr>
              <a:pPr/>
              <a:t>10/26/2016</a:t>
            </a:fld>
            <a:endParaRPr lang="en-US">
              <a:solidFill>
                <a:prstClr val="black">
                  <a:tint val="75000"/>
                </a:prstClr>
              </a:solidFill>
            </a:endParaRPr>
          </a:p>
        </p:txBody>
      </p:sp>
      <p:sp>
        <p:nvSpPr>
          <p:cNvPr id="5" name="Footer Placeholder 4"/>
          <p:cNvSpPr>
            <a:spLocks noGrp="1"/>
          </p:cNvSpPr>
          <p:nvPr>
            <p:ph type="ftr" sz="quarter" idx="11"/>
          </p:nvPr>
        </p:nvSpPr>
        <p:spPr>
          <a:xfrm>
            <a:off x="2278183" y="6563726"/>
            <a:ext cx="4622973" cy="365125"/>
          </a:xfrm>
        </p:spPr>
        <p:txBody>
          <a:bodyPr/>
          <a:lstStyle>
            <a:lvl1pPr algn="ctr">
              <a:defRPr sz="150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97480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598" y="2160590"/>
            <a:ext cx="634771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53E86-C4C2-4FB0-A203-367B3D057E0A}" type="datetime1">
              <a:rPr lang="en-US" smtClean="0">
                <a:solidFill>
                  <a:prstClr val="black">
                    <a:tint val="75000"/>
                  </a:prstClr>
                </a:solidFill>
              </a:rPr>
              <a:pPr/>
              <a:t>10/26/2016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44062" y="6541428"/>
            <a:ext cx="512638" cy="365125"/>
          </a:xfrm>
        </p:spPr>
        <p:txBody>
          <a:bodyPr/>
          <a:lstStyle>
            <a:lvl1pPr>
              <a:defRPr sz="1400" b="1">
                <a:solidFill>
                  <a:schemeClr val="tx1"/>
                </a:solidFill>
                <a:effectLst/>
              </a:defRPr>
            </a:lvl1pPr>
          </a:lstStyle>
          <a:p>
            <a:fld id="{939A68FB-3CE7-4FDB-80DF-25BB60F8A62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29828590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5E520-B811-460D-AC56-AE7292F4DCC8}" type="datetime1">
              <a:rPr lang="en-US" smtClean="0">
                <a:solidFill>
                  <a:prstClr val="black">
                    <a:tint val="75000"/>
                  </a:prstClr>
                </a:solidFill>
              </a:rPr>
              <a:pPr/>
              <a:t>10/26/2016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31850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44DE43-7B84-4CDF-B06C-D1FE440F3D3E}" type="datetime1">
              <a:rPr lang="en-US" smtClean="0">
                <a:solidFill>
                  <a:prstClr val="black">
                    <a:tint val="75000"/>
                  </a:prstClr>
                </a:solidFill>
              </a:rPr>
              <a:pPr/>
              <a:t>10/26/2016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265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4C5312-CF6B-4A7F-A73B-D4A62E311516}" type="datetime1">
              <a:rPr lang="en-US" smtClean="0">
                <a:solidFill>
                  <a:prstClr val="black">
                    <a:tint val="75000"/>
                  </a:prstClr>
                </a:solidFill>
              </a:rPr>
              <a:pPr/>
              <a:t>10/26/2016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04581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39C573-2A65-4F14-9074-0AA09E6384C5}" type="datetime1">
              <a:rPr lang="en-US" smtClean="0">
                <a:solidFill>
                  <a:prstClr val="black">
                    <a:tint val="75000"/>
                  </a:prstClr>
                </a:solidFill>
              </a:rPr>
              <a:pPr/>
              <a:t>10/26/2016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223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BA190-F65E-463C-90B5-73C0CAEB550E}" type="datetime1">
              <a:rPr lang="en-US" smtClean="0">
                <a:solidFill>
                  <a:prstClr val="black">
                    <a:tint val="75000"/>
                  </a:prstClr>
                </a:solidFill>
              </a:rPr>
              <a:pPr/>
              <a:t>10/26/2016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17925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901AD-C8E1-4A9D-83CC-2EBFD6D626F4}" type="datetime1">
              <a:rPr lang="en-US" smtClean="0">
                <a:solidFill>
                  <a:prstClr val="black">
                    <a:tint val="75000"/>
                  </a:prstClr>
                </a:solidFill>
              </a:rPr>
              <a:pPr/>
              <a:t>10/26/2016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7054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6ABC0-02D2-4791-BA93-BE3538C06062}" type="datetime1">
              <a:rPr lang="en-US" smtClean="0"/>
              <a:pPr/>
              <a:t>10/26/2016</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36509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D6290-2F5B-4C46-A55E-2683D7A3FA7D}" type="datetime1">
              <a:rPr lang="en-US" smtClean="0">
                <a:solidFill>
                  <a:prstClr val="black">
                    <a:tint val="75000"/>
                  </a:prstClr>
                </a:solidFill>
              </a:rPr>
              <a:pPr/>
              <a:t>10/26/2016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702621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10/26/2016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4951532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F5BFE-713B-49A2-A07D-9E3A72872C24}" type="datetime1">
              <a:rPr lang="en-US" smtClean="0">
                <a:solidFill>
                  <a:prstClr val="black">
                    <a:tint val="75000"/>
                  </a:prstClr>
                </a:solidFill>
              </a:rPr>
              <a:pPr/>
              <a:t>10/26/2016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2113611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C9A2-6A1E-4A37-9786-1FA91DA43F64}" type="datetime1">
              <a:rPr lang="en-US" smtClean="0">
                <a:solidFill>
                  <a:prstClr val="black">
                    <a:tint val="75000"/>
                  </a:prstClr>
                </a:solidFill>
              </a:rPr>
              <a:pPr/>
              <a:t>10/26/2016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509188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10/26/2016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72497967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10/26/2016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32158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8936B-5F96-4D6D-8DB2-F87F2C5EA4EB}" type="datetime1">
              <a:rPr lang="en-US" smtClean="0">
                <a:solidFill>
                  <a:prstClr val="black">
                    <a:tint val="75000"/>
                  </a:prstClr>
                </a:solidFill>
              </a:rPr>
              <a:pPr/>
              <a:t>10/26/2016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922298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0668CB-2DB9-45E2-90B3-D49300F0A9F9}" type="datetime1">
              <a:rPr lang="en-US" smtClean="0">
                <a:solidFill>
                  <a:prstClr val="black">
                    <a:tint val="75000"/>
                  </a:prstClr>
                </a:solidFill>
              </a:rPr>
              <a:pPr/>
              <a:t>10/26/2016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52101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94B8C-9C25-4502-91AC-D3600D9DAE48}" type="datetime1">
              <a:rPr lang="en-US" smtClean="0"/>
              <a:pPr/>
              <a:t>10/26/2016</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09112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8048B-2587-4881-92AB-D49A31D5A612}" type="datetime1">
              <a:rPr lang="en-US" smtClean="0"/>
              <a:pPr/>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52956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270-1BF1-4750-86EA-2CBB5E03D75B}" type="datetime1">
              <a:rPr lang="en-US" smtClean="0"/>
              <a:pPr/>
              <a:t>10/26/2016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216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53B1-3C32-45B8-8F45-E4A0B52DAE0D}" type="datetime1">
              <a:rPr lang="en-US" smtClean="0"/>
              <a:pPr/>
              <a:t>10/26/2016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45473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7D02A-8A53-43D3-B3ED-D08D89538281}" type="datetime1">
              <a:rPr lang="en-US" smtClean="0"/>
              <a:pPr/>
              <a:t>10/26/2016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6560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8CE20-5FA2-4DEC-B586-21A327328F76}" type="datetime1">
              <a:rPr lang="en-US" smtClean="0"/>
              <a:pPr/>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7435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CDBA-26A6-4F2A-A4E2-0E196F0AF72F}" type="datetime1">
              <a:rPr lang="en-US" smtClean="0"/>
              <a:pPr/>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8785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DBB9-A580-4805-9C7E-9E45C09329B9}" type="datetime1">
              <a:rPr lang="en-US" smtClean="0"/>
              <a:pPr/>
              <a:t>10/26/2016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07603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0066C-C15A-4880-A2D1-90C7C26A0428}" type="datetime1">
              <a:rPr lang="en-US" smtClean="0">
                <a:solidFill>
                  <a:prstClr val="black">
                    <a:tint val="75000"/>
                  </a:prstClr>
                </a:solidFill>
              </a:rPr>
              <a:pPr/>
              <a:t>10/26/2016</a:t>
            </a:fld>
            <a:endParaRPr lang="en-US">
              <a:solidFill>
                <a:prstClr val="black">
                  <a:tint val="75000"/>
                </a:prst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656402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 y="187016"/>
            <a:ext cx="9144002" cy="2971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smtClean="0">
                <a:solidFill>
                  <a:srgbClr val="FF0000"/>
                </a:solidFill>
                <a:effectLst>
                  <a:outerShdw blurRad="38100" dist="38100" dir="2700000" algn="tl">
                    <a:srgbClr val="000000">
                      <a:alpha val="43137"/>
                    </a:srgbClr>
                  </a:outerShdw>
                </a:effectLst>
              </a:rPr>
              <a:t>Python</a:t>
            </a:r>
            <a:r>
              <a:rPr lang="en-US" altLang="zh-TW" b="1" dirty="0" smtClean="0"/>
              <a:t/>
            </a:r>
            <a:br>
              <a:rPr lang="en-US" altLang="zh-TW" b="1" dirty="0" smtClean="0"/>
            </a:br>
            <a:r>
              <a:rPr lang="en-US" altLang="zh-TW" b="1" dirty="0" smtClean="0"/>
              <a:t/>
            </a:r>
            <a:br>
              <a:rPr lang="en-US" altLang="zh-TW" b="1" dirty="0" smtClean="0"/>
            </a:br>
            <a:r>
              <a:rPr lang="en-US" altLang="zh-TW" b="1" dirty="0" smtClean="0">
                <a:solidFill>
                  <a:srgbClr val="7030A0"/>
                </a:solidFill>
              </a:rPr>
              <a:t>Chapter 10: Tuple</a:t>
            </a:r>
            <a:endParaRPr lang="en-US" b="1" dirty="0">
              <a:solidFill>
                <a:srgbClr val="7030A0"/>
              </a:solidFill>
            </a:endParaRPr>
          </a:p>
        </p:txBody>
      </p:sp>
      <p:sp>
        <p:nvSpPr>
          <p:cNvPr id="6" name="矩形 5"/>
          <p:cNvSpPr/>
          <p:nvPr/>
        </p:nvSpPr>
        <p:spPr>
          <a:xfrm>
            <a:off x="3138934" y="3792974"/>
            <a:ext cx="2899383" cy="369332"/>
          </a:xfrm>
          <a:prstGeom prst="rect">
            <a:avLst/>
          </a:prstGeom>
        </p:spPr>
        <p:txBody>
          <a:bodyPr wrap="none">
            <a:spAutoFit/>
          </a:bodyPr>
          <a:lstStyle/>
          <a:p>
            <a:r>
              <a:rPr lang="en-US" altLang="en-US" b="1" dirty="0" smtClean="0">
                <a:solidFill>
                  <a:srgbClr val="002060"/>
                </a:solidFill>
                <a:effectLst>
                  <a:outerShdw blurRad="38100" dist="38100" dir="2700000" algn="tl">
                    <a:srgbClr val="000000">
                      <a:alpha val="43137"/>
                    </a:srgbClr>
                  </a:outerShdw>
                </a:effectLst>
              </a:rPr>
              <a:t>Peter H. Chen, PhDEE/EMBA</a:t>
            </a:r>
            <a:endParaRPr lang="zh-TW" altLang="en-US" dirty="0"/>
          </a:p>
        </p:txBody>
      </p:sp>
      <p:pic>
        <p:nvPicPr>
          <p:cNvPr id="1026" name="Picture 2"/>
          <p:cNvPicPr>
            <a:picLocks noChangeAspect="1" noChangeArrowheads="1"/>
          </p:cNvPicPr>
          <p:nvPr/>
        </p:nvPicPr>
        <p:blipFill>
          <a:blip r:embed="rId4" cstate="print"/>
          <a:srcRect/>
          <a:stretch>
            <a:fillRect/>
          </a:stretch>
        </p:blipFill>
        <p:spPr bwMode="auto">
          <a:xfrm>
            <a:off x="4202567" y="4192589"/>
            <a:ext cx="822446" cy="916440"/>
          </a:xfrm>
          <a:prstGeom prst="rect">
            <a:avLst/>
          </a:prstGeom>
          <a:noFill/>
          <a:ln w="9525">
            <a:noFill/>
            <a:miter lim="800000"/>
            <a:headEnd/>
            <a:tailEnd/>
          </a:ln>
        </p:spPr>
      </p:pic>
    </p:spTree>
    <p:extLst>
      <p:ext uri="{BB962C8B-B14F-4D97-AF65-F5344CB8AC3E}">
        <p14:creationId xmlns:p14="http://schemas.microsoft.com/office/powerpoint/2010/main" xmlns="" val="251315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10</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10.4 Tuple Operation</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11</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10.4 Tuple Operation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https://www.tutorialspoint.com/python/python_lists.htm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120032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Tuples respond to the + and * operators much like strings; they mean concatenation and repetition here too, except that the result is a new tuple, not a string.</a:t>
            </a:r>
          </a:p>
          <a:p>
            <a:pPr marL="465138" indent="-465138">
              <a:buClr>
                <a:srgbClr val="00B0F0"/>
              </a:buClr>
              <a:buFont typeface="Wingdings" pitchFamily="2" charset="2"/>
              <a:buChar char="u"/>
            </a:pPr>
            <a:r>
              <a:rPr lang="en-US" altLang="zh-TW" dirty="0" smtClean="0"/>
              <a:t>In fact, tuples respond to all of the general sequence operations we used on strings in the prior chapter −</a:t>
            </a:r>
            <a:endParaRPr lang="en-US" altLang="zh-TW"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pic>
        <p:nvPicPr>
          <p:cNvPr id="10242" name="Picture 2"/>
          <p:cNvPicPr>
            <a:picLocks noChangeAspect="1" noChangeArrowheads="1"/>
          </p:cNvPicPr>
          <p:nvPr/>
        </p:nvPicPr>
        <p:blipFill>
          <a:blip r:embed="rId4" cstate="print"/>
          <a:srcRect/>
          <a:stretch>
            <a:fillRect/>
          </a:stretch>
        </p:blipFill>
        <p:spPr bwMode="auto">
          <a:xfrm>
            <a:off x="1161823" y="2488292"/>
            <a:ext cx="6791325" cy="2171700"/>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12</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10.5 Tuple Index, Slice, and Matrix</a:t>
            </a:r>
            <a:endParaRPr lang="en-US" sz="4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10.5 Tuple Index, Slice, and Matrix</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https://www.tutorialspoint.com/python/python_lists.htm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64633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Because tuples are sequences, indexing and slicing work the same way for tuples as they do for strings. Assuming following input −</a:t>
            </a:r>
            <a:endParaRPr lang="en-US" altLang="zh-TW"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1008741" y="1864951"/>
            <a:ext cx="4230915" cy="369332"/>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L = ('spam', 'Spam', 'SPAM!')</a:t>
            </a:r>
            <a:endParaRPr lang="en-US" altLang="zh-TW" dirty="0"/>
          </a:p>
        </p:txBody>
      </p:sp>
      <p:pic>
        <p:nvPicPr>
          <p:cNvPr id="11266" name="Picture 2"/>
          <p:cNvPicPr>
            <a:picLocks noChangeAspect="1" noChangeArrowheads="1"/>
          </p:cNvPicPr>
          <p:nvPr/>
        </p:nvPicPr>
        <p:blipFill>
          <a:blip r:embed="rId4" cstate="print"/>
          <a:srcRect/>
          <a:stretch>
            <a:fillRect/>
          </a:stretch>
        </p:blipFill>
        <p:spPr bwMode="auto">
          <a:xfrm>
            <a:off x="987653" y="2342696"/>
            <a:ext cx="6791325" cy="1504950"/>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14</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10.6 Built-in Function</a:t>
            </a:r>
            <a:endParaRPr lang="en-US" sz="4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10.6 Built-in Function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https://www.tutorialspoint.com/python/python_lists.htm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Python includes the following tuple functions −</a:t>
            </a:r>
            <a:endParaRPr lang="en-US" altLang="zh-TW"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pic>
        <p:nvPicPr>
          <p:cNvPr id="12290" name="Picture 2"/>
          <p:cNvPicPr>
            <a:picLocks noChangeAspect="1" noChangeArrowheads="1"/>
          </p:cNvPicPr>
          <p:nvPr/>
        </p:nvPicPr>
        <p:blipFill>
          <a:blip r:embed="rId4" cstate="print"/>
          <a:srcRect/>
          <a:stretch>
            <a:fillRect/>
          </a:stretch>
        </p:blipFill>
        <p:spPr bwMode="auto">
          <a:xfrm>
            <a:off x="1311956" y="1533752"/>
            <a:ext cx="6810375" cy="5038725"/>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9A68FB-3CE7-4FDB-80DF-25BB60F8A625}" type="slidenum">
              <a:rPr lang="en-US" smtClean="0">
                <a:solidFill>
                  <a:prstClr val="black"/>
                </a:solidFill>
              </a:rPr>
              <a:pPr/>
              <a:t>16</a:t>
            </a:fld>
            <a:endParaRPr lang="en-US" dirty="0">
              <a:solidFill>
                <a:prstClr val="black"/>
              </a:solidFill>
            </a:endParaRPr>
          </a:p>
        </p:txBody>
      </p:sp>
      <p:sp>
        <p:nvSpPr>
          <p:cNvPr id="6" name="Rectangle 5"/>
          <p:cNvSpPr/>
          <p:nvPr/>
        </p:nvSpPr>
        <p:spPr>
          <a:xfrm>
            <a:off x="1385459" y="4332495"/>
            <a:ext cx="6553397" cy="923330"/>
          </a:xfrm>
          <a:prstGeom prst="rect">
            <a:avLst/>
          </a:prstGeom>
          <a:noFill/>
        </p:spPr>
        <p:txBody>
          <a:bodyPr wrap="none" lIns="91440" tIns="45720" rIns="91440" bIns="45720">
            <a:spAutoFit/>
          </a:bodyPr>
          <a:lstStyle/>
          <a:p>
            <a:pPr algn="ctr"/>
            <a:r>
              <a:rPr lang="en-US" sz="5400" b="1" dirty="0" smtClean="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rPr>
              <a:t>END of CHAPTER 10</a:t>
            </a:r>
            <a:endParaRPr lang="en-US" sz="5400" b="1" dirty="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endParaRPr>
          </a:p>
        </p:txBody>
      </p:sp>
    </p:spTree>
    <p:extLst>
      <p:ext uri="{BB962C8B-B14F-4D97-AF65-F5344CB8AC3E}">
        <p14:creationId xmlns:p14="http://schemas.microsoft.com/office/powerpoint/2010/main" xmlns="" val="938457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10 Tuple</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smtClean="0">
                <a:solidFill>
                  <a:srgbClr val="0070C0"/>
                </a:solidFill>
                <a:effectLst>
                  <a:outerShdw blurRad="38100" dist="38100" dir="2700000" algn="tl">
                    <a:srgbClr val="000000">
                      <a:alpha val="43137"/>
                    </a:srgbClr>
                  </a:outerShdw>
                </a:effectLst>
              </a:rPr>
              <a:t>10 </a:t>
            </a:r>
            <a:r>
              <a:rPr lang="en-US" altLang="zh-TW" sz="3000" b="1" dirty="0" smtClean="0">
                <a:solidFill>
                  <a:srgbClr val="0070C0"/>
                </a:solidFill>
                <a:effectLst>
                  <a:outerShdw blurRad="38100" dist="38100" dir="2700000" algn="tl">
                    <a:srgbClr val="000000">
                      <a:alpha val="43137"/>
                    </a:srgbClr>
                  </a:outerShdw>
                </a:effectLst>
              </a:rPr>
              <a:t>Tuple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https://www.tutorialspoint.com/python/python_lists.htm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203132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A tuple is a sequence of immutable Python objects. </a:t>
            </a:r>
          </a:p>
          <a:p>
            <a:pPr marL="465138" indent="-465138">
              <a:buClr>
                <a:srgbClr val="00B0F0"/>
              </a:buClr>
              <a:buFont typeface="Wingdings" pitchFamily="2" charset="2"/>
              <a:buChar char="u"/>
            </a:pPr>
            <a:r>
              <a:rPr lang="en-US" altLang="zh-TW" dirty="0" smtClean="0"/>
              <a:t>Tuples are sequences, just like lists. </a:t>
            </a:r>
          </a:p>
          <a:p>
            <a:pPr marL="465138" indent="-465138">
              <a:buClr>
                <a:srgbClr val="00B0F0"/>
              </a:buClr>
              <a:buFont typeface="Wingdings" pitchFamily="2" charset="2"/>
              <a:buChar char="u"/>
            </a:pPr>
            <a:r>
              <a:rPr lang="en-US" altLang="zh-TW" dirty="0" smtClean="0"/>
              <a:t>The differences between tuples and lists are, the tuples cannot be changed unlike lists and tuples use parentheses, whereas lists use square brackets.</a:t>
            </a:r>
          </a:p>
          <a:p>
            <a:pPr marL="465138" indent="-465138">
              <a:buClr>
                <a:srgbClr val="00B0F0"/>
              </a:buClr>
              <a:buFont typeface="Wingdings" pitchFamily="2" charset="2"/>
              <a:buChar char="u"/>
            </a:pPr>
            <a:r>
              <a:rPr lang="en-US" altLang="zh-TW" dirty="0" smtClean="0"/>
              <a:t>Creating a tuple is as simple as putting different comma-separated values. Optionally you can put these comma-separated values between parentheses also. </a:t>
            </a:r>
          </a:p>
          <a:p>
            <a:pPr marL="465138" indent="-465138">
              <a:buClr>
                <a:srgbClr val="00B0F0"/>
              </a:buClr>
              <a:buFont typeface="Wingdings" pitchFamily="2" charset="2"/>
              <a:buChar char="u"/>
            </a:pPr>
            <a:r>
              <a:rPr lang="en-US" altLang="zh-TW" dirty="0" smtClean="0"/>
              <a:t>For example:</a:t>
            </a:r>
            <a:endParaRPr lang="en-US" altLang="zh-TW"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TextBox 1"/>
          <p:cNvSpPr txBox="1"/>
          <p:nvPr/>
        </p:nvSpPr>
        <p:spPr>
          <a:xfrm>
            <a:off x="1269998" y="3229294"/>
            <a:ext cx="5043717" cy="923330"/>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tup1 = ('physics', 'chemistry', 1997, 2000); </a:t>
            </a:r>
          </a:p>
          <a:p>
            <a:pPr>
              <a:buClr>
                <a:srgbClr val="00B0F0"/>
              </a:buClr>
            </a:pPr>
            <a:r>
              <a:rPr lang="en-US" altLang="zh-TW" dirty="0" smtClean="0"/>
              <a:t>tup2 = (1, 2, 3, 4, 5 ); </a:t>
            </a:r>
          </a:p>
          <a:p>
            <a:pPr>
              <a:buClr>
                <a:srgbClr val="00B0F0"/>
              </a:buClr>
            </a:pPr>
            <a:r>
              <a:rPr lang="en-US" altLang="zh-TW" dirty="0" smtClean="0"/>
              <a:t>tup3 = "a", "b", "c", "d";</a:t>
            </a:r>
            <a:endParaRPr lang="en-US" altLang="zh-TW" dirty="0"/>
          </a:p>
        </p:txBody>
      </p:sp>
      <p:sp>
        <p:nvSpPr>
          <p:cNvPr id="9" name="TextBox 1"/>
          <p:cNvSpPr txBox="1"/>
          <p:nvPr/>
        </p:nvSpPr>
        <p:spPr>
          <a:xfrm>
            <a:off x="254000" y="4216264"/>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The empty tuple is written as two parentheses containing nothing −</a:t>
            </a:r>
            <a:endParaRPr lang="en-US" altLang="zh-TW" dirty="0"/>
          </a:p>
        </p:txBody>
      </p:sp>
      <p:sp>
        <p:nvSpPr>
          <p:cNvPr id="12" name="TextBox 1"/>
          <p:cNvSpPr txBox="1"/>
          <p:nvPr/>
        </p:nvSpPr>
        <p:spPr>
          <a:xfrm>
            <a:off x="1262741" y="4687980"/>
            <a:ext cx="5043717" cy="369332"/>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tup1 = ()</a:t>
            </a:r>
            <a:endParaRPr lang="en-US" altLang="zh-TW" dirty="0"/>
          </a:p>
        </p:txBody>
      </p:sp>
      <p:sp>
        <p:nvSpPr>
          <p:cNvPr id="13" name="TextBox 1"/>
          <p:cNvSpPr txBox="1"/>
          <p:nvPr/>
        </p:nvSpPr>
        <p:spPr>
          <a:xfrm>
            <a:off x="261257" y="5108893"/>
            <a:ext cx="8577942" cy="64633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To write a tuple containing a single value you have to include a comma, even though there is only one value −</a:t>
            </a:r>
            <a:endParaRPr lang="en-US" altLang="zh-TW" dirty="0"/>
          </a:p>
        </p:txBody>
      </p:sp>
      <p:sp>
        <p:nvSpPr>
          <p:cNvPr id="14" name="TextBox 1"/>
          <p:cNvSpPr txBox="1"/>
          <p:nvPr/>
        </p:nvSpPr>
        <p:spPr>
          <a:xfrm>
            <a:off x="1240969" y="5841865"/>
            <a:ext cx="5043717" cy="369332"/>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tup1 = (50,);</a:t>
            </a:r>
            <a:endParaRPr lang="en-US" altLang="zh-TW"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10.1 Access Value in Tuple</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10.1 Access Value in Tuple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https://www.tutorialspoint.com/python/python_lists.htm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64633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To access values in tuple, use the square brackets for slicing along with the index or indices to obtain value available at that index. For example −</a:t>
            </a:r>
            <a:endParaRPr lang="en-US" altLang="zh-TW"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TextBox 1"/>
          <p:cNvSpPr txBox="1"/>
          <p:nvPr/>
        </p:nvSpPr>
        <p:spPr>
          <a:xfrm>
            <a:off x="1284513" y="1879465"/>
            <a:ext cx="4230915" cy="2031325"/>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#!/usr/bin/python</a:t>
            </a:r>
          </a:p>
          <a:p>
            <a:pPr>
              <a:buClr>
                <a:srgbClr val="00B0F0"/>
              </a:buClr>
            </a:pPr>
            <a:endParaRPr lang="en-US" altLang="zh-TW" dirty="0" smtClean="0"/>
          </a:p>
          <a:p>
            <a:pPr>
              <a:buClr>
                <a:srgbClr val="00B0F0"/>
              </a:buClr>
            </a:pPr>
            <a:r>
              <a:rPr lang="en-US" altLang="zh-TW" dirty="0" smtClean="0"/>
              <a:t>tup1 = ('physics', 'chemistry', 1997, 2000);</a:t>
            </a:r>
          </a:p>
          <a:p>
            <a:pPr>
              <a:buClr>
                <a:srgbClr val="00B0F0"/>
              </a:buClr>
            </a:pPr>
            <a:r>
              <a:rPr lang="en-US" altLang="zh-TW" dirty="0" smtClean="0"/>
              <a:t>tup2 = (1, 2, 3, 4, 5, 6, 7 );</a:t>
            </a:r>
          </a:p>
          <a:p>
            <a:pPr>
              <a:buClr>
                <a:srgbClr val="00B0F0"/>
              </a:buClr>
            </a:pPr>
            <a:endParaRPr lang="en-US" altLang="zh-TW" dirty="0" smtClean="0"/>
          </a:p>
          <a:p>
            <a:pPr>
              <a:buClr>
                <a:srgbClr val="00B0F0"/>
              </a:buClr>
            </a:pPr>
            <a:r>
              <a:rPr lang="en-US" altLang="zh-TW" dirty="0" smtClean="0"/>
              <a:t>print ("tup1[0]: ", tup1[0])</a:t>
            </a:r>
          </a:p>
          <a:p>
            <a:pPr>
              <a:buClr>
                <a:srgbClr val="00B0F0"/>
              </a:buClr>
            </a:pPr>
            <a:r>
              <a:rPr lang="en-US" altLang="zh-TW" dirty="0" smtClean="0"/>
              <a:t>print ("tup2[1:5]: ", tup2[1:5])</a:t>
            </a:r>
            <a:endParaRPr lang="en-US" altLang="zh-TW" dirty="0"/>
          </a:p>
        </p:txBody>
      </p:sp>
      <p:pic>
        <p:nvPicPr>
          <p:cNvPr id="8194" name="Picture 2"/>
          <p:cNvPicPr>
            <a:picLocks noChangeAspect="1" noChangeArrowheads="1"/>
          </p:cNvPicPr>
          <p:nvPr/>
        </p:nvPicPr>
        <p:blipFill>
          <a:blip r:embed="rId4" cstate="print"/>
          <a:srcRect/>
          <a:stretch>
            <a:fillRect/>
          </a:stretch>
        </p:blipFill>
        <p:spPr bwMode="auto">
          <a:xfrm>
            <a:off x="1292121" y="3947885"/>
            <a:ext cx="5677610" cy="2598058"/>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10.2 Tuple Update</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10.2 Tuple Update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https://www.tutorialspoint.com/python/python_lists.htm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92333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Tuples are immutable which means you cannot update or change the values of tuple elements. You are able to take portions of existing tuples to create new tuples as the following example demonstrates −</a:t>
            </a:r>
            <a:endParaRPr lang="en-US" altLang="zh-TW"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TextBox 1"/>
          <p:cNvSpPr txBox="1"/>
          <p:nvPr/>
        </p:nvSpPr>
        <p:spPr>
          <a:xfrm>
            <a:off x="500741" y="2111693"/>
            <a:ext cx="4230915" cy="3139321"/>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#!/usr/bin/python</a:t>
            </a:r>
          </a:p>
          <a:p>
            <a:pPr>
              <a:buClr>
                <a:srgbClr val="00B0F0"/>
              </a:buClr>
            </a:pPr>
            <a:endParaRPr lang="en-US" altLang="zh-TW" dirty="0" smtClean="0"/>
          </a:p>
          <a:p>
            <a:pPr>
              <a:buClr>
                <a:srgbClr val="00B0F0"/>
              </a:buClr>
            </a:pPr>
            <a:r>
              <a:rPr lang="en-US" altLang="zh-TW" dirty="0" smtClean="0"/>
              <a:t>tup1 = (12, 34.56);</a:t>
            </a:r>
          </a:p>
          <a:p>
            <a:pPr>
              <a:buClr>
                <a:srgbClr val="00B0F0"/>
              </a:buClr>
            </a:pPr>
            <a:r>
              <a:rPr lang="en-US" altLang="zh-TW" dirty="0" smtClean="0"/>
              <a:t>tup2 = ('</a:t>
            </a:r>
            <a:r>
              <a:rPr lang="en-US" altLang="zh-TW" dirty="0" err="1" smtClean="0"/>
              <a:t>abc</a:t>
            </a:r>
            <a:r>
              <a:rPr lang="en-US" altLang="zh-TW" dirty="0" smtClean="0"/>
              <a:t>', 'xyz');</a:t>
            </a:r>
          </a:p>
          <a:p>
            <a:pPr>
              <a:buClr>
                <a:srgbClr val="00B0F0"/>
              </a:buClr>
            </a:pPr>
            <a:endParaRPr lang="en-US" altLang="zh-TW" dirty="0" smtClean="0"/>
          </a:p>
          <a:p>
            <a:pPr>
              <a:buClr>
                <a:srgbClr val="00B0F0"/>
              </a:buClr>
            </a:pPr>
            <a:r>
              <a:rPr lang="en-US" altLang="zh-TW" dirty="0" smtClean="0"/>
              <a:t># Following action is not valid for tuples</a:t>
            </a:r>
          </a:p>
          <a:p>
            <a:pPr>
              <a:buClr>
                <a:srgbClr val="00B0F0"/>
              </a:buClr>
            </a:pPr>
            <a:r>
              <a:rPr lang="en-US" altLang="zh-TW" dirty="0" smtClean="0"/>
              <a:t># tup1[0] = 100;</a:t>
            </a:r>
          </a:p>
          <a:p>
            <a:pPr>
              <a:buClr>
                <a:srgbClr val="00B0F0"/>
              </a:buClr>
            </a:pPr>
            <a:endParaRPr lang="en-US" altLang="zh-TW" dirty="0" smtClean="0"/>
          </a:p>
          <a:p>
            <a:pPr>
              <a:buClr>
                <a:srgbClr val="00B0F0"/>
              </a:buClr>
            </a:pPr>
            <a:r>
              <a:rPr lang="en-US" altLang="zh-TW" dirty="0" smtClean="0"/>
              <a:t># So let's create a new tuple as follows</a:t>
            </a:r>
          </a:p>
          <a:p>
            <a:pPr>
              <a:buClr>
                <a:srgbClr val="00B0F0"/>
              </a:buClr>
            </a:pPr>
            <a:r>
              <a:rPr lang="en-US" altLang="zh-TW" dirty="0" smtClean="0"/>
              <a:t>tup3 = tup1 + tup2;</a:t>
            </a:r>
          </a:p>
          <a:p>
            <a:pPr>
              <a:buClr>
                <a:srgbClr val="00B0F0"/>
              </a:buClr>
            </a:pPr>
            <a:r>
              <a:rPr lang="en-US" altLang="zh-TW" dirty="0" smtClean="0"/>
              <a:t>print (tup3)</a:t>
            </a:r>
            <a:endParaRPr lang="en-US" altLang="zh-TW" dirty="0"/>
          </a:p>
        </p:txBody>
      </p:sp>
      <p:pic>
        <p:nvPicPr>
          <p:cNvPr id="9218" name="Picture 2"/>
          <p:cNvPicPr>
            <a:picLocks noChangeAspect="1" noChangeArrowheads="1"/>
          </p:cNvPicPr>
          <p:nvPr/>
        </p:nvPicPr>
        <p:blipFill>
          <a:blip r:embed="rId4" cstate="print"/>
          <a:srcRect/>
          <a:stretch>
            <a:fillRect/>
          </a:stretch>
        </p:blipFill>
        <p:spPr bwMode="auto">
          <a:xfrm>
            <a:off x="5239657" y="4168321"/>
            <a:ext cx="3657600" cy="2324100"/>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8</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10.3 Tuple Delete Element</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9</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10.3 Tuple Delete Element</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https://www.tutorialspoint.com/python/python_lists.htm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92333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Removing individual tuple elements is not possible. There is, of course, nothing wrong with putting together another tuple with the undesired elements discarded.</a:t>
            </a:r>
          </a:p>
          <a:p>
            <a:pPr marL="465138" indent="-465138">
              <a:buClr>
                <a:srgbClr val="00B0F0"/>
              </a:buClr>
              <a:buFont typeface="Wingdings" pitchFamily="2" charset="2"/>
              <a:buChar char="u"/>
            </a:pPr>
            <a:r>
              <a:rPr lang="en-US" altLang="zh-TW" dirty="0" smtClean="0"/>
              <a:t>To explicitly remove an entire tuple, just use the </a:t>
            </a:r>
            <a:r>
              <a:rPr lang="en-US" altLang="zh-TW" b="1" dirty="0" smtClean="0"/>
              <a:t>del</a:t>
            </a:r>
            <a:r>
              <a:rPr lang="en-US" altLang="zh-TW" dirty="0" smtClean="0"/>
              <a:t> statement. For example:</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TextBox 1"/>
          <p:cNvSpPr txBox="1"/>
          <p:nvPr/>
        </p:nvSpPr>
        <p:spPr>
          <a:xfrm>
            <a:off x="1328054" y="2285864"/>
            <a:ext cx="4230915" cy="1200329"/>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#!/usr/bin/python </a:t>
            </a:r>
          </a:p>
          <a:p>
            <a:pPr>
              <a:buClr>
                <a:srgbClr val="00B0F0"/>
              </a:buClr>
            </a:pPr>
            <a:r>
              <a:rPr lang="en-US" altLang="zh-TW" dirty="0" err="1" smtClean="0"/>
              <a:t>tup</a:t>
            </a:r>
            <a:r>
              <a:rPr lang="en-US" altLang="zh-TW" dirty="0" smtClean="0"/>
              <a:t> = ('physics', 'chemistry', 1997, 2000); </a:t>
            </a:r>
          </a:p>
          <a:p>
            <a:pPr>
              <a:buClr>
                <a:srgbClr val="00B0F0"/>
              </a:buClr>
            </a:pPr>
            <a:r>
              <a:rPr lang="en-US" altLang="zh-TW" dirty="0" smtClean="0"/>
              <a:t>print (</a:t>
            </a:r>
            <a:r>
              <a:rPr lang="en-US" altLang="zh-TW" dirty="0" err="1" smtClean="0"/>
              <a:t>tup</a:t>
            </a:r>
            <a:r>
              <a:rPr lang="en-US" altLang="zh-TW" dirty="0" smtClean="0"/>
              <a:t> del </a:t>
            </a:r>
            <a:r>
              <a:rPr lang="en-US" altLang="zh-TW" dirty="0" err="1" smtClean="0"/>
              <a:t>tup</a:t>
            </a:r>
            <a:r>
              <a:rPr lang="en-US" altLang="zh-TW" dirty="0" smtClean="0"/>
              <a:t>); </a:t>
            </a:r>
          </a:p>
          <a:p>
            <a:pPr>
              <a:buClr>
                <a:srgbClr val="00B0F0"/>
              </a:buClr>
            </a:pPr>
            <a:r>
              <a:rPr lang="en-US" altLang="zh-TW" dirty="0" smtClean="0"/>
              <a:t>print ("After deleting </a:t>
            </a:r>
            <a:r>
              <a:rPr lang="en-US" altLang="zh-TW" dirty="0" err="1" smtClean="0"/>
              <a:t>tup</a:t>
            </a:r>
            <a:r>
              <a:rPr lang="en-US" altLang="zh-TW" dirty="0" smtClean="0"/>
              <a:t> : " print </a:t>
            </a:r>
            <a:r>
              <a:rPr lang="en-US" altLang="zh-TW" dirty="0" err="1" smtClean="0"/>
              <a:t>tup</a:t>
            </a:r>
            <a:r>
              <a:rPr lang="en-US" altLang="zh-TW" dirty="0" smtClean="0"/>
              <a:t>)</a:t>
            </a:r>
            <a:endParaRPr lang="en-US" altLang="zh-TW" dirty="0"/>
          </a:p>
        </p:txBody>
      </p:sp>
      <p:sp>
        <p:nvSpPr>
          <p:cNvPr id="12" name="TextBox 1"/>
          <p:cNvSpPr txBox="1"/>
          <p:nvPr/>
        </p:nvSpPr>
        <p:spPr>
          <a:xfrm>
            <a:off x="224971" y="3577635"/>
            <a:ext cx="8577942" cy="64633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This produces the following result. Note an exception raised, this is because after </a:t>
            </a:r>
            <a:r>
              <a:rPr lang="en-US" altLang="zh-TW" b="1" dirty="0" smtClean="0"/>
              <a:t>del </a:t>
            </a:r>
            <a:r>
              <a:rPr lang="en-US" altLang="zh-TW" b="1" dirty="0" err="1" smtClean="0"/>
              <a:t>tup</a:t>
            </a:r>
            <a:r>
              <a:rPr lang="en-US" altLang="zh-TW" dirty="0" err="1" smtClean="0"/>
              <a:t>tuple</a:t>
            </a:r>
            <a:r>
              <a:rPr lang="en-US" altLang="zh-TW" dirty="0" smtClean="0"/>
              <a:t> does not exist any more −</a:t>
            </a:r>
          </a:p>
        </p:txBody>
      </p:sp>
      <p:sp>
        <p:nvSpPr>
          <p:cNvPr id="13" name="TextBox 1"/>
          <p:cNvSpPr txBox="1"/>
          <p:nvPr/>
        </p:nvSpPr>
        <p:spPr>
          <a:xfrm>
            <a:off x="1291768" y="4310608"/>
            <a:ext cx="6110517" cy="1754326"/>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('physics', 'chemistry', 1997, 2000) </a:t>
            </a:r>
          </a:p>
          <a:p>
            <a:pPr>
              <a:buClr>
                <a:srgbClr val="00B0F0"/>
              </a:buClr>
            </a:pPr>
            <a:r>
              <a:rPr lang="en-US" altLang="zh-TW" dirty="0" smtClean="0"/>
              <a:t>After deleting </a:t>
            </a:r>
            <a:r>
              <a:rPr lang="en-US" altLang="zh-TW" dirty="0" err="1" smtClean="0"/>
              <a:t>tup</a:t>
            </a:r>
            <a:r>
              <a:rPr lang="en-US" altLang="zh-TW" dirty="0" smtClean="0"/>
              <a:t> : </a:t>
            </a:r>
          </a:p>
          <a:p>
            <a:pPr>
              <a:buClr>
                <a:srgbClr val="00B0F0"/>
              </a:buClr>
            </a:pPr>
            <a:r>
              <a:rPr lang="en-US" altLang="zh-TW" dirty="0" err="1" smtClean="0"/>
              <a:t>Traceback</a:t>
            </a:r>
            <a:r>
              <a:rPr lang="en-US" altLang="zh-TW" dirty="0" smtClean="0"/>
              <a:t> (most recent call last): </a:t>
            </a:r>
          </a:p>
          <a:p>
            <a:pPr>
              <a:buClr>
                <a:srgbClr val="00B0F0"/>
              </a:buClr>
            </a:pPr>
            <a:r>
              <a:rPr lang="en-US" altLang="zh-TW" dirty="0" smtClean="0"/>
              <a:t>   File "test.py", line 9, in &lt;module&gt; </a:t>
            </a:r>
          </a:p>
          <a:p>
            <a:pPr>
              <a:buClr>
                <a:srgbClr val="00B0F0"/>
              </a:buClr>
            </a:pPr>
            <a:r>
              <a:rPr lang="en-US" altLang="zh-TW" dirty="0" smtClean="0"/>
              <a:t>      print </a:t>
            </a:r>
            <a:r>
              <a:rPr lang="en-US" altLang="zh-TW" dirty="0" err="1" smtClean="0"/>
              <a:t>tup</a:t>
            </a:r>
            <a:r>
              <a:rPr lang="en-US" altLang="zh-TW" dirty="0" smtClean="0"/>
              <a:t>; </a:t>
            </a:r>
          </a:p>
          <a:p>
            <a:pPr>
              <a:buClr>
                <a:srgbClr val="00B0F0"/>
              </a:buClr>
            </a:pPr>
            <a:r>
              <a:rPr lang="en-US" altLang="zh-TW" dirty="0" err="1" smtClean="0"/>
              <a:t>NameError</a:t>
            </a:r>
            <a:r>
              <a:rPr lang="en-US" altLang="zh-TW" dirty="0" smtClean="0"/>
              <a:t>: name '</a:t>
            </a:r>
            <a:r>
              <a:rPr lang="en-US" altLang="zh-TW" dirty="0" err="1" smtClean="0"/>
              <a:t>tup</a:t>
            </a:r>
            <a:r>
              <a:rPr lang="en-US" altLang="zh-TW" dirty="0" smtClean="0"/>
              <a:t>' is not defined</a:t>
            </a:r>
            <a:endParaRPr lang="en-US" altLang="zh-TW"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emplate.potx" id="{E80F494D-E271-464E-886B-3BA5D5541D0D}" vid="{81EB598E-8E2C-439E-AC78-BC692462472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4934</TotalTime>
  <Words>658</Words>
  <Application>Microsoft Office PowerPoint</Application>
  <PresentationFormat>如螢幕大小 (4:3)</PresentationFormat>
  <Paragraphs>104</Paragraphs>
  <Slides>16</Slides>
  <Notes>1</Notes>
  <HiddenSlides>0</HiddenSlides>
  <MMClips>0</MMClips>
  <ScaleCrop>false</ScaleCrop>
  <HeadingPairs>
    <vt:vector size="4" baseType="variant">
      <vt:variant>
        <vt:lpstr>佈景主題</vt:lpstr>
      </vt:variant>
      <vt:variant>
        <vt:i4>2</vt:i4>
      </vt:variant>
      <vt:variant>
        <vt:lpstr>投影片標題</vt:lpstr>
      </vt:variant>
      <vt:variant>
        <vt:i4>16</vt:i4>
      </vt:variant>
    </vt:vector>
  </HeadingPairs>
  <TitlesOfParts>
    <vt:vector size="18" baseType="lpstr">
      <vt:lpstr>Office Theme</vt:lpstr>
      <vt:lpstr>Facet</vt:lpstr>
      <vt:lpstr>投影片 1</vt:lpstr>
      <vt:lpstr>投影片 2</vt:lpstr>
      <vt:lpstr>10 Tuple</vt:lpstr>
      <vt:lpstr>投影片 4</vt:lpstr>
      <vt:lpstr>10.1 Access Value in Tuple</vt:lpstr>
      <vt:lpstr>投影片 6</vt:lpstr>
      <vt:lpstr>10.2 Tuple Update</vt:lpstr>
      <vt:lpstr>投影片 8</vt:lpstr>
      <vt:lpstr>10.3 Tuple Delete Element</vt:lpstr>
      <vt:lpstr>投影片 10</vt:lpstr>
      <vt:lpstr>10.4 Tuple Operation</vt:lpstr>
      <vt:lpstr>投影片 12</vt:lpstr>
      <vt:lpstr>10.5 Tuple Index, Slice, and Matrix</vt:lpstr>
      <vt:lpstr>投影片 14</vt:lpstr>
      <vt:lpstr>10.6 Built-in Function</vt:lpstr>
      <vt:lpstr>投影片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917</cp:revision>
  <dcterms:created xsi:type="dcterms:W3CDTF">2015-10-11T19:53:33Z</dcterms:created>
  <dcterms:modified xsi:type="dcterms:W3CDTF">2016-10-26T19:44:48Z</dcterms:modified>
</cp:coreProperties>
</file>