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Lst>
  <p:notesMasterIdLst>
    <p:notesMasterId r:id="rId36"/>
  </p:notesMasterIdLst>
  <p:sldIdLst>
    <p:sldId id="256" r:id="rId3"/>
    <p:sldId id="257" r:id="rId4"/>
    <p:sldId id="284" r:id="rId5"/>
    <p:sldId id="285" r:id="rId6"/>
    <p:sldId id="304" r:id="rId7"/>
    <p:sldId id="286" r:id="rId8"/>
    <p:sldId id="287" r:id="rId9"/>
    <p:sldId id="288" r:id="rId10"/>
    <p:sldId id="291" r:id="rId11"/>
    <p:sldId id="289" r:id="rId12"/>
    <p:sldId id="290" r:id="rId13"/>
    <p:sldId id="305" r:id="rId14"/>
    <p:sldId id="292" r:id="rId15"/>
    <p:sldId id="293" r:id="rId16"/>
    <p:sldId id="294" r:id="rId17"/>
    <p:sldId id="295" r:id="rId18"/>
    <p:sldId id="306" r:id="rId19"/>
    <p:sldId id="307" r:id="rId20"/>
    <p:sldId id="308" r:id="rId21"/>
    <p:sldId id="296" r:id="rId22"/>
    <p:sldId id="297" r:id="rId23"/>
    <p:sldId id="309" r:id="rId24"/>
    <p:sldId id="310" r:id="rId25"/>
    <p:sldId id="311" r:id="rId26"/>
    <p:sldId id="312" r:id="rId27"/>
    <p:sldId id="300" r:id="rId28"/>
    <p:sldId id="301" r:id="rId29"/>
    <p:sldId id="315" r:id="rId30"/>
    <p:sldId id="313" r:id="rId31"/>
    <p:sldId id="314" r:id="rId32"/>
    <p:sldId id="316" r:id="rId33"/>
    <p:sldId id="317" r:id="rId34"/>
    <p:sldId id="283"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43" autoAdjust="0"/>
    <p:restoredTop sz="94660"/>
  </p:normalViewPr>
  <p:slideViewPr>
    <p:cSldViewPr snapToGrid="0">
      <p:cViewPr>
        <p:scale>
          <a:sx n="66" d="100"/>
          <a:sy n="66" d="100"/>
        </p:scale>
        <p:origin x="-690" y="-7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50A08-1FBC-433B-9B88-98D5F8B842CD}" type="datetimeFigureOut">
              <a:rPr lang="en-US" smtClean="0"/>
              <a:pPr/>
              <a:t>1/15/2017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02F598-5E37-4B42-B926-5088F49E6BC5}" type="slidenum">
              <a:rPr lang="en-US" smtClean="0"/>
              <a:pPr/>
              <a:t>‹#›</a:t>
            </a:fld>
            <a:endParaRPr lang="en-US"/>
          </a:p>
        </p:txBody>
      </p:sp>
    </p:spTree>
    <p:extLst>
      <p:ext uri="{BB962C8B-B14F-4D97-AF65-F5344CB8AC3E}">
        <p14:creationId xmlns="" xmlns:p14="http://schemas.microsoft.com/office/powerpoint/2010/main" val="1865039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E02F598-5E37-4B42-B926-5088F49E6BC5}" type="slidenum">
              <a:rPr lang="en-US" smtClean="0"/>
              <a:pPr/>
              <a:t>1</a:t>
            </a:fld>
            <a:endParaRPr lang="en-US"/>
          </a:p>
        </p:txBody>
      </p:sp>
    </p:spTree>
    <p:extLst>
      <p:ext uri="{BB962C8B-B14F-4D97-AF65-F5344CB8AC3E}">
        <p14:creationId xmlns="" xmlns:p14="http://schemas.microsoft.com/office/powerpoint/2010/main" val="1721246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0DBA455-7F56-4B23-8C82-E4D287D136B3}" type="datetime1">
              <a:rPr lang="en-US" smtClean="0"/>
              <a:pPr/>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086600" y="6551613"/>
            <a:ext cx="2057400" cy="365125"/>
          </a:xfrm>
        </p:spPr>
        <p:txBody>
          <a:bodyPr/>
          <a:lstStyle>
            <a:lvl1pPr>
              <a:defRPr sz="1500">
                <a:solidFill>
                  <a:schemeClr val="tx1"/>
                </a:solidFill>
              </a:defRPr>
            </a:lvl1pPr>
          </a:lstStyle>
          <a:p>
            <a:fld id="{82D8CA79-CFB9-4279-B9A0-482A5CF91A62}" type="slidenum">
              <a:rPr lang="en-US" smtClean="0"/>
              <a:pPr/>
              <a:t>‹#›</a:t>
            </a:fld>
            <a:endParaRPr lang="en-US"/>
          </a:p>
        </p:txBody>
      </p:sp>
      <p:sp>
        <p:nvSpPr>
          <p:cNvPr id="7" name="Title 6"/>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 xmlns:p14="http://schemas.microsoft.com/office/powerpoint/2010/main" val="3863736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F125D9-66EE-4E3E-BC82-15E0BEAA237B}" type="datetime1">
              <a:rPr lang="en-US" smtClean="0"/>
              <a:pPr/>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 xmlns:p14="http://schemas.microsoft.com/office/powerpoint/2010/main" val="1280192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E4EB4F-BE98-498F-B5C2-6D6FF577F12E}" type="datetime1">
              <a:rPr lang="en-US" smtClean="0"/>
              <a:pPr/>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 xmlns:p14="http://schemas.microsoft.com/office/powerpoint/2010/main" val="3628499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03C7DA1-09A7-482F-B33A-E54C054E12CE}" type="datetime1">
              <a:rPr lang="en-US" smtClean="0">
                <a:solidFill>
                  <a:prstClr val="black">
                    <a:tint val="75000"/>
                  </a:prstClr>
                </a:solidFill>
              </a:rPr>
              <a:pPr/>
              <a:t>1/15/2017</a:t>
            </a:fld>
            <a:endParaRPr lang="en-US">
              <a:solidFill>
                <a:prstClr val="black">
                  <a:tint val="75000"/>
                </a:prstClr>
              </a:solidFill>
            </a:endParaRPr>
          </a:p>
        </p:txBody>
      </p:sp>
      <p:sp>
        <p:nvSpPr>
          <p:cNvPr id="5" name="Footer Placeholder 4"/>
          <p:cNvSpPr>
            <a:spLocks noGrp="1"/>
          </p:cNvSpPr>
          <p:nvPr>
            <p:ph type="ftr" sz="quarter" idx="11"/>
          </p:nvPr>
        </p:nvSpPr>
        <p:spPr>
          <a:xfrm>
            <a:off x="2278183" y="6563726"/>
            <a:ext cx="4622973" cy="365125"/>
          </a:xfrm>
        </p:spPr>
        <p:txBody>
          <a:bodyPr/>
          <a:lstStyle>
            <a:lvl1pPr algn="ctr">
              <a:defRPr sz="1500">
                <a:solidFill>
                  <a:schemeClr val="tx1"/>
                </a:solidFill>
              </a:defRPr>
            </a:lvl1p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 xmlns:p14="http://schemas.microsoft.com/office/powerpoint/2010/main" val="39748088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09598" y="2160590"/>
            <a:ext cx="634771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753E86-C4C2-4FB0-A203-367B3D057E0A}" type="datetime1">
              <a:rPr lang="en-US" smtClean="0">
                <a:solidFill>
                  <a:prstClr val="black">
                    <a:tint val="75000"/>
                  </a:prstClr>
                </a:solidFill>
              </a:rPr>
              <a:pPr/>
              <a:t>1/15/2017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8644062" y="6541428"/>
            <a:ext cx="512638" cy="365125"/>
          </a:xfrm>
        </p:spPr>
        <p:txBody>
          <a:bodyPr/>
          <a:lstStyle>
            <a:lvl1pPr>
              <a:defRPr sz="1400" b="1">
                <a:solidFill>
                  <a:schemeClr val="tx1"/>
                </a:solidFill>
                <a:effectLst/>
              </a:defRPr>
            </a:lvl1pPr>
          </a:lstStyle>
          <a:p>
            <a:fld id="{939A68FB-3CE7-4FDB-80DF-25BB60F8A625}" type="slidenum">
              <a:rPr lang="en-US" smtClean="0">
                <a:solidFill>
                  <a:prstClr val="black"/>
                </a:solidFill>
              </a:rPr>
              <a:pPr/>
              <a:t>‹#›</a:t>
            </a:fld>
            <a:endParaRPr lang="en-US" dirty="0">
              <a:solidFill>
                <a:prstClr val="black"/>
              </a:solidFill>
            </a:endParaRPr>
          </a:p>
        </p:txBody>
      </p:sp>
    </p:spTree>
    <p:extLst>
      <p:ext uri="{BB962C8B-B14F-4D97-AF65-F5344CB8AC3E}">
        <p14:creationId xmlns="" xmlns:p14="http://schemas.microsoft.com/office/powerpoint/2010/main" val="298285905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F5E520-B811-460D-AC56-AE7292F4DCC8}" type="datetime1">
              <a:rPr lang="en-US" smtClean="0">
                <a:solidFill>
                  <a:prstClr val="black">
                    <a:tint val="75000"/>
                  </a:prstClr>
                </a:solidFill>
              </a:rPr>
              <a:pPr/>
              <a:t>1/15/2017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 xmlns:p14="http://schemas.microsoft.com/office/powerpoint/2010/main" val="1318506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344DE43-7B84-4CDF-B06C-D1FE440F3D3E}" type="datetime1">
              <a:rPr lang="en-US" smtClean="0">
                <a:solidFill>
                  <a:prstClr val="black">
                    <a:tint val="75000"/>
                  </a:prstClr>
                </a:solidFill>
              </a:rPr>
              <a:pPr/>
              <a:t>1/15/2017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 xmlns:p14="http://schemas.microsoft.com/office/powerpoint/2010/main" val="12654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04C5312-CF6B-4A7F-A73B-D4A62E311516}" type="datetime1">
              <a:rPr lang="en-US" smtClean="0">
                <a:solidFill>
                  <a:prstClr val="black">
                    <a:tint val="75000"/>
                  </a:prstClr>
                </a:solidFill>
              </a:rPr>
              <a:pPr/>
              <a:t>1/15/2017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 xmlns:p14="http://schemas.microsoft.com/office/powerpoint/2010/main" val="30458163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539C573-2A65-4F14-9074-0AA09E6384C5}" type="datetime1">
              <a:rPr lang="en-US" smtClean="0">
                <a:solidFill>
                  <a:prstClr val="black">
                    <a:tint val="75000"/>
                  </a:prstClr>
                </a:solidFill>
              </a:rPr>
              <a:pPr/>
              <a:t>1/15/2017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 xmlns:p14="http://schemas.microsoft.com/office/powerpoint/2010/main" val="26402230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BA190-F65E-463C-90B5-73C0CAEB550E}" type="datetime1">
              <a:rPr lang="en-US" smtClean="0">
                <a:solidFill>
                  <a:prstClr val="black">
                    <a:tint val="75000"/>
                  </a:prstClr>
                </a:solidFill>
              </a:rPr>
              <a:pPr/>
              <a:t>1/15/2017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 xmlns:p14="http://schemas.microsoft.com/office/powerpoint/2010/main" val="21792501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B901AD-C8E1-4A9D-83CC-2EBFD6D626F4}" type="datetime1">
              <a:rPr lang="en-US" smtClean="0">
                <a:solidFill>
                  <a:prstClr val="black">
                    <a:tint val="75000"/>
                  </a:prstClr>
                </a:solidFill>
              </a:rPr>
              <a:pPr/>
              <a:t>1/15/2017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 xmlns:p14="http://schemas.microsoft.com/office/powerpoint/2010/main" val="705493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E26ABC0-02D2-4791-BA93-BE3538C06062}" type="datetime1">
              <a:rPr lang="en-US" smtClean="0"/>
              <a:pPr/>
              <a:t>1/15/2017</a:t>
            </a:fld>
            <a:endParaRPr lang="en-US"/>
          </a:p>
        </p:txBody>
      </p:sp>
      <p:sp>
        <p:nvSpPr>
          <p:cNvPr id="5" name="Footer Placeholder 4"/>
          <p:cNvSpPr>
            <a:spLocks noGrp="1"/>
          </p:cNvSpPr>
          <p:nvPr>
            <p:ph type="ftr" sz="quarter" idx="11"/>
          </p:nvPr>
        </p:nvSpPr>
        <p:spPr/>
        <p:txBody>
          <a:bodyPr/>
          <a:lstStyle/>
          <a:p>
            <a:endParaRPr lang="en-US"/>
          </a:p>
        </p:txBody>
      </p:sp>
      <p:sp>
        <p:nvSpPr>
          <p:cNvPr id="7" name="Slide Number Placeholder 5"/>
          <p:cNvSpPr>
            <a:spLocks noGrp="1"/>
          </p:cNvSpPr>
          <p:nvPr>
            <p:ph type="sldNum" sz="quarter" idx="12"/>
          </p:nvPr>
        </p:nvSpPr>
        <p:spPr>
          <a:xfrm>
            <a:off x="7086600" y="6551613"/>
            <a:ext cx="2057400" cy="365125"/>
          </a:xfrm>
        </p:spPr>
        <p:txBody>
          <a:bodyPr/>
          <a:lstStyle>
            <a:lvl1pPr>
              <a:defRPr sz="1500">
                <a:solidFill>
                  <a:schemeClr val="tx1"/>
                </a:solidFill>
              </a:defRPr>
            </a:lvl1pPr>
          </a:lstStyle>
          <a:p>
            <a:fld id="{82D8CA79-CFB9-4279-B9A0-482A5CF91A62}" type="slidenum">
              <a:rPr lang="en-US" smtClean="0"/>
              <a:pPr/>
              <a:t>‹#›</a:t>
            </a:fld>
            <a:endParaRPr lang="en-US"/>
          </a:p>
        </p:txBody>
      </p:sp>
    </p:spTree>
    <p:extLst>
      <p:ext uri="{BB962C8B-B14F-4D97-AF65-F5344CB8AC3E}">
        <p14:creationId xmlns="" xmlns:p14="http://schemas.microsoft.com/office/powerpoint/2010/main" val="19365098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DD6290-2F5B-4C46-A55E-2683D7A3FA7D}" type="datetime1">
              <a:rPr lang="en-US" smtClean="0">
                <a:solidFill>
                  <a:prstClr val="black">
                    <a:tint val="75000"/>
                  </a:prstClr>
                </a:solidFill>
              </a:rPr>
              <a:pPr/>
              <a:t>1/15/2017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 xmlns:p14="http://schemas.microsoft.com/office/powerpoint/2010/main" val="17026218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20066C-C15A-4880-A2D1-90C7C26A0428}" type="datetime1">
              <a:rPr lang="en-US" smtClean="0">
                <a:solidFill>
                  <a:prstClr val="black">
                    <a:tint val="75000"/>
                  </a:prstClr>
                </a:solidFill>
              </a:rPr>
              <a:pPr/>
              <a:t>1/15/2017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 xmlns:p14="http://schemas.microsoft.com/office/powerpoint/2010/main" val="3495153216"/>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0F5BFE-713B-49A2-A07D-9E3A72872C24}" type="datetime1">
              <a:rPr lang="en-US" smtClean="0">
                <a:solidFill>
                  <a:prstClr val="black">
                    <a:tint val="75000"/>
                  </a:prstClr>
                </a:solidFill>
              </a:rPr>
              <a:pPr/>
              <a:t>1/15/2017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Tree>
    <p:extLst>
      <p:ext uri="{BB962C8B-B14F-4D97-AF65-F5344CB8AC3E}">
        <p14:creationId xmlns="" xmlns:p14="http://schemas.microsoft.com/office/powerpoint/2010/main" val="21136118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E8C9A2-6A1E-4A37-9786-1FA91DA43F64}" type="datetime1">
              <a:rPr lang="en-US" smtClean="0">
                <a:solidFill>
                  <a:prstClr val="black">
                    <a:tint val="75000"/>
                  </a:prstClr>
                </a:solidFill>
              </a:rPr>
              <a:pPr/>
              <a:t>1/15/2017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 xmlns:p14="http://schemas.microsoft.com/office/powerpoint/2010/main" val="5091888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20066C-C15A-4880-A2D1-90C7C26A0428}" type="datetime1">
              <a:rPr lang="en-US" smtClean="0">
                <a:solidFill>
                  <a:prstClr val="black">
                    <a:tint val="75000"/>
                  </a:prstClr>
                </a:solidFill>
              </a:rPr>
              <a:pPr/>
              <a:t>1/15/2017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Tree>
    <p:extLst>
      <p:ext uri="{BB962C8B-B14F-4D97-AF65-F5344CB8AC3E}">
        <p14:creationId xmlns="" xmlns:p14="http://schemas.microsoft.com/office/powerpoint/2010/main" val="724979676"/>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20066C-C15A-4880-A2D1-90C7C26A0428}" type="datetime1">
              <a:rPr lang="en-US" smtClean="0">
                <a:solidFill>
                  <a:prstClr val="black">
                    <a:tint val="75000"/>
                  </a:prstClr>
                </a:solidFill>
              </a:rPr>
              <a:pPr/>
              <a:t>1/15/2017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 xmlns:p14="http://schemas.microsoft.com/office/powerpoint/2010/main" val="2640321583"/>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D8936B-5F96-4D6D-8DB2-F87F2C5EA4EB}" type="datetime1">
              <a:rPr lang="en-US" smtClean="0">
                <a:solidFill>
                  <a:prstClr val="black">
                    <a:tint val="75000"/>
                  </a:prstClr>
                </a:solidFill>
              </a:rPr>
              <a:pPr/>
              <a:t>1/15/2017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 xmlns:p14="http://schemas.microsoft.com/office/powerpoint/2010/main" val="9222985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70668CB-2DB9-45E2-90B3-D49300F0A9F9}" type="datetime1">
              <a:rPr lang="en-US" smtClean="0">
                <a:solidFill>
                  <a:prstClr val="black">
                    <a:tint val="75000"/>
                  </a:prstClr>
                </a:solidFill>
              </a:rPr>
              <a:pPr/>
              <a:t>1/15/2017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 xmlns:p14="http://schemas.microsoft.com/office/powerpoint/2010/main" val="1521016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794B8C-9C25-4502-91AC-D3600D9DAE48}" type="datetime1">
              <a:rPr lang="en-US" smtClean="0"/>
              <a:pPr/>
              <a:t>1/15/2017</a:t>
            </a:fld>
            <a:endParaRPr lang="en-US"/>
          </a:p>
        </p:txBody>
      </p:sp>
      <p:sp>
        <p:nvSpPr>
          <p:cNvPr id="5" name="Footer Placeholder 4"/>
          <p:cNvSpPr>
            <a:spLocks noGrp="1"/>
          </p:cNvSpPr>
          <p:nvPr>
            <p:ph type="ftr" sz="quarter" idx="11"/>
          </p:nvPr>
        </p:nvSpPr>
        <p:spPr/>
        <p:txBody>
          <a:bodyPr/>
          <a:lstStyle/>
          <a:p>
            <a:endParaRPr lang="en-US"/>
          </a:p>
        </p:txBody>
      </p:sp>
      <p:sp>
        <p:nvSpPr>
          <p:cNvPr id="7" name="Slide Number Placeholder 5"/>
          <p:cNvSpPr>
            <a:spLocks noGrp="1"/>
          </p:cNvSpPr>
          <p:nvPr>
            <p:ph type="sldNum" sz="quarter" idx="12"/>
          </p:nvPr>
        </p:nvSpPr>
        <p:spPr>
          <a:xfrm>
            <a:off x="7086600" y="6551613"/>
            <a:ext cx="2057400" cy="365125"/>
          </a:xfrm>
        </p:spPr>
        <p:txBody>
          <a:bodyPr/>
          <a:lstStyle>
            <a:lvl1pPr>
              <a:defRPr sz="1500">
                <a:solidFill>
                  <a:schemeClr val="tx1"/>
                </a:solidFill>
              </a:defRPr>
            </a:lvl1pPr>
          </a:lstStyle>
          <a:p>
            <a:fld id="{82D8CA79-CFB9-4279-B9A0-482A5CF91A62}" type="slidenum">
              <a:rPr lang="en-US" smtClean="0"/>
              <a:pPr/>
              <a:t>‹#›</a:t>
            </a:fld>
            <a:endParaRPr lang="en-US"/>
          </a:p>
        </p:txBody>
      </p:sp>
    </p:spTree>
    <p:extLst>
      <p:ext uri="{BB962C8B-B14F-4D97-AF65-F5344CB8AC3E}">
        <p14:creationId xmlns="" xmlns:p14="http://schemas.microsoft.com/office/powerpoint/2010/main" val="3091123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DC8048B-2587-4881-92AB-D49A31D5A612}" type="datetime1">
              <a:rPr lang="en-US" smtClean="0"/>
              <a:pPr/>
              <a:t>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 xmlns:p14="http://schemas.microsoft.com/office/powerpoint/2010/main" val="2529562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4DCF270-1BF1-4750-86EA-2CBB5E03D75B}" type="datetime1">
              <a:rPr lang="en-US" smtClean="0"/>
              <a:pPr/>
              <a:t>1/15/2017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 xmlns:p14="http://schemas.microsoft.com/office/powerpoint/2010/main" val="221674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5E553B1-3C32-45B8-8F45-E4A0B52DAE0D}" type="datetime1">
              <a:rPr lang="en-US" smtClean="0"/>
              <a:pPr/>
              <a:t>1/15/2017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 xmlns:p14="http://schemas.microsoft.com/office/powerpoint/2010/main" val="1454733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57D02A-8A53-43D3-B3ED-D08D89538281}" type="datetime1">
              <a:rPr lang="en-US" smtClean="0"/>
              <a:pPr/>
              <a:t>1/15/2017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 xmlns:p14="http://schemas.microsoft.com/office/powerpoint/2010/main" val="1965608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18CE20-5FA2-4DEC-B586-21A327328F76}" type="datetime1">
              <a:rPr lang="en-US" smtClean="0"/>
              <a:pPr/>
              <a:t>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 xmlns:p14="http://schemas.microsoft.com/office/powerpoint/2010/main" val="1074355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25CDBA-26A6-4F2A-A4E2-0E196F0AF72F}" type="datetime1">
              <a:rPr lang="en-US" smtClean="0"/>
              <a:pPr/>
              <a:t>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 xmlns:p14="http://schemas.microsoft.com/office/powerpoint/2010/main" val="1087859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AFDBB9-A580-4805-9C7E-9E45C09329B9}" type="datetime1">
              <a:rPr lang="en-US" smtClean="0"/>
              <a:pPr/>
              <a:t>1/15/2017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D8CA79-CFB9-4279-B9A0-482A5CF91A62}" type="slidenum">
              <a:rPr lang="en-US" smtClean="0"/>
              <a:pPr/>
              <a:t>‹#›</a:t>
            </a:fld>
            <a:endParaRPr lang="en-US"/>
          </a:p>
        </p:txBody>
      </p:sp>
    </p:spTree>
    <p:extLst>
      <p:ext uri="{BB962C8B-B14F-4D97-AF65-F5344CB8AC3E}">
        <p14:creationId xmlns="" xmlns:p14="http://schemas.microsoft.com/office/powerpoint/2010/main" val="10076037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8" cstate="print">
            <a:lum/>
          </a:blip>
          <a:srcRect/>
          <a:stretch>
            <a:fillRect/>
          </a:stretch>
        </a:blipFill>
        <a:effectLst/>
      </p:bgPr>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B20066C-C15A-4880-A2D1-90C7C26A0428}" type="datetime1">
              <a:rPr lang="en-US" smtClean="0">
                <a:solidFill>
                  <a:prstClr val="black">
                    <a:tint val="75000"/>
                  </a:prstClr>
                </a:solidFill>
              </a:rPr>
              <a:pPr/>
              <a:t>1/15/2017</a:t>
            </a:fld>
            <a:endParaRPr lang="en-US">
              <a:solidFill>
                <a:prstClr val="black">
                  <a:tint val="75000"/>
                </a:prstClr>
              </a:solidFill>
            </a:endParaRPr>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 xmlns:p14="http://schemas.microsoft.com/office/powerpoint/2010/main" val="365640222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www.tutorialspoint.com/python3/time_clock.htm" TargetMode="External"/><Relationship Id="rId5" Type="http://schemas.openxmlformats.org/officeDocument/2006/relationships/hyperlink" Target="https://www.tutorialspoint.com/python3/time_asctime.htm" TargetMode="External"/><Relationship Id="rId4" Type="http://schemas.openxmlformats.org/officeDocument/2006/relationships/hyperlink" Target="https://www.tutorialspoint.com/python3/time_altzone.htm"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s://www.tutorialspoint.com/python3/time_mktime.htm"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www.tutorialspoint.com/python3/time_localtime.htm" TargetMode="External"/><Relationship Id="rId5" Type="http://schemas.openxmlformats.org/officeDocument/2006/relationships/hyperlink" Target="https://www.tutorialspoint.com/python3/time_gmtime.htm" TargetMode="External"/><Relationship Id="rId4" Type="http://schemas.openxmlformats.org/officeDocument/2006/relationships/hyperlink" Target="https://www.tutorialspoint.com/python3/time_ctime.htm"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s://www.tutorialspoint.com/python3/time_time.htm"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www.tutorialspoint.com/python3/time_strptime.htm" TargetMode="External"/><Relationship Id="rId5" Type="http://schemas.openxmlformats.org/officeDocument/2006/relationships/hyperlink" Target="https://www.tutorialspoint.com/python3/time_strftime.htm" TargetMode="External"/><Relationship Id="rId4" Type="http://schemas.openxmlformats.org/officeDocument/2006/relationships/hyperlink" Target="https://www.tutorialspoint.com/python3/time_sleep.htm"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www.tutorialspoint.com/python3/time_tzset.htm"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labix.org/python-dateutil" TargetMode="External"/><Relationship Id="rId5" Type="http://schemas.openxmlformats.org/officeDocument/2006/relationships/hyperlink" Target="http://www.twinsun.com/tz/tz-link.htm" TargetMode="External"/><Relationship Id="rId4" Type="http://schemas.openxmlformats.org/officeDocument/2006/relationships/hyperlink" Target="http://docs.python.org/library/datetime.html" TargetMode="Externa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Title 1"/>
          <p:cNvSpPr txBox="1">
            <a:spLocks/>
          </p:cNvSpPr>
          <p:nvPr/>
        </p:nvSpPr>
        <p:spPr>
          <a:xfrm>
            <a:off x="-1" y="187016"/>
            <a:ext cx="9144002" cy="29710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b="1" dirty="0" smtClean="0">
                <a:solidFill>
                  <a:srgbClr val="FF0000"/>
                </a:solidFill>
                <a:effectLst>
                  <a:outerShdw blurRad="38100" dist="38100" dir="2700000" algn="tl">
                    <a:srgbClr val="000000">
                      <a:alpha val="43137"/>
                    </a:srgbClr>
                  </a:outerShdw>
                </a:effectLst>
              </a:rPr>
              <a:t>Python</a:t>
            </a:r>
            <a:r>
              <a:rPr lang="en-US" altLang="zh-TW" b="1" dirty="0" smtClean="0"/>
              <a:t/>
            </a:r>
            <a:br>
              <a:rPr lang="en-US" altLang="zh-TW" b="1" dirty="0" smtClean="0"/>
            </a:br>
            <a:r>
              <a:rPr lang="en-US" altLang="zh-TW" b="1" dirty="0" smtClean="0"/>
              <a:t/>
            </a:r>
            <a:br>
              <a:rPr lang="en-US" altLang="zh-TW" b="1" dirty="0" smtClean="0"/>
            </a:br>
            <a:r>
              <a:rPr lang="en-US" altLang="zh-TW" b="1" dirty="0" smtClean="0">
                <a:solidFill>
                  <a:srgbClr val="7030A0"/>
                </a:solidFill>
              </a:rPr>
              <a:t>Chapter 12: Time/Date</a:t>
            </a:r>
            <a:endParaRPr lang="en-US" b="1" dirty="0">
              <a:solidFill>
                <a:srgbClr val="7030A0"/>
              </a:solidFill>
            </a:endParaRPr>
          </a:p>
        </p:txBody>
      </p:sp>
      <p:sp>
        <p:nvSpPr>
          <p:cNvPr id="6" name="矩形 5"/>
          <p:cNvSpPr/>
          <p:nvPr/>
        </p:nvSpPr>
        <p:spPr>
          <a:xfrm>
            <a:off x="3138934" y="3792974"/>
            <a:ext cx="2899383" cy="369332"/>
          </a:xfrm>
          <a:prstGeom prst="rect">
            <a:avLst/>
          </a:prstGeom>
        </p:spPr>
        <p:txBody>
          <a:bodyPr wrap="none">
            <a:spAutoFit/>
          </a:bodyPr>
          <a:lstStyle/>
          <a:p>
            <a:r>
              <a:rPr lang="en-US" altLang="en-US" b="1" dirty="0" smtClean="0">
                <a:solidFill>
                  <a:srgbClr val="002060"/>
                </a:solidFill>
                <a:effectLst>
                  <a:outerShdw blurRad="38100" dist="38100" dir="2700000" algn="tl">
                    <a:srgbClr val="000000">
                      <a:alpha val="43137"/>
                    </a:srgbClr>
                  </a:outerShdw>
                </a:effectLst>
              </a:rPr>
              <a:t>Peter H. Chen, PhDEE/EMBA</a:t>
            </a:r>
            <a:endParaRPr lang="zh-TW" altLang="en-US" dirty="0"/>
          </a:p>
        </p:txBody>
      </p:sp>
      <p:pic>
        <p:nvPicPr>
          <p:cNvPr id="1026" name="Picture 2"/>
          <p:cNvPicPr>
            <a:picLocks noChangeAspect="1" noChangeArrowheads="1"/>
          </p:cNvPicPr>
          <p:nvPr/>
        </p:nvPicPr>
        <p:blipFill>
          <a:blip r:embed="rId4" cstate="print"/>
          <a:srcRect/>
          <a:stretch>
            <a:fillRect/>
          </a:stretch>
        </p:blipFill>
        <p:spPr bwMode="auto">
          <a:xfrm>
            <a:off x="4202567" y="4192589"/>
            <a:ext cx="822446" cy="916440"/>
          </a:xfrm>
          <a:prstGeom prst="rect">
            <a:avLst/>
          </a:prstGeom>
          <a:noFill/>
          <a:ln w="9525">
            <a:noFill/>
            <a:miter lim="800000"/>
            <a:headEnd/>
            <a:tailEnd/>
          </a:ln>
        </p:spPr>
      </p:pic>
    </p:spTree>
    <p:extLst>
      <p:ext uri="{BB962C8B-B14F-4D97-AF65-F5344CB8AC3E}">
        <p14:creationId xmlns="" xmlns:p14="http://schemas.microsoft.com/office/powerpoint/2010/main" val="25131565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10</a:t>
            </a:fld>
            <a:endParaRPr lang="en-US"/>
          </a:p>
        </p:txBody>
      </p:sp>
      <p:sp>
        <p:nvSpPr>
          <p:cNvPr id="6" name="Rectangle 5"/>
          <p:cNvSpPr/>
          <p:nvPr/>
        </p:nvSpPr>
        <p:spPr>
          <a:xfrm>
            <a:off x="206062" y="2909484"/>
            <a:ext cx="8733752" cy="923330"/>
          </a:xfrm>
          <a:prstGeom prst="rect">
            <a:avLst/>
          </a:prstGeom>
        </p:spPr>
        <p:txBody>
          <a:bodyPr wrap="square">
            <a:spAutoFit/>
          </a:bodyPr>
          <a:lstStyle/>
          <a:p>
            <a:r>
              <a:rPr lang="en-US" sz="5400" b="1" dirty="0" smtClean="0">
                <a:solidFill>
                  <a:srgbClr val="FFC000"/>
                </a:solidFill>
                <a:effectLst>
                  <a:outerShdw blurRad="38100" dist="38100" dir="2700000" algn="tl">
                    <a:srgbClr val="000000">
                      <a:alpha val="43137"/>
                    </a:srgbClr>
                  </a:outerShdw>
                </a:effectLst>
              </a:rPr>
              <a:t>12.3 Get Current Time</a:t>
            </a:r>
            <a:endParaRPr lang="en-US" sz="5400" dirty="0">
              <a:solidFill>
                <a:prstClr val="black"/>
              </a:solidFill>
            </a:endParaRPr>
          </a:p>
        </p:txBody>
      </p:sp>
      <p:pic>
        <p:nvPicPr>
          <p:cNvPr id="7" name="Picture 2"/>
          <p:cNvPicPr>
            <a:picLocks noChangeAspect="1" noChangeArrowheads="1"/>
          </p:cNvPicPr>
          <p:nvPr/>
        </p:nvPicPr>
        <p:blipFill>
          <a:blip r:embed="rId3" cstate="print"/>
          <a:srcRect/>
          <a:stretch>
            <a:fillRect/>
          </a:stretch>
        </p:blipFill>
        <p:spPr bwMode="auto">
          <a:xfrm>
            <a:off x="4202567" y="4279674"/>
            <a:ext cx="822446" cy="916440"/>
          </a:xfrm>
          <a:prstGeom prst="rect">
            <a:avLst/>
          </a:prstGeom>
          <a:noFill/>
          <a:ln w="9525">
            <a:noFill/>
            <a:miter lim="800000"/>
            <a:headEnd/>
            <a:tailEnd/>
          </a:ln>
        </p:spPr>
      </p:pic>
    </p:spTree>
    <p:extLst>
      <p:ext uri="{BB962C8B-B14F-4D97-AF65-F5344CB8AC3E}">
        <p14:creationId xmlns="" xmlns:p14="http://schemas.microsoft.com/office/powerpoint/2010/main" val="14783950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11</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12.3 Get Current Time</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https://www.tutorialspoint.com/python3/python_date_time.htm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 - CS596</a:t>
            </a:r>
            <a:endParaRPr lang="en-US" dirty="0"/>
          </a:p>
        </p:txBody>
      </p:sp>
      <p:sp>
        <p:nvSpPr>
          <p:cNvPr id="2" name="TextBox 1"/>
          <p:cNvSpPr txBox="1"/>
          <p:nvPr/>
        </p:nvSpPr>
        <p:spPr>
          <a:xfrm>
            <a:off x="304800" y="1131978"/>
            <a:ext cx="8577942" cy="1015663"/>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To translate a time instant from a </a:t>
            </a:r>
            <a:r>
              <a:rPr lang="en-US" altLang="zh-TW" sz="2000" i="1" dirty="0" smtClean="0"/>
              <a:t>seconds since the epoch</a:t>
            </a:r>
            <a:r>
              <a:rPr lang="en-US" altLang="zh-TW" sz="2000" dirty="0" smtClean="0"/>
              <a:t> floating-point value into a time-tuple, pass the floating-point value to a function (e.g., </a:t>
            </a:r>
            <a:r>
              <a:rPr lang="en-US" altLang="zh-TW" sz="2000" dirty="0" err="1" smtClean="0"/>
              <a:t>localtime</a:t>
            </a:r>
            <a:r>
              <a:rPr lang="en-US" altLang="zh-TW" sz="2000" dirty="0" smtClean="0"/>
              <a:t>) that returns a time-tuple with all nine items valid.</a:t>
            </a:r>
            <a:endParaRPr lang="en-US" altLang="zh-TW" sz="2000"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9" name="矩形 8"/>
          <p:cNvSpPr/>
          <p:nvPr/>
        </p:nvSpPr>
        <p:spPr>
          <a:xfrm>
            <a:off x="1153885" y="2222195"/>
            <a:ext cx="6379030" cy="3693319"/>
          </a:xfrm>
          <a:prstGeom prst="rect">
            <a:avLst/>
          </a:prstGeom>
          <a:solidFill>
            <a:schemeClr val="bg1">
              <a:lumMod val="85000"/>
            </a:schemeClr>
          </a:solidFill>
          <a:ln>
            <a:solidFill>
              <a:srgbClr val="C00000"/>
            </a:solidFill>
          </a:ln>
        </p:spPr>
        <p:txBody>
          <a:bodyPr wrap="square">
            <a:spAutoFit/>
          </a:bodyPr>
          <a:lstStyle/>
          <a:p>
            <a:r>
              <a:rPr lang="en-US" altLang="zh-TW" dirty="0" smtClean="0"/>
              <a:t>#!/usr/bin/python</a:t>
            </a:r>
          </a:p>
          <a:p>
            <a:r>
              <a:rPr lang="en-US" altLang="zh-TW" dirty="0" smtClean="0"/>
              <a:t>import time;</a:t>
            </a:r>
          </a:p>
          <a:p>
            <a:endParaRPr lang="en-US" altLang="zh-TW" dirty="0" smtClean="0"/>
          </a:p>
          <a:p>
            <a:r>
              <a:rPr lang="en-US" altLang="zh-TW" dirty="0" err="1" smtClean="0"/>
              <a:t>localtime</a:t>
            </a:r>
            <a:r>
              <a:rPr lang="en-US" altLang="zh-TW" dirty="0" smtClean="0"/>
              <a:t> = </a:t>
            </a:r>
            <a:r>
              <a:rPr lang="en-US" altLang="zh-TW" dirty="0" err="1" smtClean="0"/>
              <a:t>time.localtime</a:t>
            </a:r>
            <a:r>
              <a:rPr lang="en-US" altLang="zh-TW" dirty="0" smtClean="0"/>
              <a:t>(</a:t>
            </a:r>
            <a:r>
              <a:rPr lang="en-US" altLang="zh-TW" dirty="0" err="1" smtClean="0"/>
              <a:t>time.time</a:t>
            </a:r>
            <a:r>
              <a:rPr lang="en-US" altLang="zh-TW" dirty="0" smtClean="0"/>
              <a:t>())</a:t>
            </a:r>
          </a:p>
          <a:p>
            <a:r>
              <a:rPr lang="en-US" altLang="zh-TW" dirty="0" smtClean="0"/>
              <a:t>print ("Local current time:", </a:t>
            </a:r>
            <a:r>
              <a:rPr lang="en-US" altLang="zh-TW" dirty="0" err="1" smtClean="0"/>
              <a:t>localtime</a:t>
            </a:r>
            <a:r>
              <a:rPr lang="en-US" altLang="zh-TW" dirty="0" smtClean="0"/>
              <a:t>)</a:t>
            </a:r>
          </a:p>
          <a:p>
            <a:r>
              <a:rPr lang="en-US" altLang="zh-TW" dirty="0" smtClean="0"/>
              <a:t>print ("Year:", </a:t>
            </a:r>
            <a:r>
              <a:rPr lang="en-US" altLang="zh-TW" dirty="0" err="1" smtClean="0"/>
              <a:t>localtime.tm_year</a:t>
            </a:r>
            <a:r>
              <a:rPr lang="en-US" altLang="zh-TW" dirty="0" smtClean="0"/>
              <a:t>)</a:t>
            </a:r>
          </a:p>
          <a:p>
            <a:r>
              <a:rPr lang="en-US" altLang="zh-TW" dirty="0" smtClean="0"/>
              <a:t>print ("Month:", </a:t>
            </a:r>
            <a:r>
              <a:rPr lang="en-US" altLang="zh-TW" dirty="0" err="1" smtClean="0"/>
              <a:t>localtime.tm_mon</a:t>
            </a:r>
            <a:r>
              <a:rPr lang="en-US" altLang="zh-TW" dirty="0" smtClean="0"/>
              <a:t>)</a:t>
            </a:r>
          </a:p>
          <a:p>
            <a:r>
              <a:rPr lang="en-US" altLang="zh-TW" dirty="0" smtClean="0"/>
              <a:t>print ("Day:", </a:t>
            </a:r>
            <a:r>
              <a:rPr lang="en-US" altLang="zh-TW" dirty="0" err="1" smtClean="0"/>
              <a:t>localtime.tm_mday</a:t>
            </a:r>
            <a:r>
              <a:rPr lang="en-US" altLang="zh-TW" dirty="0" smtClean="0"/>
              <a:t>)</a:t>
            </a:r>
          </a:p>
          <a:p>
            <a:r>
              <a:rPr lang="en-US" altLang="zh-TW" dirty="0" smtClean="0"/>
              <a:t>print ("Week Day:", </a:t>
            </a:r>
            <a:r>
              <a:rPr lang="en-US" altLang="zh-TW" dirty="0" err="1" smtClean="0"/>
              <a:t>localtime.tm_wday</a:t>
            </a:r>
            <a:r>
              <a:rPr lang="en-US" altLang="zh-TW" dirty="0" smtClean="0"/>
              <a:t>)</a:t>
            </a:r>
          </a:p>
          <a:p>
            <a:r>
              <a:rPr lang="en-US" altLang="zh-TW" dirty="0" smtClean="0"/>
              <a:t>print ("Year Day:", </a:t>
            </a:r>
            <a:r>
              <a:rPr lang="en-US" altLang="zh-TW" dirty="0" err="1" smtClean="0"/>
              <a:t>localtime.tm_yday</a:t>
            </a:r>
            <a:r>
              <a:rPr lang="en-US" altLang="zh-TW" dirty="0" smtClean="0"/>
              <a:t>)</a:t>
            </a:r>
          </a:p>
          <a:p>
            <a:r>
              <a:rPr lang="en-US" altLang="zh-TW" dirty="0" smtClean="0"/>
              <a:t>print ("Hour:", </a:t>
            </a:r>
            <a:r>
              <a:rPr lang="en-US" altLang="zh-TW" dirty="0" err="1" smtClean="0"/>
              <a:t>localtime.tm_hour</a:t>
            </a:r>
            <a:r>
              <a:rPr lang="en-US" altLang="zh-TW" dirty="0" smtClean="0"/>
              <a:t>)</a:t>
            </a:r>
          </a:p>
          <a:p>
            <a:r>
              <a:rPr lang="en-US" altLang="zh-TW" dirty="0" smtClean="0"/>
              <a:t>print ("Minute:", </a:t>
            </a:r>
            <a:r>
              <a:rPr lang="en-US" altLang="zh-TW" dirty="0" err="1" smtClean="0"/>
              <a:t>localtime.tm_min</a:t>
            </a:r>
            <a:r>
              <a:rPr lang="en-US" altLang="zh-TW" dirty="0" smtClean="0"/>
              <a:t>)</a:t>
            </a:r>
          </a:p>
          <a:p>
            <a:r>
              <a:rPr lang="en-US" altLang="zh-TW" dirty="0" smtClean="0"/>
              <a:t>print ("Second:", </a:t>
            </a:r>
            <a:r>
              <a:rPr lang="en-US" altLang="zh-TW" dirty="0" err="1" smtClean="0"/>
              <a:t>localtime.tm_sec</a:t>
            </a:r>
            <a:r>
              <a:rPr lang="en-US" altLang="zh-TW" dirty="0" smtClean="0"/>
              <a:t>)</a:t>
            </a:r>
            <a:endParaRPr lang="zh-TW" altLang="en-US" dirty="0"/>
          </a:p>
        </p:txBody>
      </p:sp>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12</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12.3 Get Current Time</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https://www.tutorialspoint.com/python3/python_date_time.htm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 - CS596</a:t>
            </a:r>
            <a:endParaRPr lang="en-US" dirty="0"/>
          </a:p>
        </p:txBody>
      </p:sp>
      <p:sp>
        <p:nvSpPr>
          <p:cNvPr id="2" name="TextBox 1"/>
          <p:cNvSpPr txBox="1"/>
          <p:nvPr/>
        </p:nvSpPr>
        <p:spPr>
          <a:xfrm>
            <a:off x="304800" y="1131978"/>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Run Time, Year, Day, Week Day, Year Day, Hour, Minute, Second.</a:t>
            </a:r>
            <a:endParaRPr lang="en-US" altLang="zh-TW" sz="2000"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pic>
        <p:nvPicPr>
          <p:cNvPr id="2050" name="Picture 2"/>
          <p:cNvPicPr>
            <a:picLocks noChangeAspect="1" noChangeArrowheads="1"/>
          </p:cNvPicPr>
          <p:nvPr/>
        </p:nvPicPr>
        <p:blipFill>
          <a:blip r:embed="rId4" cstate="print"/>
          <a:srcRect/>
          <a:stretch>
            <a:fillRect/>
          </a:stretch>
        </p:blipFill>
        <p:spPr bwMode="auto">
          <a:xfrm>
            <a:off x="1267732" y="4829629"/>
            <a:ext cx="6115050" cy="1524000"/>
          </a:xfrm>
          <a:prstGeom prst="rect">
            <a:avLst/>
          </a:prstGeom>
          <a:noFill/>
          <a:ln w="9525">
            <a:solidFill>
              <a:srgbClr val="C00000"/>
            </a:solidFill>
            <a:miter lim="800000"/>
            <a:headEnd/>
            <a:tailEnd/>
          </a:ln>
        </p:spPr>
      </p:pic>
      <p:pic>
        <p:nvPicPr>
          <p:cNvPr id="2051" name="Picture 3"/>
          <p:cNvPicPr>
            <a:picLocks noChangeAspect="1" noChangeArrowheads="1"/>
          </p:cNvPicPr>
          <p:nvPr/>
        </p:nvPicPr>
        <p:blipFill>
          <a:blip r:embed="rId5" cstate="print"/>
          <a:srcRect/>
          <a:stretch>
            <a:fillRect/>
          </a:stretch>
        </p:blipFill>
        <p:spPr bwMode="auto">
          <a:xfrm>
            <a:off x="1270681" y="1639434"/>
            <a:ext cx="4048125" cy="3114675"/>
          </a:xfrm>
          <a:prstGeom prst="rect">
            <a:avLst/>
          </a:prstGeom>
          <a:noFill/>
          <a:ln w="9525">
            <a:solidFill>
              <a:srgbClr val="C00000"/>
            </a:solidFill>
            <a:miter lim="800000"/>
            <a:headEnd/>
            <a:tailEnd/>
          </a:ln>
        </p:spPr>
      </p:pic>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13</a:t>
            </a:fld>
            <a:endParaRPr lang="en-US"/>
          </a:p>
        </p:txBody>
      </p:sp>
      <p:sp>
        <p:nvSpPr>
          <p:cNvPr id="6" name="Rectangle 5"/>
          <p:cNvSpPr/>
          <p:nvPr/>
        </p:nvSpPr>
        <p:spPr>
          <a:xfrm>
            <a:off x="206062" y="2909484"/>
            <a:ext cx="8733752" cy="923330"/>
          </a:xfrm>
          <a:prstGeom prst="rect">
            <a:avLst/>
          </a:prstGeom>
        </p:spPr>
        <p:txBody>
          <a:bodyPr wrap="square">
            <a:spAutoFit/>
          </a:bodyPr>
          <a:lstStyle/>
          <a:p>
            <a:r>
              <a:rPr lang="en-US" sz="5400" b="1" dirty="0" smtClean="0">
                <a:solidFill>
                  <a:srgbClr val="FFC000"/>
                </a:solidFill>
                <a:effectLst>
                  <a:outerShdw blurRad="38100" dist="38100" dir="2700000" algn="tl">
                    <a:srgbClr val="000000">
                      <a:alpha val="43137"/>
                    </a:srgbClr>
                  </a:outerShdw>
                </a:effectLst>
              </a:rPr>
              <a:t>12.4 Get Format Time</a:t>
            </a:r>
            <a:endParaRPr lang="en-US" sz="5400" dirty="0">
              <a:solidFill>
                <a:prstClr val="black"/>
              </a:solidFill>
            </a:endParaRPr>
          </a:p>
        </p:txBody>
      </p:sp>
      <p:pic>
        <p:nvPicPr>
          <p:cNvPr id="7" name="Picture 2"/>
          <p:cNvPicPr>
            <a:picLocks noChangeAspect="1" noChangeArrowheads="1"/>
          </p:cNvPicPr>
          <p:nvPr/>
        </p:nvPicPr>
        <p:blipFill>
          <a:blip r:embed="rId3" cstate="print"/>
          <a:srcRect/>
          <a:stretch>
            <a:fillRect/>
          </a:stretch>
        </p:blipFill>
        <p:spPr bwMode="auto">
          <a:xfrm>
            <a:off x="4202567" y="4279674"/>
            <a:ext cx="822446" cy="916440"/>
          </a:xfrm>
          <a:prstGeom prst="rect">
            <a:avLst/>
          </a:prstGeom>
          <a:noFill/>
          <a:ln w="9525">
            <a:noFill/>
            <a:miter lim="800000"/>
            <a:headEnd/>
            <a:tailEnd/>
          </a:ln>
        </p:spPr>
      </p:pic>
    </p:spTree>
    <p:extLst>
      <p:ext uri="{BB962C8B-B14F-4D97-AF65-F5344CB8AC3E}">
        <p14:creationId xmlns="" xmlns:p14="http://schemas.microsoft.com/office/powerpoint/2010/main" val="14783950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14</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12.4 Get Format Time</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https://www.tutorialspoint.com/python3/python_date_time.htm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 - CS596</a:t>
            </a:r>
            <a:endParaRPr lang="en-US" dirty="0"/>
          </a:p>
        </p:txBody>
      </p:sp>
      <p:sp>
        <p:nvSpPr>
          <p:cNvPr id="2" name="TextBox 1"/>
          <p:cNvSpPr txBox="1"/>
          <p:nvPr/>
        </p:nvSpPr>
        <p:spPr>
          <a:xfrm>
            <a:off x="304800" y="1131978"/>
            <a:ext cx="8577942" cy="707886"/>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You can format any time as per your requirement, but simple method to get time in readable format is </a:t>
            </a:r>
            <a:r>
              <a:rPr lang="en-US" altLang="zh-TW" sz="2000" dirty="0" err="1" smtClean="0"/>
              <a:t>asctime</a:t>
            </a:r>
            <a:r>
              <a:rPr lang="en-US" altLang="zh-TW" sz="2000" dirty="0" smtClean="0"/>
              <a:t>():</a:t>
            </a:r>
            <a:endParaRPr lang="en-US" altLang="zh-TW" sz="2000"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9" name="矩形 8"/>
          <p:cNvSpPr/>
          <p:nvPr/>
        </p:nvSpPr>
        <p:spPr>
          <a:xfrm>
            <a:off x="1139370" y="1902882"/>
            <a:ext cx="6379030" cy="1477328"/>
          </a:xfrm>
          <a:prstGeom prst="rect">
            <a:avLst/>
          </a:prstGeom>
          <a:solidFill>
            <a:schemeClr val="bg1">
              <a:lumMod val="85000"/>
            </a:schemeClr>
          </a:solidFill>
          <a:ln>
            <a:solidFill>
              <a:srgbClr val="C00000"/>
            </a:solidFill>
          </a:ln>
        </p:spPr>
        <p:txBody>
          <a:bodyPr wrap="square">
            <a:spAutoFit/>
          </a:bodyPr>
          <a:lstStyle/>
          <a:p>
            <a:r>
              <a:rPr lang="en-US" altLang="zh-TW" dirty="0" smtClean="0"/>
              <a:t>#!/usr/bin/python</a:t>
            </a:r>
          </a:p>
          <a:p>
            <a:r>
              <a:rPr lang="en-US" altLang="zh-TW" dirty="0" smtClean="0"/>
              <a:t>import time;</a:t>
            </a:r>
          </a:p>
          <a:p>
            <a:endParaRPr lang="en-US" altLang="zh-TW" dirty="0" smtClean="0"/>
          </a:p>
          <a:p>
            <a:r>
              <a:rPr lang="en-US" altLang="zh-TW" dirty="0" err="1" smtClean="0"/>
              <a:t>localtime</a:t>
            </a:r>
            <a:r>
              <a:rPr lang="en-US" altLang="zh-TW" dirty="0" smtClean="0"/>
              <a:t> = </a:t>
            </a:r>
            <a:r>
              <a:rPr lang="en-US" altLang="zh-TW" dirty="0" err="1" smtClean="0"/>
              <a:t>time.asctime</a:t>
            </a:r>
            <a:r>
              <a:rPr lang="en-US" altLang="zh-TW" dirty="0" smtClean="0"/>
              <a:t>( </a:t>
            </a:r>
            <a:r>
              <a:rPr lang="en-US" altLang="zh-TW" dirty="0" err="1" smtClean="0"/>
              <a:t>time.localtime</a:t>
            </a:r>
            <a:r>
              <a:rPr lang="en-US" altLang="zh-TW" dirty="0" smtClean="0"/>
              <a:t>(</a:t>
            </a:r>
            <a:r>
              <a:rPr lang="en-US" altLang="zh-TW" dirty="0" err="1" smtClean="0"/>
              <a:t>time.time</a:t>
            </a:r>
            <a:r>
              <a:rPr lang="en-US" altLang="zh-TW" dirty="0" smtClean="0"/>
              <a:t>()) )</a:t>
            </a:r>
          </a:p>
          <a:p>
            <a:r>
              <a:rPr lang="en-US" altLang="zh-TW" dirty="0" smtClean="0"/>
              <a:t>print ("Local current time :", </a:t>
            </a:r>
            <a:r>
              <a:rPr lang="en-US" altLang="zh-TW" dirty="0" err="1" smtClean="0"/>
              <a:t>localtime</a:t>
            </a:r>
            <a:r>
              <a:rPr lang="en-US" altLang="zh-TW" dirty="0" smtClean="0"/>
              <a:t>)</a:t>
            </a:r>
            <a:endParaRPr lang="zh-TW" altLang="en-US" dirty="0"/>
          </a:p>
        </p:txBody>
      </p:sp>
      <p:pic>
        <p:nvPicPr>
          <p:cNvPr id="8194" name="Picture 2"/>
          <p:cNvPicPr>
            <a:picLocks noChangeAspect="1" noChangeArrowheads="1"/>
          </p:cNvPicPr>
          <p:nvPr/>
        </p:nvPicPr>
        <p:blipFill>
          <a:blip r:embed="rId4" cstate="print"/>
          <a:srcRect/>
          <a:stretch>
            <a:fillRect/>
          </a:stretch>
        </p:blipFill>
        <p:spPr bwMode="auto">
          <a:xfrm>
            <a:off x="1161596" y="5276171"/>
            <a:ext cx="3381375" cy="1095375"/>
          </a:xfrm>
          <a:prstGeom prst="rect">
            <a:avLst/>
          </a:prstGeom>
          <a:noFill/>
          <a:ln w="9525">
            <a:solidFill>
              <a:srgbClr val="C00000"/>
            </a:solidFill>
            <a:miter lim="800000"/>
            <a:headEnd/>
            <a:tailEnd/>
          </a:ln>
        </p:spPr>
      </p:pic>
      <p:pic>
        <p:nvPicPr>
          <p:cNvPr id="1026" name="Picture 2"/>
          <p:cNvPicPr>
            <a:picLocks noChangeAspect="1" noChangeArrowheads="1"/>
          </p:cNvPicPr>
          <p:nvPr/>
        </p:nvPicPr>
        <p:blipFill>
          <a:blip r:embed="rId5" cstate="print"/>
          <a:srcRect/>
          <a:stretch>
            <a:fillRect/>
          </a:stretch>
        </p:blipFill>
        <p:spPr bwMode="auto">
          <a:xfrm>
            <a:off x="1152524" y="3409724"/>
            <a:ext cx="5010150" cy="1838325"/>
          </a:xfrm>
          <a:prstGeom prst="rect">
            <a:avLst/>
          </a:prstGeom>
          <a:noFill/>
          <a:ln w="9525">
            <a:solidFill>
              <a:srgbClr val="C00000"/>
            </a:solidFill>
            <a:miter lim="800000"/>
            <a:headEnd/>
            <a:tailEnd/>
          </a:ln>
        </p:spPr>
      </p:pic>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15</a:t>
            </a:fld>
            <a:endParaRPr lang="en-US"/>
          </a:p>
        </p:txBody>
      </p:sp>
      <p:sp>
        <p:nvSpPr>
          <p:cNvPr id="6" name="Rectangle 5"/>
          <p:cNvSpPr/>
          <p:nvPr/>
        </p:nvSpPr>
        <p:spPr>
          <a:xfrm>
            <a:off x="206062" y="2909484"/>
            <a:ext cx="8733752" cy="923330"/>
          </a:xfrm>
          <a:prstGeom prst="rect">
            <a:avLst/>
          </a:prstGeom>
        </p:spPr>
        <p:txBody>
          <a:bodyPr wrap="square">
            <a:spAutoFit/>
          </a:bodyPr>
          <a:lstStyle/>
          <a:p>
            <a:r>
              <a:rPr lang="en-US" sz="5400" b="1" dirty="0" smtClean="0">
                <a:solidFill>
                  <a:srgbClr val="FFC000"/>
                </a:solidFill>
                <a:effectLst>
                  <a:outerShdw blurRad="38100" dist="38100" dir="2700000" algn="tl">
                    <a:srgbClr val="000000">
                      <a:alpha val="43137"/>
                    </a:srgbClr>
                  </a:outerShdw>
                </a:effectLst>
              </a:rPr>
              <a:t>12.5 Get Month Calendar</a:t>
            </a:r>
            <a:endParaRPr lang="en-US" sz="5400" dirty="0">
              <a:solidFill>
                <a:prstClr val="black"/>
              </a:solidFill>
            </a:endParaRPr>
          </a:p>
        </p:txBody>
      </p:sp>
      <p:pic>
        <p:nvPicPr>
          <p:cNvPr id="7" name="Picture 2"/>
          <p:cNvPicPr>
            <a:picLocks noChangeAspect="1" noChangeArrowheads="1"/>
          </p:cNvPicPr>
          <p:nvPr/>
        </p:nvPicPr>
        <p:blipFill>
          <a:blip r:embed="rId3" cstate="print"/>
          <a:srcRect/>
          <a:stretch>
            <a:fillRect/>
          </a:stretch>
        </p:blipFill>
        <p:spPr bwMode="auto">
          <a:xfrm>
            <a:off x="4202567" y="4279674"/>
            <a:ext cx="822446" cy="916440"/>
          </a:xfrm>
          <a:prstGeom prst="rect">
            <a:avLst/>
          </a:prstGeom>
          <a:noFill/>
          <a:ln w="9525">
            <a:noFill/>
            <a:miter lim="800000"/>
            <a:headEnd/>
            <a:tailEnd/>
          </a:ln>
        </p:spPr>
      </p:pic>
    </p:spTree>
    <p:extLst>
      <p:ext uri="{BB962C8B-B14F-4D97-AF65-F5344CB8AC3E}">
        <p14:creationId xmlns="" xmlns:p14="http://schemas.microsoft.com/office/powerpoint/2010/main" val="14783950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16</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12.5 Get Month Calendar</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https://www.tutorialspoint.com/python3/python_date_time.htm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 - CS596</a:t>
            </a:r>
            <a:endParaRPr lang="en-US" dirty="0"/>
          </a:p>
        </p:txBody>
      </p:sp>
      <p:sp>
        <p:nvSpPr>
          <p:cNvPr id="2" name="TextBox 1"/>
          <p:cNvSpPr txBox="1"/>
          <p:nvPr/>
        </p:nvSpPr>
        <p:spPr>
          <a:xfrm>
            <a:off x="304800" y="1131978"/>
            <a:ext cx="8577942" cy="1015663"/>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The calendar module gives a wide range of methods to play with yearly and monthly calendars. </a:t>
            </a:r>
          </a:p>
          <a:p>
            <a:pPr marL="465138" indent="-465138">
              <a:buClr>
                <a:srgbClr val="00B0F0"/>
              </a:buClr>
              <a:buFont typeface="Wingdings" pitchFamily="2" charset="2"/>
              <a:buChar char="u"/>
            </a:pPr>
            <a:r>
              <a:rPr lang="en-US" altLang="zh-TW" sz="2000" dirty="0" smtClean="0"/>
              <a:t>Here, we print a calendar for a given month ( Jan 2008 ) −</a:t>
            </a:r>
            <a:endParaRPr lang="en-US" altLang="zh-TW" sz="2000"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9" name="矩形 8"/>
          <p:cNvSpPr/>
          <p:nvPr/>
        </p:nvSpPr>
        <p:spPr>
          <a:xfrm>
            <a:off x="791027" y="2352826"/>
            <a:ext cx="3243944" cy="1754326"/>
          </a:xfrm>
          <a:prstGeom prst="rect">
            <a:avLst/>
          </a:prstGeom>
          <a:solidFill>
            <a:schemeClr val="bg1">
              <a:lumMod val="85000"/>
            </a:schemeClr>
          </a:solidFill>
          <a:ln>
            <a:solidFill>
              <a:srgbClr val="C00000"/>
            </a:solidFill>
          </a:ln>
        </p:spPr>
        <p:txBody>
          <a:bodyPr wrap="square">
            <a:spAutoFit/>
          </a:bodyPr>
          <a:lstStyle/>
          <a:p>
            <a:r>
              <a:rPr lang="en-US" altLang="zh-TW" dirty="0" smtClean="0"/>
              <a:t>#!/usr/bin/python</a:t>
            </a:r>
          </a:p>
          <a:p>
            <a:r>
              <a:rPr lang="en-US" altLang="zh-TW" dirty="0" smtClean="0"/>
              <a:t>import calendar</a:t>
            </a:r>
          </a:p>
          <a:p>
            <a:endParaRPr lang="en-US" altLang="zh-TW" dirty="0" smtClean="0"/>
          </a:p>
          <a:p>
            <a:r>
              <a:rPr lang="en-US" altLang="zh-TW" dirty="0" smtClean="0"/>
              <a:t>cal = </a:t>
            </a:r>
            <a:r>
              <a:rPr lang="en-US" altLang="zh-TW" dirty="0" err="1" smtClean="0"/>
              <a:t>calendar.month</a:t>
            </a:r>
            <a:r>
              <a:rPr lang="en-US" altLang="zh-TW" dirty="0" smtClean="0"/>
              <a:t>(2008, 1)</a:t>
            </a:r>
          </a:p>
          <a:p>
            <a:r>
              <a:rPr lang="en-US" altLang="zh-TW" dirty="0" smtClean="0"/>
              <a:t>print ("Here is the calendar:")</a:t>
            </a:r>
          </a:p>
          <a:p>
            <a:r>
              <a:rPr lang="en-US" altLang="zh-TW" dirty="0" smtClean="0"/>
              <a:t>print (cal)</a:t>
            </a:r>
            <a:endParaRPr lang="zh-TW" altLang="en-US" dirty="0"/>
          </a:p>
        </p:txBody>
      </p:sp>
      <p:pic>
        <p:nvPicPr>
          <p:cNvPr id="9218" name="Picture 2"/>
          <p:cNvPicPr>
            <a:picLocks noChangeAspect="1" noChangeArrowheads="1"/>
          </p:cNvPicPr>
          <p:nvPr/>
        </p:nvPicPr>
        <p:blipFill>
          <a:blip r:embed="rId4" cstate="print"/>
          <a:srcRect/>
          <a:stretch>
            <a:fillRect/>
          </a:stretch>
        </p:blipFill>
        <p:spPr bwMode="auto">
          <a:xfrm>
            <a:off x="4932817" y="2443617"/>
            <a:ext cx="3400425" cy="2028825"/>
          </a:xfrm>
          <a:prstGeom prst="rect">
            <a:avLst/>
          </a:prstGeom>
          <a:noFill/>
          <a:ln w="9525">
            <a:solidFill>
              <a:srgbClr val="C00000"/>
            </a:solidFill>
            <a:miter lim="800000"/>
            <a:headEnd/>
            <a:tailEnd/>
          </a:ln>
        </p:spPr>
      </p:pic>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17</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12.5 Get Month Calendar</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http://www.guru99.com/calendar-in-python.html</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 - CS596</a:t>
            </a:r>
            <a:endParaRPr lang="en-US" dirty="0"/>
          </a:p>
        </p:txBody>
      </p:sp>
      <p:sp>
        <p:nvSpPr>
          <p:cNvPr id="2" name="TextBox 1"/>
          <p:cNvSpPr txBox="1"/>
          <p:nvPr/>
        </p:nvSpPr>
        <p:spPr>
          <a:xfrm>
            <a:off x="304800" y="1131978"/>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The output shows the date for the first Monday that falls in that month.</a:t>
            </a:r>
            <a:endParaRPr lang="en-US" altLang="zh-TW" sz="2000"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9" name="矩形 8"/>
          <p:cNvSpPr/>
          <p:nvPr/>
        </p:nvSpPr>
        <p:spPr>
          <a:xfrm>
            <a:off x="1052284" y="1583570"/>
            <a:ext cx="7191830" cy="4401205"/>
          </a:xfrm>
          <a:prstGeom prst="rect">
            <a:avLst/>
          </a:prstGeom>
          <a:solidFill>
            <a:schemeClr val="bg1">
              <a:lumMod val="85000"/>
            </a:schemeClr>
          </a:solidFill>
          <a:ln>
            <a:solidFill>
              <a:srgbClr val="C00000"/>
            </a:solidFill>
          </a:ln>
        </p:spPr>
        <p:txBody>
          <a:bodyPr wrap="square">
            <a:spAutoFit/>
          </a:bodyPr>
          <a:lstStyle/>
          <a:p>
            <a:r>
              <a:rPr lang="en-US" altLang="zh-TW" sz="1400" dirty="0" smtClean="0"/>
              <a:t>#!/usr/bin/python</a:t>
            </a:r>
          </a:p>
          <a:p>
            <a:r>
              <a:rPr lang="en-US" altLang="zh-TW" sz="1400" dirty="0" smtClean="0"/>
              <a:t>import calendar</a:t>
            </a:r>
          </a:p>
          <a:p>
            <a:r>
              <a:rPr lang="en-US" altLang="zh-TW" sz="1400" dirty="0" smtClean="0"/>
              <a:t>  </a:t>
            </a:r>
          </a:p>
          <a:p>
            <a:r>
              <a:rPr lang="en-US" altLang="zh-TW" sz="1400" dirty="0" smtClean="0"/>
              <a:t>#calculate days based on a rule: For instance an audit day on the second Monday of every month</a:t>
            </a:r>
          </a:p>
          <a:p>
            <a:r>
              <a:rPr lang="en-US" altLang="zh-TW" sz="1400" dirty="0" smtClean="0"/>
              <a:t>#Figure out what days that would be for each month, we can use the script as shown here</a:t>
            </a:r>
          </a:p>
          <a:p>
            <a:r>
              <a:rPr lang="en-US" altLang="zh-TW" sz="1400" dirty="0" smtClean="0"/>
              <a:t>for month in range(1,13):</a:t>
            </a:r>
          </a:p>
          <a:p>
            <a:r>
              <a:rPr lang="en-US" altLang="zh-TW" sz="1400" dirty="0" smtClean="0"/>
              <a:t>  # It retrieves a list of weeks that represent the month</a:t>
            </a:r>
          </a:p>
          <a:p>
            <a:r>
              <a:rPr lang="en-US" altLang="zh-TW" sz="1400" dirty="0" smtClean="0"/>
              <a:t>  </a:t>
            </a:r>
            <a:r>
              <a:rPr lang="en-US" altLang="zh-TW" sz="1400" dirty="0" err="1" smtClean="0"/>
              <a:t>mycal</a:t>
            </a:r>
            <a:r>
              <a:rPr lang="en-US" altLang="zh-TW" sz="1400" dirty="0" smtClean="0"/>
              <a:t> = </a:t>
            </a:r>
            <a:r>
              <a:rPr lang="en-US" altLang="zh-TW" sz="1400" dirty="0" err="1" smtClean="0"/>
              <a:t>calendar.monthcalendar</a:t>
            </a:r>
            <a:r>
              <a:rPr lang="en-US" altLang="zh-TW" sz="1400" dirty="0" smtClean="0"/>
              <a:t>(2020, month)</a:t>
            </a:r>
          </a:p>
          <a:p>
            <a:r>
              <a:rPr lang="en-US" altLang="zh-TW" sz="1400" dirty="0" smtClean="0"/>
              <a:t>  # The second MONDAY has to be within the first two weeks</a:t>
            </a:r>
          </a:p>
          <a:p>
            <a:r>
              <a:rPr lang="en-US" altLang="zh-TW" sz="1400" dirty="0" smtClean="0"/>
              <a:t>  week1 = </a:t>
            </a:r>
            <a:r>
              <a:rPr lang="en-US" altLang="zh-TW" sz="1400" dirty="0" err="1" smtClean="0"/>
              <a:t>mycal</a:t>
            </a:r>
            <a:r>
              <a:rPr lang="en-US" altLang="zh-TW" sz="1400" dirty="0" smtClean="0"/>
              <a:t>[1]</a:t>
            </a:r>
          </a:p>
          <a:p>
            <a:r>
              <a:rPr lang="en-US" altLang="zh-TW" sz="1400" dirty="0" smtClean="0"/>
              <a:t>  week2 = </a:t>
            </a:r>
            <a:r>
              <a:rPr lang="en-US" altLang="zh-TW" sz="1400" dirty="0" err="1" smtClean="0"/>
              <a:t>mycal</a:t>
            </a:r>
            <a:r>
              <a:rPr lang="en-US" altLang="zh-TW" sz="1400" dirty="0" smtClean="0"/>
              <a:t>[2]</a:t>
            </a:r>
          </a:p>
          <a:p>
            <a:r>
              <a:rPr lang="en-US" altLang="zh-TW" sz="1400" dirty="0" smtClean="0"/>
              <a:t>	</a:t>
            </a:r>
          </a:p>
          <a:p>
            <a:r>
              <a:rPr lang="en-US" altLang="zh-TW" sz="1400" dirty="0" smtClean="0"/>
              <a:t>  if week1[</a:t>
            </a:r>
            <a:r>
              <a:rPr lang="en-US" altLang="zh-TW" sz="1400" dirty="0" err="1" smtClean="0"/>
              <a:t>calendar.MONDAY</a:t>
            </a:r>
            <a:r>
              <a:rPr lang="en-US" altLang="zh-TW" sz="1400" dirty="0" smtClean="0"/>
              <a:t>] != 0:</a:t>
            </a:r>
          </a:p>
          <a:p>
            <a:r>
              <a:rPr lang="en-US" altLang="zh-TW" sz="1400" dirty="0" smtClean="0"/>
              <a:t>    </a:t>
            </a:r>
            <a:r>
              <a:rPr lang="en-US" altLang="zh-TW" sz="1400" dirty="0" err="1" smtClean="0"/>
              <a:t>auditday</a:t>
            </a:r>
            <a:r>
              <a:rPr lang="en-US" altLang="zh-TW" sz="1400" dirty="0" smtClean="0"/>
              <a:t> = week1[</a:t>
            </a:r>
            <a:r>
              <a:rPr lang="en-US" altLang="zh-TW" sz="1400" dirty="0" err="1" smtClean="0"/>
              <a:t>calendar.MONDAY</a:t>
            </a:r>
            <a:r>
              <a:rPr lang="en-US" altLang="zh-TW" sz="1400" dirty="0" smtClean="0"/>
              <a:t>]</a:t>
            </a:r>
          </a:p>
          <a:p>
            <a:r>
              <a:rPr lang="en-US" altLang="zh-TW" sz="1400" dirty="0" smtClean="0"/>
              <a:t>    # print ("week1 </a:t>
            </a:r>
            <a:r>
              <a:rPr lang="en-US" altLang="zh-TW" sz="1400" dirty="0" err="1" smtClean="0"/>
              <a:t>auditday</a:t>
            </a:r>
            <a:r>
              <a:rPr lang="en-US" altLang="zh-TW" sz="1400" dirty="0" smtClean="0"/>
              <a:t>: %d " % </a:t>
            </a:r>
            <a:r>
              <a:rPr lang="en-US" altLang="zh-TW" sz="1400" dirty="0" err="1" smtClean="0"/>
              <a:t>auditday</a:t>
            </a:r>
            <a:r>
              <a:rPr lang="en-US" altLang="zh-TW" sz="1400" dirty="0" smtClean="0"/>
              <a:t>)</a:t>
            </a:r>
          </a:p>
          <a:p>
            <a:r>
              <a:rPr lang="en-US" altLang="zh-TW" sz="1400" dirty="0" smtClean="0"/>
              <a:t>  else:</a:t>
            </a:r>
          </a:p>
          <a:p>
            <a:r>
              <a:rPr lang="en-US" altLang="zh-TW" sz="1400" dirty="0" smtClean="0"/>
              <a:t>    # if the second MONDAY isn't in the first week, it must be in the second week</a:t>
            </a:r>
          </a:p>
          <a:p>
            <a:r>
              <a:rPr lang="en-US" altLang="zh-TW" sz="1400" dirty="0" smtClean="0"/>
              <a:t>    </a:t>
            </a:r>
            <a:r>
              <a:rPr lang="en-US" altLang="zh-TW" sz="1400" dirty="0" err="1" smtClean="0"/>
              <a:t>auditday</a:t>
            </a:r>
            <a:r>
              <a:rPr lang="en-US" altLang="zh-TW" sz="1400" dirty="0" smtClean="0"/>
              <a:t> = week2[</a:t>
            </a:r>
            <a:r>
              <a:rPr lang="en-US" altLang="zh-TW" sz="1400" dirty="0" err="1" smtClean="0"/>
              <a:t>calendar.MONDAY</a:t>
            </a:r>
            <a:r>
              <a:rPr lang="en-US" altLang="zh-TW" sz="1400" dirty="0" smtClean="0"/>
              <a:t>]</a:t>
            </a:r>
          </a:p>
          <a:p>
            <a:r>
              <a:rPr lang="en-US" altLang="zh-TW" sz="1400" dirty="0" smtClean="0"/>
              <a:t>    print ("week2 </a:t>
            </a:r>
            <a:r>
              <a:rPr lang="en-US" altLang="zh-TW" sz="1400" dirty="0" err="1" smtClean="0"/>
              <a:t>auditday</a:t>
            </a:r>
            <a:r>
              <a:rPr lang="en-US" altLang="zh-TW" sz="1400" dirty="0" smtClean="0"/>
              <a:t>: %d " % </a:t>
            </a:r>
            <a:r>
              <a:rPr lang="en-US" altLang="zh-TW" sz="1400" dirty="0" err="1" smtClean="0"/>
              <a:t>auditday</a:t>
            </a:r>
            <a:r>
              <a:rPr lang="en-US" altLang="zh-TW" sz="1400" dirty="0" smtClean="0"/>
              <a:t>)</a:t>
            </a:r>
          </a:p>
          <a:p>
            <a:r>
              <a:rPr lang="en-US" altLang="zh-TW" sz="1400" dirty="0" smtClean="0"/>
              <a:t>  print ("%10s %2d" % (</a:t>
            </a:r>
            <a:r>
              <a:rPr lang="en-US" altLang="zh-TW" sz="1400" dirty="0" err="1" smtClean="0"/>
              <a:t>calendar.month_name</a:t>
            </a:r>
            <a:r>
              <a:rPr lang="en-US" altLang="zh-TW" sz="1400" dirty="0" smtClean="0"/>
              <a:t>[month], </a:t>
            </a:r>
            <a:r>
              <a:rPr lang="en-US" altLang="zh-TW" sz="1400" dirty="0" err="1" smtClean="0"/>
              <a:t>auditday</a:t>
            </a:r>
            <a:r>
              <a:rPr lang="en-US" altLang="zh-TW" sz="1400" dirty="0" smtClean="0"/>
              <a:t>))</a:t>
            </a:r>
            <a:endParaRPr lang="zh-TW" altLang="en-US" sz="1400" dirty="0"/>
          </a:p>
        </p:txBody>
      </p:sp>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18</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12.5 Get Month Calendar</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http://www.guru99.com/calendar-in-python.html</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 - CS596</a:t>
            </a:r>
            <a:endParaRPr lang="en-US" dirty="0"/>
          </a:p>
        </p:txBody>
      </p:sp>
      <p:sp>
        <p:nvSpPr>
          <p:cNvPr id="2" name="TextBox 1"/>
          <p:cNvSpPr txBox="1"/>
          <p:nvPr/>
        </p:nvSpPr>
        <p:spPr>
          <a:xfrm>
            <a:off x="304800" y="1131978"/>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Run First Day of Month.</a:t>
            </a:r>
            <a:endParaRPr lang="en-US" altLang="zh-TW" sz="2000"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pic>
        <p:nvPicPr>
          <p:cNvPr id="2050" name="Picture 2"/>
          <p:cNvPicPr>
            <a:picLocks noChangeAspect="1" noChangeArrowheads="1"/>
          </p:cNvPicPr>
          <p:nvPr/>
        </p:nvPicPr>
        <p:blipFill>
          <a:blip r:embed="rId4" cstate="print"/>
          <a:srcRect/>
          <a:stretch>
            <a:fillRect/>
          </a:stretch>
        </p:blipFill>
        <p:spPr bwMode="auto">
          <a:xfrm>
            <a:off x="979571" y="1683655"/>
            <a:ext cx="7332128" cy="3903435"/>
          </a:xfrm>
          <a:prstGeom prst="rect">
            <a:avLst/>
          </a:prstGeom>
          <a:noFill/>
          <a:ln w="9525">
            <a:solidFill>
              <a:srgbClr val="C00000"/>
            </a:solidFill>
            <a:miter lim="800000"/>
            <a:headEnd/>
            <a:tailEnd/>
          </a:ln>
        </p:spPr>
      </p:pic>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19</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12.5 Get Month Calendar</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http://www.guru99.com/calendar-in-python.html</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 - CS596</a:t>
            </a:r>
            <a:endParaRPr lang="en-US" dirty="0"/>
          </a:p>
        </p:txBody>
      </p:sp>
      <p:sp>
        <p:nvSpPr>
          <p:cNvPr id="2" name="TextBox 1"/>
          <p:cNvSpPr txBox="1"/>
          <p:nvPr/>
        </p:nvSpPr>
        <p:spPr>
          <a:xfrm>
            <a:off x="304800" y="1131978"/>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Run First Day of Month.</a:t>
            </a:r>
            <a:endParaRPr lang="en-US" altLang="zh-TW" sz="2000"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1177018" y="1691596"/>
            <a:ext cx="3438525" cy="1762125"/>
          </a:xfrm>
          <a:prstGeom prst="rect">
            <a:avLst/>
          </a:prstGeom>
          <a:noFill/>
          <a:ln w="9525">
            <a:solidFill>
              <a:srgbClr val="C00000"/>
            </a:solidFill>
            <a:miter lim="800000"/>
            <a:headEnd/>
            <a:tailEnd/>
          </a:ln>
        </p:spPr>
      </p:pic>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a:t>
            </a:fld>
            <a:endParaRPr lang="en-US"/>
          </a:p>
        </p:txBody>
      </p:sp>
      <p:sp>
        <p:nvSpPr>
          <p:cNvPr id="6" name="Rectangle 5"/>
          <p:cNvSpPr/>
          <p:nvPr/>
        </p:nvSpPr>
        <p:spPr>
          <a:xfrm>
            <a:off x="206062" y="2909484"/>
            <a:ext cx="8733752" cy="923330"/>
          </a:xfrm>
          <a:prstGeom prst="rect">
            <a:avLst/>
          </a:prstGeom>
        </p:spPr>
        <p:txBody>
          <a:bodyPr wrap="square">
            <a:spAutoFit/>
          </a:bodyPr>
          <a:lstStyle/>
          <a:p>
            <a:r>
              <a:rPr lang="en-US" sz="5400" b="1" dirty="0" smtClean="0">
                <a:solidFill>
                  <a:srgbClr val="FFC000"/>
                </a:solidFill>
                <a:effectLst>
                  <a:outerShdw blurRad="38100" dist="38100" dir="2700000" algn="tl">
                    <a:srgbClr val="000000">
                      <a:alpha val="43137"/>
                    </a:srgbClr>
                  </a:outerShdw>
                </a:effectLst>
              </a:rPr>
              <a:t>12 Time/Date</a:t>
            </a:r>
            <a:endParaRPr lang="en-US" sz="5400" dirty="0">
              <a:solidFill>
                <a:prstClr val="black"/>
              </a:solidFill>
            </a:endParaRPr>
          </a:p>
        </p:txBody>
      </p:sp>
      <p:pic>
        <p:nvPicPr>
          <p:cNvPr id="7" name="Picture 2"/>
          <p:cNvPicPr>
            <a:picLocks noChangeAspect="1" noChangeArrowheads="1"/>
          </p:cNvPicPr>
          <p:nvPr/>
        </p:nvPicPr>
        <p:blipFill>
          <a:blip r:embed="rId3" cstate="print"/>
          <a:srcRect/>
          <a:stretch>
            <a:fillRect/>
          </a:stretch>
        </p:blipFill>
        <p:spPr bwMode="auto">
          <a:xfrm>
            <a:off x="4202567" y="4279674"/>
            <a:ext cx="822446" cy="916440"/>
          </a:xfrm>
          <a:prstGeom prst="rect">
            <a:avLst/>
          </a:prstGeom>
          <a:noFill/>
          <a:ln w="9525">
            <a:noFill/>
            <a:miter lim="800000"/>
            <a:headEnd/>
            <a:tailEnd/>
          </a:ln>
        </p:spPr>
      </p:pic>
    </p:spTree>
    <p:extLst>
      <p:ext uri="{BB962C8B-B14F-4D97-AF65-F5344CB8AC3E}">
        <p14:creationId xmlns="" xmlns:p14="http://schemas.microsoft.com/office/powerpoint/2010/main" val="14783950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20</a:t>
            </a:fld>
            <a:endParaRPr lang="en-US"/>
          </a:p>
        </p:txBody>
      </p:sp>
      <p:sp>
        <p:nvSpPr>
          <p:cNvPr id="6" name="Rectangle 5"/>
          <p:cNvSpPr/>
          <p:nvPr/>
        </p:nvSpPr>
        <p:spPr>
          <a:xfrm>
            <a:off x="206062" y="2909484"/>
            <a:ext cx="8733752" cy="923330"/>
          </a:xfrm>
          <a:prstGeom prst="rect">
            <a:avLst/>
          </a:prstGeom>
        </p:spPr>
        <p:txBody>
          <a:bodyPr wrap="square">
            <a:spAutoFit/>
          </a:bodyPr>
          <a:lstStyle/>
          <a:p>
            <a:r>
              <a:rPr lang="en-US" sz="5400" b="1" dirty="0" smtClean="0">
                <a:solidFill>
                  <a:srgbClr val="FFC000"/>
                </a:solidFill>
                <a:effectLst>
                  <a:outerShdw blurRad="38100" dist="38100" dir="2700000" algn="tl">
                    <a:srgbClr val="000000">
                      <a:alpha val="43137"/>
                    </a:srgbClr>
                  </a:outerShdw>
                </a:effectLst>
              </a:rPr>
              <a:t>12.6 Time Module</a:t>
            </a:r>
            <a:endParaRPr lang="en-US" sz="5400" dirty="0">
              <a:solidFill>
                <a:prstClr val="black"/>
              </a:solidFill>
            </a:endParaRPr>
          </a:p>
        </p:txBody>
      </p:sp>
      <p:pic>
        <p:nvPicPr>
          <p:cNvPr id="7" name="Picture 2"/>
          <p:cNvPicPr>
            <a:picLocks noChangeAspect="1" noChangeArrowheads="1"/>
          </p:cNvPicPr>
          <p:nvPr/>
        </p:nvPicPr>
        <p:blipFill>
          <a:blip r:embed="rId3" cstate="print"/>
          <a:srcRect/>
          <a:stretch>
            <a:fillRect/>
          </a:stretch>
        </p:blipFill>
        <p:spPr bwMode="auto">
          <a:xfrm>
            <a:off x="4202567" y="4279674"/>
            <a:ext cx="822446" cy="916440"/>
          </a:xfrm>
          <a:prstGeom prst="rect">
            <a:avLst/>
          </a:prstGeom>
          <a:noFill/>
          <a:ln w="9525">
            <a:noFill/>
            <a:miter lim="800000"/>
            <a:headEnd/>
            <a:tailEnd/>
          </a:ln>
        </p:spPr>
      </p:pic>
    </p:spTree>
    <p:extLst>
      <p:ext uri="{BB962C8B-B14F-4D97-AF65-F5344CB8AC3E}">
        <p14:creationId xmlns="" xmlns:p14="http://schemas.microsoft.com/office/powerpoint/2010/main" val="14783950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21</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12.6 Time Module</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https://www.tutorialspoint.com/python3/python_date_time.htm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 - CS596</a:t>
            </a:r>
            <a:endParaRPr lang="en-US" dirty="0"/>
          </a:p>
        </p:txBody>
      </p:sp>
      <p:sp>
        <p:nvSpPr>
          <p:cNvPr id="2" name="TextBox 1"/>
          <p:cNvSpPr txBox="1"/>
          <p:nvPr/>
        </p:nvSpPr>
        <p:spPr>
          <a:xfrm>
            <a:off x="304800" y="1131978"/>
            <a:ext cx="8577942" cy="1015663"/>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There is a popular </a:t>
            </a:r>
            <a:r>
              <a:rPr lang="en-US" altLang="zh-TW" sz="2000" b="1" dirty="0" smtClean="0"/>
              <a:t>time</a:t>
            </a:r>
            <a:r>
              <a:rPr lang="en-US" altLang="zh-TW" sz="2000" dirty="0" smtClean="0"/>
              <a:t> module available in Python which provides functions for working with times and for converting between representations. </a:t>
            </a:r>
          </a:p>
          <a:p>
            <a:pPr marL="465138" indent="-465138">
              <a:buClr>
                <a:srgbClr val="00B0F0"/>
              </a:buClr>
              <a:buFont typeface="Wingdings" pitchFamily="2" charset="2"/>
              <a:buChar char="u"/>
            </a:pPr>
            <a:r>
              <a:rPr lang="en-US" altLang="zh-TW" sz="2000" dirty="0" smtClean="0"/>
              <a:t>Here is the list of all available methods (1):</a:t>
            </a:r>
            <a:endParaRPr lang="en-US" altLang="zh-TW" sz="2000"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graphicFrame>
        <p:nvGraphicFramePr>
          <p:cNvPr id="9" name="表格 8"/>
          <p:cNvGraphicFramePr>
            <a:graphicFrameLocks noGrp="1"/>
          </p:cNvGraphicFramePr>
          <p:nvPr/>
        </p:nvGraphicFramePr>
        <p:xfrm>
          <a:off x="319315" y="2296886"/>
          <a:ext cx="8519885" cy="3901440"/>
        </p:xfrm>
        <a:graphic>
          <a:graphicData uri="http://schemas.openxmlformats.org/drawingml/2006/table">
            <a:tbl>
              <a:tblPr firstRow="1" bandRow="1">
                <a:tableStyleId>{5C22544A-7EE6-4342-B048-85BDC9FD1C3A}</a:tableStyleId>
              </a:tblPr>
              <a:tblGrid>
                <a:gridCol w="463550"/>
                <a:gridCol w="8056335"/>
              </a:tblGrid>
              <a:tr h="370840">
                <a:tc>
                  <a:txBody>
                    <a:bodyPr/>
                    <a:lstStyle/>
                    <a:p>
                      <a:pPr algn="l" fontAlgn="t"/>
                      <a:r>
                        <a:rPr lang="en-US" dirty="0">
                          <a:solidFill>
                            <a:schemeClr val="tx1"/>
                          </a:solidFill>
                        </a:rPr>
                        <a:t>SN</a:t>
                      </a:r>
                    </a:p>
                  </a:txBody>
                  <a:tcPr marL="76200" marR="76200" marT="76200" marB="76200"/>
                </a:tc>
                <a:tc>
                  <a:txBody>
                    <a:bodyPr/>
                    <a:lstStyle/>
                    <a:p>
                      <a:pPr algn="l" fontAlgn="t"/>
                      <a:r>
                        <a:rPr lang="en-US" dirty="0">
                          <a:solidFill>
                            <a:schemeClr val="tx1"/>
                          </a:solidFill>
                        </a:rPr>
                        <a:t>Function with Description</a:t>
                      </a:r>
                    </a:p>
                  </a:txBody>
                  <a:tcPr marL="76200" marR="76200" marT="76200" marB="76200"/>
                </a:tc>
              </a:tr>
              <a:tr h="370840">
                <a:tc>
                  <a:txBody>
                    <a:bodyPr/>
                    <a:lstStyle/>
                    <a:p>
                      <a:pPr fontAlgn="t"/>
                      <a:r>
                        <a:rPr lang="en-US" altLang="zh-TW"/>
                        <a:t>1</a:t>
                      </a:r>
                    </a:p>
                  </a:txBody>
                  <a:tcPr marL="76200" marR="76200" marT="76200" marB="76200"/>
                </a:tc>
                <a:tc>
                  <a:txBody>
                    <a:bodyPr/>
                    <a:lstStyle/>
                    <a:p>
                      <a:pPr algn="just" fontAlgn="t"/>
                      <a:r>
                        <a:rPr lang="en-US" b="1" u="none" strike="noStrike">
                          <a:solidFill>
                            <a:srgbClr val="313131"/>
                          </a:solidFill>
                          <a:hlinkClick r:id="rId4"/>
                        </a:rPr>
                        <a:t>time.altzone</a:t>
                      </a:r>
                      <a:endParaRPr lang="en-US">
                        <a:solidFill>
                          <a:srgbClr val="000000"/>
                        </a:solidFill>
                      </a:endParaRPr>
                    </a:p>
                    <a:p>
                      <a:pPr algn="just" fontAlgn="t"/>
                      <a:r>
                        <a:rPr lang="en-US">
                          <a:solidFill>
                            <a:srgbClr val="000000"/>
                          </a:solidFill>
                        </a:rPr>
                        <a:t>The offset of the local DST timezone, in seconds west of UTC, if one is defined. This is negative if the local DST timezone is east of UTC (as in Western Europe, including the UK). Only use this if daylight is nonzero.</a:t>
                      </a:r>
                    </a:p>
                  </a:txBody>
                  <a:tcPr marL="76200" marR="76200" marT="76200" marB="76200"/>
                </a:tc>
              </a:tr>
              <a:tr h="370840">
                <a:tc>
                  <a:txBody>
                    <a:bodyPr/>
                    <a:lstStyle/>
                    <a:p>
                      <a:pPr fontAlgn="t"/>
                      <a:r>
                        <a:rPr lang="en-US" altLang="zh-TW"/>
                        <a:t>2</a:t>
                      </a:r>
                    </a:p>
                  </a:txBody>
                  <a:tcPr marL="76200" marR="76200" marT="76200" marB="76200"/>
                </a:tc>
                <a:tc>
                  <a:txBody>
                    <a:bodyPr/>
                    <a:lstStyle/>
                    <a:p>
                      <a:pPr algn="just" fontAlgn="t"/>
                      <a:r>
                        <a:rPr lang="en-US" b="1" u="none" strike="noStrike">
                          <a:solidFill>
                            <a:srgbClr val="313131"/>
                          </a:solidFill>
                          <a:hlinkClick r:id="rId5"/>
                        </a:rPr>
                        <a:t>time.asctime([tupletime])</a:t>
                      </a:r>
                      <a:endParaRPr lang="en-US">
                        <a:solidFill>
                          <a:srgbClr val="000000"/>
                        </a:solidFill>
                      </a:endParaRPr>
                    </a:p>
                    <a:p>
                      <a:pPr algn="just" fontAlgn="t"/>
                      <a:r>
                        <a:rPr lang="en-US">
                          <a:solidFill>
                            <a:srgbClr val="000000"/>
                          </a:solidFill>
                        </a:rPr>
                        <a:t>Accepts a time-tuple and returns a readable 24-character string such as 'Tue Dec 11 18:07:14 2008'.</a:t>
                      </a:r>
                    </a:p>
                  </a:txBody>
                  <a:tcPr marL="76200" marR="76200" marT="76200" marB="76200"/>
                </a:tc>
              </a:tr>
              <a:tr h="370840">
                <a:tc>
                  <a:txBody>
                    <a:bodyPr/>
                    <a:lstStyle/>
                    <a:p>
                      <a:pPr fontAlgn="t"/>
                      <a:r>
                        <a:rPr lang="en-US" altLang="zh-TW"/>
                        <a:t>3</a:t>
                      </a:r>
                    </a:p>
                  </a:txBody>
                  <a:tcPr marL="76200" marR="76200" marT="76200" marB="76200"/>
                </a:tc>
                <a:tc>
                  <a:txBody>
                    <a:bodyPr/>
                    <a:lstStyle/>
                    <a:p>
                      <a:pPr algn="just" fontAlgn="t"/>
                      <a:r>
                        <a:rPr lang="en-US" b="1" u="none" strike="noStrike" dirty="0" err="1">
                          <a:solidFill>
                            <a:srgbClr val="313131"/>
                          </a:solidFill>
                          <a:hlinkClick r:id="rId6"/>
                        </a:rPr>
                        <a:t>time.clock</a:t>
                      </a:r>
                      <a:r>
                        <a:rPr lang="en-US" b="1" u="none" strike="noStrike" dirty="0">
                          <a:solidFill>
                            <a:srgbClr val="313131"/>
                          </a:solidFill>
                          <a:hlinkClick r:id="rId6"/>
                        </a:rPr>
                        <a:t>( )</a:t>
                      </a:r>
                      <a:endParaRPr lang="en-US" dirty="0">
                        <a:solidFill>
                          <a:srgbClr val="000000"/>
                        </a:solidFill>
                      </a:endParaRPr>
                    </a:p>
                    <a:p>
                      <a:pPr algn="just" fontAlgn="t"/>
                      <a:r>
                        <a:rPr lang="en-US" dirty="0">
                          <a:solidFill>
                            <a:srgbClr val="000000"/>
                          </a:solidFill>
                        </a:rPr>
                        <a:t>Returns the current CPU time as a floating-point number of seconds. To measure computational costs of different approaches, the value of </a:t>
                      </a:r>
                      <a:r>
                        <a:rPr lang="en-US" dirty="0" err="1">
                          <a:solidFill>
                            <a:srgbClr val="000000"/>
                          </a:solidFill>
                        </a:rPr>
                        <a:t>time.clock</a:t>
                      </a:r>
                      <a:r>
                        <a:rPr lang="en-US" dirty="0">
                          <a:solidFill>
                            <a:srgbClr val="000000"/>
                          </a:solidFill>
                        </a:rPr>
                        <a:t> is more useful than that of </a:t>
                      </a:r>
                      <a:r>
                        <a:rPr lang="en-US" dirty="0" err="1">
                          <a:solidFill>
                            <a:srgbClr val="000000"/>
                          </a:solidFill>
                        </a:rPr>
                        <a:t>time.time</a:t>
                      </a:r>
                      <a:r>
                        <a:rPr lang="en-US" dirty="0">
                          <a:solidFill>
                            <a:srgbClr val="000000"/>
                          </a:solidFill>
                        </a:rPr>
                        <a:t>().</a:t>
                      </a:r>
                    </a:p>
                  </a:txBody>
                  <a:tcPr marL="76200" marR="76200" marT="76200" marB="76200"/>
                </a:tc>
              </a:tr>
            </a:tbl>
          </a:graphicData>
        </a:graphic>
      </p:graphicFrame>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22</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12.6 Time Module</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https://www.tutorialspoint.com/python3/python_date_time.htm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 - CS596</a:t>
            </a:r>
            <a:endParaRPr lang="en-US" dirty="0"/>
          </a:p>
        </p:txBody>
      </p:sp>
      <p:sp>
        <p:nvSpPr>
          <p:cNvPr id="2" name="TextBox 1"/>
          <p:cNvSpPr txBox="1"/>
          <p:nvPr/>
        </p:nvSpPr>
        <p:spPr>
          <a:xfrm>
            <a:off x="304800" y="1131978"/>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Here is the list of all available methods (2):</a:t>
            </a:r>
            <a:endParaRPr lang="en-US" altLang="zh-TW" sz="2000"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graphicFrame>
        <p:nvGraphicFramePr>
          <p:cNvPr id="9" name="表格 8"/>
          <p:cNvGraphicFramePr>
            <a:graphicFrameLocks noGrp="1"/>
          </p:cNvGraphicFramePr>
          <p:nvPr/>
        </p:nvGraphicFramePr>
        <p:xfrm>
          <a:off x="377371" y="1658257"/>
          <a:ext cx="8447315" cy="4328160"/>
        </p:xfrm>
        <a:graphic>
          <a:graphicData uri="http://schemas.openxmlformats.org/drawingml/2006/table">
            <a:tbl>
              <a:tblPr firstRow="1" bandRow="1">
                <a:tableStyleId>{5C22544A-7EE6-4342-B048-85BDC9FD1C3A}</a:tableStyleId>
              </a:tblPr>
              <a:tblGrid>
                <a:gridCol w="463550"/>
                <a:gridCol w="7983765"/>
              </a:tblGrid>
              <a:tr h="370840">
                <a:tc>
                  <a:txBody>
                    <a:bodyPr/>
                    <a:lstStyle/>
                    <a:p>
                      <a:pPr algn="l" fontAlgn="t"/>
                      <a:r>
                        <a:rPr lang="en-US" dirty="0">
                          <a:solidFill>
                            <a:schemeClr val="tx1"/>
                          </a:solidFill>
                        </a:rPr>
                        <a:t>SN</a:t>
                      </a:r>
                    </a:p>
                  </a:txBody>
                  <a:tcPr marL="76200" marR="76200" marT="76200" marB="76200"/>
                </a:tc>
                <a:tc>
                  <a:txBody>
                    <a:bodyPr/>
                    <a:lstStyle/>
                    <a:p>
                      <a:pPr algn="l" fontAlgn="t"/>
                      <a:r>
                        <a:rPr lang="en-US" dirty="0">
                          <a:solidFill>
                            <a:schemeClr val="tx1"/>
                          </a:solidFill>
                        </a:rPr>
                        <a:t>Function with Description</a:t>
                      </a:r>
                    </a:p>
                  </a:txBody>
                  <a:tcPr marL="76200" marR="76200" marT="76200" marB="76200"/>
                </a:tc>
              </a:tr>
              <a:tr h="370840">
                <a:tc>
                  <a:txBody>
                    <a:bodyPr/>
                    <a:lstStyle/>
                    <a:p>
                      <a:pPr fontAlgn="t"/>
                      <a:r>
                        <a:rPr lang="en-US" altLang="zh-TW" dirty="0"/>
                        <a:t>4</a:t>
                      </a:r>
                    </a:p>
                  </a:txBody>
                  <a:tcPr marL="76200" marR="76200" marT="76200" marB="76200"/>
                </a:tc>
                <a:tc>
                  <a:txBody>
                    <a:bodyPr/>
                    <a:lstStyle/>
                    <a:p>
                      <a:pPr algn="just" fontAlgn="t"/>
                      <a:r>
                        <a:rPr lang="en-US" b="1" u="none" strike="noStrike">
                          <a:solidFill>
                            <a:srgbClr val="313131"/>
                          </a:solidFill>
                          <a:hlinkClick r:id="rId4"/>
                        </a:rPr>
                        <a:t>time.ctime([secs])</a:t>
                      </a:r>
                      <a:endParaRPr lang="en-US">
                        <a:solidFill>
                          <a:srgbClr val="000000"/>
                        </a:solidFill>
                      </a:endParaRPr>
                    </a:p>
                    <a:p>
                      <a:pPr algn="just" fontAlgn="t"/>
                      <a:r>
                        <a:rPr lang="en-US">
                          <a:solidFill>
                            <a:srgbClr val="000000"/>
                          </a:solidFill>
                        </a:rPr>
                        <a:t>Like asctime(localtime(secs)) and without arguments is like asctime( )</a:t>
                      </a:r>
                    </a:p>
                  </a:txBody>
                  <a:tcPr marL="76200" marR="76200" marT="76200" marB="76200"/>
                </a:tc>
              </a:tr>
              <a:tr h="370840">
                <a:tc>
                  <a:txBody>
                    <a:bodyPr/>
                    <a:lstStyle/>
                    <a:p>
                      <a:pPr fontAlgn="t"/>
                      <a:r>
                        <a:rPr lang="en-US" altLang="zh-TW"/>
                        <a:t>5</a:t>
                      </a:r>
                    </a:p>
                  </a:txBody>
                  <a:tcPr marL="76200" marR="76200" marT="76200" marB="76200"/>
                </a:tc>
                <a:tc>
                  <a:txBody>
                    <a:bodyPr/>
                    <a:lstStyle/>
                    <a:p>
                      <a:pPr algn="just" fontAlgn="t"/>
                      <a:r>
                        <a:rPr lang="en-US" b="1" u="none" strike="noStrike">
                          <a:solidFill>
                            <a:srgbClr val="313131"/>
                          </a:solidFill>
                          <a:hlinkClick r:id="rId5"/>
                        </a:rPr>
                        <a:t>time.gmtime([secs])</a:t>
                      </a:r>
                      <a:endParaRPr lang="en-US">
                        <a:solidFill>
                          <a:srgbClr val="000000"/>
                        </a:solidFill>
                      </a:endParaRPr>
                    </a:p>
                    <a:p>
                      <a:pPr algn="just" fontAlgn="t"/>
                      <a:r>
                        <a:rPr lang="en-US">
                          <a:solidFill>
                            <a:srgbClr val="000000"/>
                          </a:solidFill>
                        </a:rPr>
                        <a:t>Accepts an instant expressed in seconds since the epoch and returns a time-tuple t with the UTC time. Note : t.tm_isdst is always 0</a:t>
                      </a:r>
                    </a:p>
                  </a:txBody>
                  <a:tcPr marL="76200" marR="76200" marT="76200" marB="76200"/>
                </a:tc>
              </a:tr>
              <a:tr h="370840">
                <a:tc>
                  <a:txBody>
                    <a:bodyPr/>
                    <a:lstStyle/>
                    <a:p>
                      <a:pPr fontAlgn="t"/>
                      <a:r>
                        <a:rPr lang="en-US" altLang="zh-TW"/>
                        <a:t>6</a:t>
                      </a:r>
                    </a:p>
                  </a:txBody>
                  <a:tcPr marL="76200" marR="76200" marT="76200" marB="76200"/>
                </a:tc>
                <a:tc>
                  <a:txBody>
                    <a:bodyPr/>
                    <a:lstStyle/>
                    <a:p>
                      <a:pPr algn="just" fontAlgn="t"/>
                      <a:r>
                        <a:rPr lang="en-US" b="1" u="none" strike="noStrike">
                          <a:solidFill>
                            <a:srgbClr val="313131"/>
                          </a:solidFill>
                          <a:hlinkClick r:id="rId6"/>
                        </a:rPr>
                        <a:t>time.localtime([secs])</a:t>
                      </a:r>
                      <a:endParaRPr lang="en-US">
                        <a:solidFill>
                          <a:srgbClr val="000000"/>
                        </a:solidFill>
                      </a:endParaRPr>
                    </a:p>
                    <a:p>
                      <a:pPr algn="just" fontAlgn="t"/>
                      <a:r>
                        <a:rPr lang="en-US">
                          <a:solidFill>
                            <a:srgbClr val="000000"/>
                          </a:solidFill>
                        </a:rPr>
                        <a:t>Accepts an instant expressed in seconds since the epoch and returns a time-tuple t with the local time (t.tm_isdst is 0 or 1, depending on whether DST applies to instant secs by local rules).</a:t>
                      </a:r>
                    </a:p>
                  </a:txBody>
                  <a:tcPr marL="76200" marR="76200" marT="76200" marB="76200"/>
                </a:tc>
              </a:tr>
              <a:tr h="370840">
                <a:tc>
                  <a:txBody>
                    <a:bodyPr/>
                    <a:lstStyle/>
                    <a:p>
                      <a:pPr fontAlgn="t"/>
                      <a:r>
                        <a:rPr lang="en-US" altLang="zh-TW"/>
                        <a:t>7</a:t>
                      </a:r>
                    </a:p>
                  </a:txBody>
                  <a:tcPr marL="76200" marR="76200" marT="76200" marB="76200"/>
                </a:tc>
                <a:tc>
                  <a:txBody>
                    <a:bodyPr/>
                    <a:lstStyle/>
                    <a:p>
                      <a:pPr algn="just" fontAlgn="t"/>
                      <a:r>
                        <a:rPr lang="en-US" b="1" u="none" strike="noStrike" dirty="0" err="1">
                          <a:solidFill>
                            <a:srgbClr val="313131"/>
                          </a:solidFill>
                          <a:hlinkClick r:id="rId7"/>
                        </a:rPr>
                        <a:t>time.mktime</a:t>
                      </a:r>
                      <a:r>
                        <a:rPr lang="en-US" b="1" u="none" strike="noStrike" dirty="0">
                          <a:solidFill>
                            <a:srgbClr val="313131"/>
                          </a:solidFill>
                          <a:hlinkClick r:id="rId7"/>
                        </a:rPr>
                        <a:t>(</a:t>
                      </a:r>
                      <a:r>
                        <a:rPr lang="en-US" b="1" u="none" strike="noStrike" dirty="0" err="1">
                          <a:solidFill>
                            <a:srgbClr val="313131"/>
                          </a:solidFill>
                          <a:hlinkClick r:id="rId7"/>
                        </a:rPr>
                        <a:t>tupletime</a:t>
                      </a:r>
                      <a:r>
                        <a:rPr lang="en-US" b="1" u="none" strike="noStrike" dirty="0">
                          <a:solidFill>
                            <a:srgbClr val="313131"/>
                          </a:solidFill>
                          <a:hlinkClick r:id="rId7"/>
                        </a:rPr>
                        <a:t>)</a:t>
                      </a:r>
                      <a:endParaRPr lang="en-US" dirty="0">
                        <a:solidFill>
                          <a:srgbClr val="000000"/>
                        </a:solidFill>
                      </a:endParaRPr>
                    </a:p>
                    <a:p>
                      <a:pPr algn="just" fontAlgn="t"/>
                      <a:r>
                        <a:rPr lang="en-US" dirty="0">
                          <a:solidFill>
                            <a:srgbClr val="000000"/>
                          </a:solidFill>
                        </a:rPr>
                        <a:t>Accepts an instant expressed as a time-tuple in local time and returns a floating-point value with the instant expressed in seconds since the epoch.</a:t>
                      </a:r>
                    </a:p>
                  </a:txBody>
                  <a:tcPr marL="76200" marR="76200" marT="76200" marB="76200"/>
                </a:tc>
              </a:tr>
            </a:tbl>
          </a:graphicData>
        </a:graphic>
      </p:graphicFrame>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23</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12.6 Time Module</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https://www.tutorialspoint.com/python3/python_date_time.htm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 - CS596</a:t>
            </a:r>
            <a:endParaRPr lang="en-US" dirty="0"/>
          </a:p>
        </p:txBody>
      </p:sp>
      <p:sp>
        <p:nvSpPr>
          <p:cNvPr id="2" name="TextBox 1"/>
          <p:cNvSpPr txBox="1"/>
          <p:nvPr/>
        </p:nvSpPr>
        <p:spPr>
          <a:xfrm>
            <a:off x="304800" y="1131978"/>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Here is the list of all available methods (3):</a:t>
            </a:r>
            <a:endParaRPr lang="en-US" altLang="zh-TW" sz="2000"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graphicFrame>
        <p:nvGraphicFramePr>
          <p:cNvPr id="9" name="表格 8"/>
          <p:cNvGraphicFramePr>
            <a:graphicFrameLocks noGrp="1"/>
          </p:cNvGraphicFramePr>
          <p:nvPr/>
        </p:nvGraphicFramePr>
        <p:xfrm>
          <a:off x="377371" y="1658257"/>
          <a:ext cx="8447315" cy="4053840"/>
        </p:xfrm>
        <a:graphic>
          <a:graphicData uri="http://schemas.openxmlformats.org/drawingml/2006/table">
            <a:tbl>
              <a:tblPr firstRow="1" bandRow="1">
                <a:tableStyleId>{5C22544A-7EE6-4342-B048-85BDC9FD1C3A}</a:tableStyleId>
              </a:tblPr>
              <a:tblGrid>
                <a:gridCol w="463550"/>
                <a:gridCol w="7983765"/>
              </a:tblGrid>
              <a:tr h="370840">
                <a:tc>
                  <a:txBody>
                    <a:bodyPr/>
                    <a:lstStyle/>
                    <a:p>
                      <a:pPr algn="l" fontAlgn="t"/>
                      <a:r>
                        <a:rPr lang="en-US" dirty="0">
                          <a:solidFill>
                            <a:schemeClr val="tx1"/>
                          </a:solidFill>
                        </a:rPr>
                        <a:t>SN</a:t>
                      </a:r>
                    </a:p>
                  </a:txBody>
                  <a:tcPr marL="76200" marR="76200" marT="76200" marB="76200"/>
                </a:tc>
                <a:tc>
                  <a:txBody>
                    <a:bodyPr/>
                    <a:lstStyle/>
                    <a:p>
                      <a:pPr algn="l" fontAlgn="t"/>
                      <a:r>
                        <a:rPr lang="en-US" dirty="0">
                          <a:solidFill>
                            <a:schemeClr val="tx1"/>
                          </a:solidFill>
                        </a:rPr>
                        <a:t>Function with Description</a:t>
                      </a:r>
                    </a:p>
                  </a:txBody>
                  <a:tcPr marL="76200" marR="76200" marT="76200" marB="76200"/>
                </a:tc>
              </a:tr>
              <a:tr h="370840">
                <a:tc>
                  <a:txBody>
                    <a:bodyPr/>
                    <a:lstStyle/>
                    <a:p>
                      <a:pPr fontAlgn="t"/>
                      <a:r>
                        <a:rPr lang="en-US" altLang="zh-TW" dirty="0"/>
                        <a:t>8</a:t>
                      </a:r>
                    </a:p>
                  </a:txBody>
                  <a:tcPr marL="76200" marR="76200" marT="76200" marB="76200"/>
                </a:tc>
                <a:tc>
                  <a:txBody>
                    <a:bodyPr/>
                    <a:lstStyle/>
                    <a:p>
                      <a:pPr algn="just" fontAlgn="t"/>
                      <a:r>
                        <a:rPr lang="en-US" b="1" u="none" strike="noStrike">
                          <a:solidFill>
                            <a:srgbClr val="313131"/>
                          </a:solidFill>
                          <a:hlinkClick r:id="rId4"/>
                        </a:rPr>
                        <a:t>time.sleep(secs)</a:t>
                      </a:r>
                      <a:endParaRPr lang="en-US">
                        <a:solidFill>
                          <a:srgbClr val="000000"/>
                        </a:solidFill>
                      </a:endParaRPr>
                    </a:p>
                    <a:p>
                      <a:pPr algn="just" fontAlgn="t"/>
                      <a:r>
                        <a:rPr lang="en-US">
                          <a:solidFill>
                            <a:srgbClr val="000000"/>
                          </a:solidFill>
                        </a:rPr>
                        <a:t>Suspends the calling thread for secs seconds.</a:t>
                      </a:r>
                    </a:p>
                  </a:txBody>
                  <a:tcPr marL="76200" marR="76200" marT="76200" marB="76200"/>
                </a:tc>
              </a:tr>
              <a:tr h="370840">
                <a:tc>
                  <a:txBody>
                    <a:bodyPr/>
                    <a:lstStyle/>
                    <a:p>
                      <a:pPr fontAlgn="t"/>
                      <a:r>
                        <a:rPr lang="en-US" altLang="zh-TW"/>
                        <a:t>9</a:t>
                      </a:r>
                    </a:p>
                  </a:txBody>
                  <a:tcPr marL="76200" marR="76200" marT="76200" marB="76200"/>
                </a:tc>
                <a:tc>
                  <a:txBody>
                    <a:bodyPr/>
                    <a:lstStyle/>
                    <a:p>
                      <a:pPr algn="just" fontAlgn="t"/>
                      <a:r>
                        <a:rPr lang="en-US" b="1" u="none" strike="noStrike">
                          <a:solidFill>
                            <a:srgbClr val="313131"/>
                          </a:solidFill>
                          <a:hlinkClick r:id="rId5"/>
                        </a:rPr>
                        <a:t>time.strftime(fmt[,tupletime])</a:t>
                      </a:r>
                      <a:endParaRPr lang="en-US">
                        <a:solidFill>
                          <a:srgbClr val="000000"/>
                        </a:solidFill>
                      </a:endParaRPr>
                    </a:p>
                    <a:p>
                      <a:pPr algn="just" fontAlgn="t"/>
                      <a:r>
                        <a:rPr lang="en-US">
                          <a:solidFill>
                            <a:srgbClr val="000000"/>
                          </a:solidFill>
                        </a:rPr>
                        <a:t>Accepts an instant expressed as a time-tuple in local time and returns a string representing the instant as specified by string fmt.</a:t>
                      </a:r>
                    </a:p>
                  </a:txBody>
                  <a:tcPr marL="76200" marR="76200" marT="76200" marB="76200"/>
                </a:tc>
              </a:tr>
              <a:tr h="370840">
                <a:tc>
                  <a:txBody>
                    <a:bodyPr/>
                    <a:lstStyle/>
                    <a:p>
                      <a:pPr fontAlgn="t"/>
                      <a:r>
                        <a:rPr lang="en-US" altLang="zh-TW"/>
                        <a:t>10</a:t>
                      </a:r>
                    </a:p>
                  </a:txBody>
                  <a:tcPr marL="76200" marR="76200" marT="76200" marB="76200"/>
                </a:tc>
                <a:tc>
                  <a:txBody>
                    <a:bodyPr/>
                    <a:lstStyle/>
                    <a:p>
                      <a:pPr algn="just" fontAlgn="t"/>
                      <a:r>
                        <a:rPr lang="en-US" b="1" u="none" strike="noStrike">
                          <a:solidFill>
                            <a:srgbClr val="313131"/>
                          </a:solidFill>
                          <a:hlinkClick r:id="rId6"/>
                        </a:rPr>
                        <a:t>time.strptime(str,fmt='%a %b %d %H:%M:%S %Y')</a:t>
                      </a:r>
                      <a:endParaRPr lang="en-US">
                        <a:solidFill>
                          <a:srgbClr val="000000"/>
                        </a:solidFill>
                      </a:endParaRPr>
                    </a:p>
                    <a:p>
                      <a:pPr algn="just" fontAlgn="t"/>
                      <a:r>
                        <a:rPr lang="en-US">
                          <a:solidFill>
                            <a:srgbClr val="000000"/>
                          </a:solidFill>
                        </a:rPr>
                        <a:t>Parses str according to format string fmt and returns the instant in time-tuple format.</a:t>
                      </a:r>
                    </a:p>
                  </a:txBody>
                  <a:tcPr marL="76200" marR="76200" marT="76200" marB="76200"/>
                </a:tc>
              </a:tr>
              <a:tr h="370840">
                <a:tc>
                  <a:txBody>
                    <a:bodyPr/>
                    <a:lstStyle/>
                    <a:p>
                      <a:pPr fontAlgn="t"/>
                      <a:r>
                        <a:rPr lang="en-US" altLang="zh-TW"/>
                        <a:t>11</a:t>
                      </a:r>
                    </a:p>
                  </a:txBody>
                  <a:tcPr marL="76200" marR="76200" marT="76200" marB="76200"/>
                </a:tc>
                <a:tc>
                  <a:txBody>
                    <a:bodyPr/>
                    <a:lstStyle/>
                    <a:p>
                      <a:pPr algn="just" fontAlgn="t"/>
                      <a:r>
                        <a:rPr lang="en-US" b="1" u="none" strike="noStrike" dirty="0" err="1">
                          <a:solidFill>
                            <a:srgbClr val="313131"/>
                          </a:solidFill>
                          <a:hlinkClick r:id="rId7"/>
                        </a:rPr>
                        <a:t>time.time</a:t>
                      </a:r>
                      <a:r>
                        <a:rPr lang="en-US" b="1" u="none" strike="noStrike" dirty="0">
                          <a:solidFill>
                            <a:srgbClr val="313131"/>
                          </a:solidFill>
                          <a:hlinkClick r:id="rId7"/>
                        </a:rPr>
                        <a:t>( )</a:t>
                      </a:r>
                      <a:endParaRPr lang="en-US" dirty="0">
                        <a:solidFill>
                          <a:srgbClr val="000000"/>
                        </a:solidFill>
                      </a:endParaRPr>
                    </a:p>
                    <a:p>
                      <a:pPr algn="just" fontAlgn="t"/>
                      <a:r>
                        <a:rPr lang="en-US" dirty="0">
                          <a:solidFill>
                            <a:srgbClr val="000000"/>
                          </a:solidFill>
                        </a:rPr>
                        <a:t>Returns the current time instant, a floating-point number of seconds since the epoch.</a:t>
                      </a:r>
                    </a:p>
                  </a:txBody>
                  <a:tcPr marL="76200" marR="76200" marT="76200" marB="76200"/>
                </a:tc>
              </a:tr>
            </a:tbl>
          </a:graphicData>
        </a:graphic>
      </p:graphicFrame>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24</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12.6 Time Module</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https://www.tutorialspoint.com/python3/python_date_time.htm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 - CS596</a:t>
            </a:r>
            <a:endParaRPr lang="en-US" dirty="0"/>
          </a:p>
        </p:txBody>
      </p:sp>
      <p:sp>
        <p:nvSpPr>
          <p:cNvPr id="2" name="TextBox 1"/>
          <p:cNvSpPr txBox="1"/>
          <p:nvPr/>
        </p:nvSpPr>
        <p:spPr>
          <a:xfrm>
            <a:off x="304800" y="1131978"/>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Here is the list of all available methods (3):</a:t>
            </a:r>
            <a:endParaRPr lang="en-US" altLang="zh-TW" sz="2000"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graphicFrame>
        <p:nvGraphicFramePr>
          <p:cNvPr id="9" name="表格 8"/>
          <p:cNvGraphicFramePr>
            <a:graphicFrameLocks noGrp="1"/>
          </p:cNvGraphicFramePr>
          <p:nvPr/>
        </p:nvGraphicFramePr>
        <p:xfrm>
          <a:off x="377371" y="1658257"/>
          <a:ext cx="8447315" cy="1402080"/>
        </p:xfrm>
        <a:graphic>
          <a:graphicData uri="http://schemas.openxmlformats.org/drawingml/2006/table">
            <a:tbl>
              <a:tblPr firstRow="1" bandRow="1">
                <a:tableStyleId>{5C22544A-7EE6-4342-B048-85BDC9FD1C3A}</a:tableStyleId>
              </a:tblPr>
              <a:tblGrid>
                <a:gridCol w="463550"/>
                <a:gridCol w="7983765"/>
              </a:tblGrid>
              <a:tr h="370840">
                <a:tc>
                  <a:txBody>
                    <a:bodyPr/>
                    <a:lstStyle/>
                    <a:p>
                      <a:pPr algn="l" fontAlgn="t"/>
                      <a:r>
                        <a:rPr lang="en-US" dirty="0">
                          <a:solidFill>
                            <a:schemeClr val="tx1"/>
                          </a:solidFill>
                        </a:rPr>
                        <a:t>SN</a:t>
                      </a:r>
                    </a:p>
                  </a:txBody>
                  <a:tcPr marL="76200" marR="76200" marT="76200" marB="76200"/>
                </a:tc>
                <a:tc>
                  <a:txBody>
                    <a:bodyPr/>
                    <a:lstStyle/>
                    <a:p>
                      <a:pPr algn="l" fontAlgn="t"/>
                      <a:r>
                        <a:rPr lang="en-US" dirty="0">
                          <a:solidFill>
                            <a:schemeClr val="tx1"/>
                          </a:solidFill>
                        </a:rPr>
                        <a:t>Function with Description</a:t>
                      </a:r>
                    </a:p>
                  </a:txBody>
                  <a:tcPr marL="76200" marR="76200" marT="76200" marB="76200"/>
                </a:tc>
              </a:tr>
              <a:tr h="370840">
                <a:tc>
                  <a:txBody>
                    <a:bodyPr/>
                    <a:lstStyle/>
                    <a:p>
                      <a:pPr fontAlgn="t"/>
                      <a:r>
                        <a:rPr lang="en-US" altLang="zh-TW" dirty="0"/>
                        <a:t>12</a:t>
                      </a:r>
                    </a:p>
                  </a:txBody>
                  <a:tcPr marL="76200" marR="76200" marT="76200" marB="76200"/>
                </a:tc>
                <a:tc>
                  <a:txBody>
                    <a:bodyPr/>
                    <a:lstStyle/>
                    <a:p>
                      <a:pPr algn="just" fontAlgn="t"/>
                      <a:r>
                        <a:rPr lang="en-US" b="1" u="none" strike="noStrike" dirty="0" err="1">
                          <a:solidFill>
                            <a:srgbClr val="313131"/>
                          </a:solidFill>
                          <a:hlinkClick r:id="rId4"/>
                        </a:rPr>
                        <a:t>time.tzset</a:t>
                      </a:r>
                      <a:r>
                        <a:rPr lang="en-US" b="1" u="none" strike="noStrike" dirty="0">
                          <a:solidFill>
                            <a:srgbClr val="313131"/>
                          </a:solidFill>
                          <a:hlinkClick r:id="rId4"/>
                        </a:rPr>
                        <a:t>()</a:t>
                      </a:r>
                      <a:endParaRPr lang="en-US" dirty="0">
                        <a:solidFill>
                          <a:srgbClr val="000000"/>
                        </a:solidFill>
                      </a:endParaRPr>
                    </a:p>
                    <a:p>
                      <a:pPr algn="just" fontAlgn="t"/>
                      <a:r>
                        <a:rPr lang="en-US" dirty="0">
                          <a:solidFill>
                            <a:srgbClr val="000000"/>
                          </a:solidFill>
                        </a:rPr>
                        <a:t>Resets the time conversion rules used by the library routines. The environment variable TZ specifies how this is done.</a:t>
                      </a:r>
                    </a:p>
                  </a:txBody>
                  <a:tcPr marL="76200" marR="76200" marT="76200" marB="76200"/>
                </a:tc>
              </a:tr>
            </a:tbl>
          </a:graphicData>
        </a:graphic>
      </p:graphicFrame>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25</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12.6 Time Module</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https://www.tutorialspoint.com/python3/python_date_time.htm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 - CS596</a:t>
            </a:r>
            <a:endParaRPr lang="en-US" dirty="0"/>
          </a:p>
        </p:txBody>
      </p:sp>
      <p:sp>
        <p:nvSpPr>
          <p:cNvPr id="2" name="TextBox 1"/>
          <p:cNvSpPr txBox="1"/>
          <p:nvPr/>
        </p:nvSpPr>
        <p:spPr>
          <a:xfrm>
            <a:off x="304800" y="1131978"/>
            <a:ext cx="8577942" cy="707886"/>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Let us go through the functions briefly:</a:t>
            </a:r>
          </a:p>
          <a:p>
            <a:pPr marL="465138" indent="-465138">
              <a:buClr>
                <a:srgbClr val="00B0F0"/>
              </a:buClr>
              <a:buFont typeface="Wingdings" pitchFamily="2" charset="2"/>
              <a:buChar char="u"/>
            </a:pPr>
            <a:r>
              <a:rPr lang="en-US" altLang="zh-TW" sz="2000" dirty="0" smtClean="0"/>
              <a:t>There are following two important attributes available with time module</a:t>
            </a:r>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graphicFrame>
        <p:nvGraphicFramePr>
          <p:cNvPr id="9" name="表格 8"/>
          <p:cNvGraphicFramePr>
            <a:graphicFrameLocks noGrp="1"/>
          </p:cNvGraphicFramePr>
          <p:nvPr/>
        </p:nvGraphicFramePr>
        <p:xfrm>
          <a:off x="304800" y="2021114"/>
          <a:ext cx="8447315" cy="2103120"/>
        </p:xfrm>
        <a:graphic>
          <a:graphicData uri="http://schemas.openxmlformats.org/drawingml/2006/table">
            <a:tbl>
              <a:tblPr firstRow="1" bandRow="1">
                <a:tableStyleId>{5C22544A-7EE6-4342-B048-85BDC9FD1C3A}</a:tableStyleId>
              </a:tblPr>
              <a:tblGrid>
                <a:gridCol w="463550"/>
                <a:gridCol w="7983765"/>
              </a:tblGrid>
              <a:tr h="370840">
                <a:tc>
                  <a:txBody>
                    <a:bodyPr/>
                    <a:lstStyle/>
                    <a:p>
                      <a:pPr algn="l" fontAlgn="t"/>
                      <a:r>
                        <a:rPr lang="en-US" dirty="0">
                          <a:solidFill>
                            <a:schemeClr val="tx1"/>
                          </a:solidFill>
                        </a:rPr>
                        <a:t>SN</a:t>
                      </a:r>
                    </a:p>
                  </a:txBody>
                  <a:tcPr marL="76200" marR="76200" marT="76200" marB="76200"/>
                </a:tc>
                <a:tc>
                  <a:txBody>
                    <a:bodyPr/>
                    <a:lstStyle/>
                    <a:p>
                      <a:pPr algn="l" fontAlgn="t"/>
                      <a:r>
                        <a:rPr lang="en-US" dirty="0">
                          <a:solidFill>
                            <a:schemeClr val="tx1"/>
                          </a:solidFill>
                        </a:rPr>
                        <a:t>Attribute with Description</a:t>
                      </a:r>
                    </a:p>
                  </a:txBody>
                  <a:tcPr marL="76200" marR="76200" marT="76200" marB="76200"/>
                </a:tc>
              </a:tr>
              <a:tr h="370840">
                <a:tc>
                  <a:txBody>
                    <a:bodyPr/>
                    <a:lstStyle/>
                    <a:p>
                      <a:pPr fontAlgn="t"/>
                      <a:r>
                        <a:rPr lang="en-US" altLang="zh-TW"/>
                        <a:t>1</a:t>
                      </a:r>
                    </a:p>
                  </a:txBody>
                  <a:tcPr marL="76200" marR="76200" marT="76200" marB="76200"/>
                </a:tc>
                <a:tc>
                  <a:txBody>
                    <a:bodyPr/>
                    <a:lstStyle/>
                    <a:p>
                      <a:pPr algn="just" fontAlgn="t"/>
                      <a:r>
                        <a:rPr lang="en-US" b="1" dirty="0" err="1" smtClean="0"/>
                        <a:t>time.timezone</a:t>
                      </a:r>
                      <a:r>
                        <a:rPr lang="en-US" b="1" dirty="0" smtClean="0"/>
                        <a:t>: </a:t>
                      </a:r>
                      <a:r>
                        <a:rPr lang="en-US" dirty="0" smtClean="0">
                          <a:solidFill>
                            <a:srgbClr val="000000"/>
                          </a:solidFill>
                        </a:rPr>
                        <a:t>Attribute </a:t>
                      </a:r>
                      <a:r>
                        <a:rPr lang="en-US" dirty="0" err="1">
                          <a:solidFill>
                            <a:srgbClr val="000000"/>
                          </a:solidFill>
                        </a:rPr>
                        <a:t>time.timezone</a:t>
                      </a:r>
                      <a:r>
                        <a:rPr lang="en-US" dirty="0">
                          <a:solidFill>
                            <a:srgbClr val="000000"/>
                          </a:solidFill>
                        </a:rPr>
                        <a:t> is the offset in seconds of the local time zone (without DST) from UTC (&gt;0 in the Americas; &lt;=0 in most of Europe, Asia, Africa).</a:t>
                      </a:r>
                    </a:p>
                  </a:txBody>
                  <a:tcPr marL="76200" marR="76200" marT="76200" marB="76200"/>
                </a:tc>
              </a:tr>
              <a:tr h="370840">
                <a:tc>
                  <a:txBody>
                    <a:bodyPr/>
                    <a:lstStyle/>
                    <a:p>
                      <a:pPr fontAlgn="t"/>
                      <a:r>
                        <a:rPr lang="en-US" altLang="zh-TW"/>
                        <a:t>2</a:t>
                      </a:r>
                    </a:p>
                  </a:txBody>
                  <a:tcPr marL="76200" marR="76200" marT="76200" marB="76200"/>
                </a:tc>
                <a:tc>
                  <a:txBody>
                    <a:bodyPr/>
                    <a:lstStyle/>
                    <a:p>
                      <a:pPr algn="just" fontAlgn="t"/>
                      <a:r>
                        <a:rPr lang="en-US" b="1" dirty="0" err="1" smtClean="0"/>
                        <a:t>time.tzname</a:t>
                      </a:r>
                      <a:r>
                        <a:rPr lang="en-US" b="1" dirty="0" smtClean="0"/>
                        <a:t>: </a:t>
                      </a:r>
                      <a:r>
                        <a:rPr lang="en-US" dirty="0" smtClean="0">
                          <a:solidFill>
                            <a:srgbClr val="000000"/>
                          </a:solidFill>
                        </a:rPr>
                        <a:t>Attribute </a:t>
                      </a:r>
                      <a:r>
                        <a:rPr lang="en-US" dirty="0" err="1">
                          <a:solidFill>
                            <a:srgbClr val="000000"/>
                          </a:solidFill>
                        </a:rPr>
                        <a:t>time.tzname</a:t>
                      </a:r>
                      <a:r>
                        <a:rPr lang="en-US" dirty="0">
                          <a:solidFill>
                            <a:srgbClr val="000000"/>
                          </a:solidFill>
                        </a:rPr>
                        <a:t> is a pair of locale-dependent strings, which are the names of the local time zone without and with DST, respectively.</a:t>
                      </a:r>
                    </a:p>
                  </a:txBody>
                  <a:tcPr marL="76200" marR="76200" marT="76200" marB="76200"/>
                </a:tc>
              </a:tr>
            </a:tbl>
          </a:graphicData>
        </a:graphic>
      </p:graphicFrame>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26</a:t>
            </a:fld>
            <a:endParaRPr lang="en-US"/>
          </a:p>
        </p:txBody>
      </p:sp>
      <p:sp>
        <p:nvSpPr>
          <p:cNvPr id="6" name="Rectangle 5"/>
          <p:cNvSpPr/>
          <p:nvPr/>
        </p:nvSpPr>
        <p:spPr>
          <a:xfrm>
            <a:off x="206062" y="2909484"/>
            <a:ext cx="8733752" cy="923330"/>
          </a:xfrm>
          <a:prstGeom prst="rect">
            <a:avLst/>
          </a:prstGeom>
        </p:spPr>
        <p:txBody>
          <a:bodyPr wrap="square">
            <a:spAutoFit/>
          </a:bodyPr>
          <a:lstStyle/>
          <a:p>
            <a:r>
              <a:rPr lang="en-US" sz="5400" b="1" dirty="0" smtClean="0">
                <a:solidFill>
                  <a:srgbClr val="FFC000"/>
                </a:solidFill>
                <a:effectLst>
                  <a:outerShdw blurRad="38100" dist="38100" dir="2700000" algn="tl">
                    <a:srgbClr val="000000">
                      <a:alpha val="43137"/>
                    </a:srgbClr>
                  </a:outerShdw>
                </a:effectLst>
              </a:rPr>
              <a:t>12.7 Calendar Module</a:t>
            </a:r>
            <a:endParaRPr lang="en-US" sz="5400" dirty="0">
              <a:solidFill>
                <a:prstClr val="black"/>
              </a:solidFill>
            </a:endParaRPr>
          </a:p>
        </p:txBody>
      </p:sp>
      <p:pic>
        <p:nvPicPr>
          <p:cNvPr id="7" name="Picture 2"/>
          <p:cNvPicPr>
            <a:picLocks noChangeAspect="1" noChangeArrowheads="1"/>
          </p:cNvPicPr>
          <p:nvPr/>
        </p:nvPicPr>
        <p:blipFill>
          <a:blip r:embed="rId3" cstate="print"/>
          <a:srcRect/>
          <a:stretch>
            <a:fillRect/>
          </a:stretch>
        </p:blipFill>
        <p:spPr bwMode="auto">
          <a:xfrm>
            <a:off x="4202567" y="4279674"/>
            <a:ext cx="822446" cy="916440"/>
          </a:xfrm>
          <a:prstGeom prst="rect">
            <a:avLst/>
          </a:prstGeom>
          <a:noFill/>
          <a:ln w="9525">
            <a:noFill/>
            <a:miter lim="800000"/>
            <a:headEnd/>
            <a:tailEnd/>
          </a:ln>
        </p:spPr>
      </p:pic>
    </p:spTree>
    <p:extLst>
      <p:ext uri="{BB962C8B-B14F-4D97-AF65-F5344CB8AC3E}">
        <p14:creationId xmlns="" xmlns:p14="http://schemas.microsoft.com/office/powerpoint/2010/main" val="14783950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27</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12.7 Calendar  Module</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https://www.tutorialspoint.com/python3/python_date_time.htm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 - CS596</a:t>
            </a:r>
            <a:endParaRPr lang="en-US"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10" name="TextBox 1"/>
          <p:cNvSpPr txBox="1"/>
          <p:nvPr/>
        </p:nvSpPr>
        <p:spPr>
          <a:xfrm>
            <a:off x="304800" y="1131978"/>
            <a:ext cx="8577942" cy="1323439"/>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The calendar module supplies calendar-related functions, including functions to print a text calendar for a given month or year.</a:t>
            </a:r>
          </a:p>
          <a:p>
            <a:pPr marL="465138" indent="-465138">
              <a:buClr>
                <a:srgbClr val="00B0F0"/>
              </a:buClr>
              <a:buFont typeface="Wingdings" pitchFamily="2" charset="2"/>
              <a:buChar char="u"/>
            </a:pPr>
            <a:r>
              <a:rPr lang="en-US" altLang="zh-TW" sz="2000" dirty="0" smtClean="0"/>
              <a:t>By default, calendar takes Monday as the first day of the week and Sunday as the last one. To change this, call </a:t>
            </a:r>
            <a:r>
              <a:rPr lang="en-US" altLang="zh-TW" sz="2000" dirty="0" err="1" smtClean="0"/>
              <a:t>calendar.setfirstweekday</a:t>
            </a:r>
            <a:r>
              <a:rPr lang="en-US" altLang="zh-TW" sz="2000" dirty="0" smtClean="0"/>
              <a:t>() function.</a:t>
            </a:r>
          </a:p>
        </p:txBody>
      </p:sp>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28</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12.7 Calendar Module</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https://www.tutorialspoint.com/python3/python_date_time.htm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 - CS596</a:t>
            </a:r>
            <a:endParaRPr lang="en-US"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graphicFrame>
        <p:nvGraphicFramePr>
          <p:cNvPr id="9" name="表格 8"/>
          <p:cNvGraphicFramePr>
            <a:graphicFrameLocks noGrp="1"/>
          </p:cNvGraphicFramePr>
          <p:nvPr/>
        </p:nvGraphicFramePr>
        <p:xfrm>
          <a:off x="333827" y="1672772"/>
          <a:ext cx="8447315" cy="3505200"/>
        </p:xfrm>
        <a:graphic>
          <a:graphicData uri="http://schemas.openxmlformats.org/drawingml/2006/table">
            <a:tbl>
              <a:tblPr firstRow="1" bandRow="1">
                <a:tableStyleId>{5C22544A-7EE6-4342-B048-85BDC9FD1C3A}</a:tableStyleId>
              </a:tblPr>
              <a:tblGrid>
                <a:gridCol w="463550"/>
                <a:gridCol w="7983765"/>
              </a:tblGrid>
              <a:tr h="370840">
                <a:tc>
                  <a:txBody>
                    <a:bodyPr/>
                    <a:lstStyle/>
                    <a:p>
                      <a:pPr algn="l" fontAlgn="t"/>
                      <a:r>
                        <a:rPr lang="en-US" dirty="0">
                          <a:solidFill>
                            <a:schemeClr val="tx1"/>
                          </a:solidFill>
                        </a:rPr>
                        <a:t>SN</a:t>
                      </a:r>
                    </a:p>
                  </a:txBody>
                  <a:tcPr marL="76200" marR="76200" marT="76200" marB="76200"/>
                </a:tc>
                <a:tc>
                  <a:txBody>
                    <a:bodyPr/>
                    <a:lstStyle/>
                    <a:p>
                      <a:pPr algn="l" fontAlgn="t"/>
                      <a:r>
                        <a:rPr lang="en-US" dirty="0">
                          <a:solidFill>
                            <a:schemeClr val="tx1"/>
                          </a:solidFill>
                        </a:rPr>
                        <a:t>Function with Description</a:t>
                      </a:r>
                    </a:p>
                  </a:txBody>
                  <a:tcPr marL="76200" marR="76200" marT="76200" marB="76200"/>
                </a:tc>
              </a:tr>
              <a:tr h="370840">
                <a:tc>
                  <a:txBody>
                    <a:bodyPr/>
                    <a:lstStyle/>
                    <a:p>
                      <a:pPr fontAlgn="t"/>
                      <a:r>
                        <a:rPr lang="en-US" altLang="zh-TW"/>
                        <a:t>1</a:t>
                      </a:r>
                    </a:p>
                  </a:txBody>
                  <a:tcPr marL="76200" marR="76200" marT="76200" marB="76200"/>
                </a:tc>
                <a:tc>
                  <a:txBody>
                    <a:bodyPr/>
                    <a:lstStyle/>
                    <a:p>
                      <a:pPr algn="just" fontAlgn="t"/>
                      <a:r>
                        <a:rPr lang="en-US" b="1"/>
                        <a:t>calendar.calendar(year,w=2,l=1,c=6)</a:t>
                      </a:r>
                      <a:r>
                        <a:rPr lang="en-US">
                          <a:solidFill>
                            <a:srgbClr val="000000"/>
                          </a:solidFill>
                        </a:rPr>
                        <a:t>Returns a multiline string with a calendar for year year formatted into three columns separated by c spaces. w is the width in characters of each date; each line has length 21*w+18+2*c. l is the number of lines for each week.</a:t>
                      </a:r>
                    </a:p>
                  </a:txBody>
                  <a:tcPr marL="76200" marR="76200" marT="76200" marB="76200"/>
                </a:tc>
              </a:tr>
              <a:tr h="370840">
                <a:tc>
                  <a:txBody>
                    <a:bodyPr/>
                    <a:lstStyle/>
                    <a:p>
                      <a:pPr fontAlgn="t"/>
                      <a:r>
                        <a:rPr lang="en-US" altLang="zh-TW"/>
                        <a:t>2</a:t>
                      </a:r>
                    </a:p>
                  </a:txBody>
                  <a:tcPr marL="76200" marR="76200" marT="76200" marB="76200"/>
                </a:tc>
                <a:tc>
                  <a:txBody>
                    <a:bodyPr/>
                    <a:lstStyle/>
                    <a:p>
                      <a:pPr algn="just" fontAlgn="t"/>
                      <a:r>
                        <a:rPr lang="en-US" b="1" dirty="0" err="1"/>
                        <a:t>calendar.firstweekday</a:t>
                      </a:r>
                      <a:r>
                        <a:rPr lang="en-US" b="1" dirty="0"/>
                        <a:t>( )</a:t>
                      </a:r>
                      <a:r>
                        <a:rPr lang="en-US" dirty="0">
                          <a:solidFill>
                            <a:srgbClr val="000000"/>
                          </a:solidFill>
                        </a:rPr>
                        <a:t>Returns the current setting for the weekday that starts each week. By default, when calendar is first imported, this is 0, meaning Monday.</a:t>
                      </a:r>
                    </a:p>
                  </a:txBody>
                  <a:tcPr marL="76200" marR="76200" marT="76200" marB="76200"/>
                </a:tc>
              </a:tr>
              <a:tr h="370840">
                <a:tc>
                  <a:txBody>
                    <a:bodyPr/>
                    <a:lstStyle/>
                    <a:p>
                      <a:pPr fontAlgn="t"/>
                      <a:r>
                        <a:rPr lang="en-US" altLang="zh-TW"/>
                        <a:t>3</a:t>
                      </a:r>
                    </a:p>
                  </a:txBody>
                  <a:tcPr marL="76200" marR="76200" marT="76200" marB="76200"/>
                </a:tc>
                <a:tc>
                  <a:txBody>
                    <a:bodyPr/>
                    <a:lstStyle/>
                    <a:p>
                      <a:pPr algn="just" fontAlgn="t"/>
                      <a:r>
                        <a:rPr lang="en-US" b="1" dirty="0" err="1"/>
                        <a:t>calendar.isleap</a:t>
                      </a:r>
                      <a:r>
                        <a:rPr lang="en-US" b="1" dirty="0"/>
                        <a:t>(year)</a:t>
                      </a:r>
                      <a:r>
                        <a:rPr lang="en-US" dirty="0">
                          <a:solidFill>
                            <a:srgbClr val="000000"/>
                          </a:solidFill>
                        </a:rPr>
                        <a:t>Returns True if year is a leap year; otherwise, False.</a:t>
                      </a:r>
                    </a:p>
                  </a:txBody>
                  <a:tcPr marL="76200" marR="76200" marT="76200" marB="76200"/>
                </a:tc>
              </a:tr>
              <a:tr h="370840">
                <a:tc>
                  <a:txBody>
                    <a:bodyPr/>
                    <a:lstStyle/>
                    <a:p>
                      <a:pPr fontAlgn="t"/>
                      <a:r>
                        <a:rPr lang="en-US" altLang="zh-TW" dirty="0"/>
                        <a:t>4</a:t>
                      </a:r>
                    </a:p>
                  </a:txBody>
                  <a:tcPr marL="76200" marR="76200" marT="76200" marB="76200"/>
                </a:tc>
                <a:tc>
                  <a:txBody>
                    <a:bodyPr/>
                    <a:lstStyle/>
                    <a:p>
                      <a:pPr algn="just" fontAlgn="t"/>
                      <a:r>
                        <a:rPr lang="en-US" b="1" dirty="0" err="1"/>
                        <a:t>calendar.leapdays</a:t>
                      </a:r>
                      <a:r>
                        <a:rPr lang="en-US" b="1" dirty="0"/>
                        <a:t>(y1,y2)</a:t>
                      </a:r>
                      <a:r>
                        <a:rPr lang="en-US" dirty="0">
                          <a:solidFill>
                            <a:srgbClr val="000000"/>
                          </a:solidFill>
                        </a:rPr>
                        <a:t>Returns the total number of leap days in the years within range(y1,y2).</a:t>
                      </a:r>
                    </a:p>
                  </a:txBody>
                  <a:tcPr marL="76200" marR="76200" marT="76200" marB="76200"/>
                </a:tc>
              </a:tr>
            </a:tbl>
          </a:graphicData>
        </a:graphic>
      </p:graphicFrame>
      <p:sp>
        <p:nvSpPr>
          <p:cNvPr id="10" name="TextBox 1"/>
          <p:cNvSpPr txBox="1"/>
          <p:nvPr/>
        </p:nvSpPr>
        <p:spPr>
          <a:xfrm>
            <a:off x="304800" y="1131978"/>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Here is a list of functions available with the </a:t>
            </a:r>
            <a:r>
              <a:rPr lang="en-US" altLang="zh-TW" sz="2000" i="1" dirty="0" smtClean="0"/>
              <a:t>calendar</a:t>
            </a:r>
            <a:r>
              <a:rPr lang="en-US" altLang="zh-TW" sz="2000" dirty="0" smtClean="0"/>
              <a:t> module (1):</a:t>
            </a:r>
          </a:p>
        </p:txBody>
      </p:sp>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29</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12.7 Calendar Module</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https://www.tutorialspoint.com/python3/python_date_time.htm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 - CS596</a:t>
            </a:r>
            <a:endParaRPr lang="en-US"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graphicFrame>
        <p:nvGraphicFramePr>
          <p:cNvPr id="9" name="表格 8"/>
          <p:cNvGraphicFramePr>
            <a:graphicFrameLocks noGrp="1"/>
          </p:cNvGraphicFramePr>
          <p:nvPr/>
        </p:nvGraphicFramePr>
        <p:xfrm>
          <a:off x="348342" y="1658982"/>
          <a:ext cx="8490858" cy="4328160"/>
        </p:xfrm>
        <a:graphic>
          <a:graphicData uri="http://schemas.openxmlformats.org/drawingml/2006/table">
            <a:tbl>
              <a:tblPr firstRow="1" bandRow="1">
                <a:tableStyleId>{5C22544A-7EE6-4342-B048-85BDC9FD1C3A}</a:tableStyleId>
              </a:tblPr>
              <a:tblGrid>
                <a:gridCol w="463550"/>
                <a:gridCol w="8027308"/>
              </a:tblGrid>
              <a:tr h="370840">
                <a:tc>
                  <a:txBody>
                    <a:bodyPr/>
                    <a:lstStyle/>
                    <a:p>
                      <a:pPr algn="l" fontAlgn="t"/>
                      <a:r>
                        <a:rPr lang="en-US" dirty="0">
                          <a:solidFill>
                            <a:schemeClr val="tx1"/>
                          </a:solidFill>
                        </a:rPr>
                        <a:t>SN</a:t>
                      </a:r>
                    </a:p>
                  </a:txBody>
                  <a:tcPr marL="76200" marR="76200" marT="76200" marB="76200"/>
                </a:tc>
                <a:tc>
                  <a:txBody>
                    <a:bodyPr/>
                    <a:lstStyle/>
                    <a:p>
                      <a:pPr algn="l" fontAlgn="t"/>
                      <a:r>
                        <a:rPr lang="en-US" dirty="0">
                          <a:solidFill>
                            <a:schemeClr val="tx1"/>
                          </a:solidFill>
                        </a:rPr>
                        <a:t>Function with Description</a:t>
                      </a:r>
                    </a:p>
                  </a:txBody>
                  <a:tcPr marL="76200" marR="76200" marT="76200" marB="76200"/>
                </a:tc>
              </a:tr>
              <a:tr h="370840">
                <a:tc>
                  <a:txBody>
                    <a:bodyPr/>
                    <a:lstStyle/>
                    <a:p>
                      <a:pPr fontAlgn="t"/>
                      <a:r>
                        <a:rPr lang="en-US" altLang="zh-TW" dirty="0"/>
                        <a:t>5</a:t>
                      </a:r>
                    </a:p>
                  </a:txBody>
                  <a:tcPr marL="76200" marR="76200" marT="76200" marB="76200"/>
                </a:tc>
                <a:tc>
                  <a:txBody>
                    <a:bodyPr/>
                    <a:lstStyle/>
                    <a:p>
                      <a:pPr algn="just" fontAlgn="t"/>
                      <a:r>
                        <a:rPr lang="en-US" b="1" dirty="0" err="1"/>
                        <a:t>calendar.month</a:t>
                      </a:r>
                      <a:r>
                        <a:rPr lang="en-US" b="1" dirty="0"/>
                        <a:t>(</a:t>
                      </a:r>
                      <a:r>
                        <a:rPr lang="en-US" b="1" dirty="0" err="1"/>
                        <a:t>year,month,w</a:t>
                      </a:r>
                      <a:r>
                        <a:rPr lang="en-US" b="1" dirty="0"/>
                        <a:t>=2,l=1)</a:t>
                      </a:r>
                      <a:r>
                        <a:rPr lang="en-US" dirty="0">
                          <a:solidFill>
                            <a:srgbClr val="000000"/>
                          </a:solidFill>
                        </a:rPr>
                        <a:t>Returns a multiline string with a calendar for month </a:t>
                      </a:r>
                      <a:r>
                        <a:rPr lang="en-US" dirty="0" err="1">
                          <a:solidFill>
                            <a:srgbClr val="000000"/>
                          </a:solidFill>
                        </a:rPr>
                        <a:t>month</a:t>
                      </a:r>
                      <a:r>
                        <a:rPr lang="en-US" dirty="0">
                          <a:solidFill>
                            <a:srgbClr val="000000"/>
                          </a:solidFill>
                        </a:rPr>
                        <a:t> of year </a:t>
                      </a:r>
                      <a:r>
                        <a:rPr lang="en-US" dirty="0" err="1">
                          <a:solidFill>
                            <a:srgbClr val="000000"/>
                          </a:solidFill>
                        </a:rPr>
                        <a:t>year</a:t>
                      </a:r>
                      <a:r>
                        <a:rPr lang="en-US" dirty="0">
                          <a:solidFill>
                            <a:srgbClr val="000000"/>
                          </a:solidFill>
                        </a:rPr>
                        <a:t>, one line per week plus two header lines. w is the width in characters of each date; each line has length 7*w+6. l is the number of lines for each week.</a:t>
                      </a:r>
                    </a:p>
                  </a:txBody>
                  <a:tcPr marL="76200" marR="76200" marT="76200" marB="76200"/>
                </a:tc>
              </a:tr>
              <a:tr h="370840">
                <a:tc>
                  <a:txBody>
                    <a:bodyPr/>
                    <a:lstStyle/>
                    <a:p>
                      <a:pPr fontAlgn="t"/>
                      <a:r>
                        <a:rPr lang="en-US" altLang="zh-TW"/>
                        <a:t>6</a:t>
                      </a:r>
                    </a:p>
                  </a:txBody>
                  <a:tcPr marL="76200" marR="76200" marT="76200" marB="76200"/>
                </a:tc>
                <a:tc>
                  <a:txBody>
                    <a:bodyPr/>
                    <a:lstStyle/>
                    <a:p>
                      <a:pPr algn="just" fontAlgn="t"/>
                      <a:r>
                        <a:rPr lang="en-US" b="1" dirty="0" err="1"/>
                        <a:t>calendar.monthcalendar</a:t>
                      </a:r>
                      <a:r>
                        <a:rPr lang="en-US" b="1" dirty="0"/>
                        <a:t>(</a:t>
                      </a:r>
                      <a:r>
                        <a:rPr lang="en-US" b="1" dirty="0" err="1"/>
                        <a:t>year,month</a:t>
                      </a:r>
                      <a:r>
                        <a:rPr lang="en-US" b="1" dirty="0"/>
                        <a:t>)</a:t>
                      </a:r>
                      <a:r>
                        <a:rPr lang="en-US" dirty="0">
                          <a:solidFill>
                            <a:srgbClr val="000000"/>
                          </a:solidFill>
                        </a:rPr>
                        <a:t>Returns a list of lists of </a:t>
                      </a:r>
                      <a:r>
                        <a:rPr lang="en-US" dirty="0" err="1">
                          <a:solidFill>
                            <a:srgbClr val="000000"/>
                          </a:solidFill>
                        </a:rPr>
                        <a:t>ints</a:t>
                      </a:r>
                      <a:r>
                        <a:rPr lang="en-US" dirty="0">
                          <a:solidFill>
                            <a:srgbClr val="000000"/>
                          </a:solidFill>
                        </a:rPr>
                        <a:t>. Each </a:t>
                      </a:r>
                      <a:r>
                        <a:rPr lang="en-US" dirty="0" err="1">
                          <a:solidFill>
                            <a:srgbClr val="000000"/>
                          </a:solidFill>
                        </a:rPr>
                        <a:t>sublist</a:t>
                      </a:r>
                      <a:r>
                        <a:rPr lang="en-US" dirty="0">
                          <a:solidFill>
                            <a:srgbClr val="000000"/>
                          </a:solidFill>
                        </a:rPr>
                        <a:t> denotes a week. Days outside month </a:t>
                      </a:r>
                      <a:r>
                        <a:rPr lang="en-US" dirty="0" err="1">
                          <a:solidFill>
                            <a:srgbClr val="000000"/>
                          </a:solidFill>
                        </a:rPr>
                        <a:t>month</a:t>
                      </a:r>
                      <a:r>
                        <a:rPr lang="en-US" dirty="0">
                          <a:solidFill>
                            <a:srgbClr val="000000"/>
                          </a:solidFill>
                        </a:rPr>
                        <a:t> of year </a:t>
                      </a:r>
                      <a:r>
                        <a:rPr lang="en-US" dirty="0" err="1">
                          <a:solidFill>
                            <a:srgbClr val="000000"/>
                          </a:solidFill>
                        </a:rPr>
                        <a:t>year</a:t>
                      </a:r>
                      <a:r>
                        <a:rPr lang="en-US" dirty="0">
                          <a:solidFill>
                            <a:srgbClr val="000000"/>
                          </a:solidFill>
                        </a:rPr>
                        <a:t> are set to 0; days within the month are set to their day-of-month, 1 and up.</a:t>
                      </a:r>
                    </a:p>
                  </a:txBody>
                  <a:tcPr marL="76200" marR="76200" marT="76200" marB="76200"/>
                </a:tc>
              </a:tr>
              <a:tr h="370840">
                <a:tc>
                  <a:txBody>
                    <a:bodyPr/>
                    <a:lstStyle/>
                    <a:p>
                      <a:pPr fontAlgn="t"/>
                      <a:r>
                        <a:rPr lang="en-US" altLang="zh-TW" dirty="0"/>
                        <a:t>7</a:t>
                      </a:r>
                    </a:p>
                  </a:txBody>
                  <a:tcPr marL="76200" marR="76200" marT="76200" marB="76200"/>
                </a:tc>
                <a:tc>
                  <a:txBody>
                    <a:bodyPr/>
                    <a:lstStyle/>
                    <a:p>
                      <a:pPr algn="just" fontAlgn="t"/>
                      <a:r>
                        <a:rPr lang="en-US" b="1" dirty="0" err="1"/>
                        <a:t>calendar.monthrange</a:t>
                      </a:r>
                      <a:r>
                        <a:rPr lang="en-US" b="1" dirty="0"/>
                        <a:t>(</a:t>
                      </a:r>
                      <a:r>
                        <a:rPr lang="en-US" b="1" dirty="0" err="1"/>
                        <a:t>year,month</a:t>
                      </a:r>
                      <a:r>
                        <a:rPr lang="en-US" b="1" dirty="0"/>
                        <a:t>)</a:t>
                      </a:r>
                      <a:r>
                        <a:rPr lang="en-US" dirty="0">
                          <a:solidFill>
                            <a:srgbClr val="000000"/>
                          </a:solidFill>
                        </a:rPr>
                        <a:t>Returns two integers. The first one is the code of the weekday for the first day of the month </a:t>
                      </a:r>
                      <a:r>
                        <a:rPr lang="en-US" dirty="0" err="1">
                          <a:solidFill>
                            <a:srgbClr val="000000"/>
                          </a:solidFill>
                        </a:rPr>
                        <a:t>month</a:t>
                      </a:r>
                      <a:r>
                        <a:rPr lang="en-US" dirty="0">
                          <a:solidFill>
                            <a:srgbClr val="000000"/>
                          </a:solidFill>
                        </a:rPr>
                        <a:t> in year </a:t>
                      </a:r>
                      <a:r>
                        <a:rPr lang="en-US" dirty="0" err="1">
                          <a:solidFill>
                            <a:srgbClr val="000000"/>
                          </a:solidFill>
                        </a:rPr>
                        <a:t>year</a:t>
                      </a:r>
                      <a:r>
                        <a:rPr lang="en-US" dirty="0">
                          <a:solidFill>
                            <a:srgbClr val="000000"/>
                          </a:solidFill>
                        </a:rPr>
                        <a:t>; the second one is the number of days in the month. Weekday codes are 0 (Monday) to 6 (Sunday); month numbers are 1 to 12.</a:t>
                      </a:r>
                    </a:p>
                  </a:txBody>
                  <a:tcPr marL="76200" marR="76200" marT="76200" marB="76200"/>
                </a:tc>
              </a:tr>
              <a:tr h="370840">
                <a:tc>
                  <a:txBody>
                    <a:bodyPr/>
                    <a:lstStyle/>
                    <a:p>
                      <a:pPr fontAlgn="t"/>
                      <a:r>
                        <a:rPr lang="en-US" altLang="zh-TW"/>
                        <a:t>8</a:t>
                      </a:r>
                    </a:p>
                  </a:txBody>
                  <a:tcPr marL="76200" marR="76200" marT="76200" marB="76200"/>
                </a:tc>
                <a:tc>
                  <a:txBody>
                    <a:bodyPr/>
                    <a:lstStyle/>
                    <a:p>
                      <a:pPr algn="just" fontAlgn="t"/>
                      <a:r>
                        <a:rPr lang="en-US" b="1" dirty="0" err="1"/>
                        <a:t>calendar.prcal</a:t>
                      </a:r>
                      <a:r>
                        <a:rPr lang="en-US" b="1" dirty="0"/>
                        <a:t>(</a:t>
                      </a:r>
                      <a:r>
                        <a:rPr lang="en-US" b="1" dirty="0" err="1"/>
                        <a:t>year,w</a:t>
                      </a:r>
                      <a:r>
                        <a:rPr lang="en-US" b="1" dirty="0"/>
                        <a:t>=2,l=1,c=6)</a:t>
                      </a:r>
                      <a:r>
                        <a:rPr lang="en-US" dirty="0">
                          <a:solidFill>
                            <a:srgbClr val="000000"/>
                          </a:solidFill>
                        </a:rPr>
                        <a:t>Like print </a:t>
                      </a:r>
                      <a:r>
                        <a:rPr lang="en-US" dirty="0" err="1">
                          <a:solidFill>
                            <a:srgbClr val="000000"/>
                          </a:solidFill>
                        </a:rPr>
                        <a:t>calendar.calendar</a:t>
                      </a:r>
                      <a:r>
                        <a:rPr lang="en-US" dirty="0">
                          <a:solidFill>
                            <a:srgbClr val="000000"/>
                          </a:solidFill>
                        </a:rPr>
                        <a:t>(</a:t>
                      </a:r>
                      <a:r>
                        <a:rPr lang="en-US" dirty="0" err="1">
                          <a:solidFill>
                            <a:srgbClr val="000000"/>
                          </a:solidFill>
                        </a:rPr>
                        <a:t>year,w,l,c</a:t>
                      </a:r>
                      <a:r>
                        <a:rPr lang="en-US" dirty="0">
                          <a:solidFill>
                            <a:srgbClr val="000000"/>
                          </a:solidFill>
                        </a:rPr>
                        <a:t>).</a:t>
                      </a:r>
                    </a:p>
                  </a:txBody>
                  <a:tcPr marL="76200" marR="76200" marT="76200" marB="76200"/>
                </a:tc>
              </a:tr>
            </a:tbl>
          </a:graphicData>
        </a:graphic>
      </p:graphicFrame>
      <p:sp>
        <p:nvSpPr>
          <p:cNvPr id="10" name="TextBox 1"/>
          <p:cNvSpPr txBox="1"/>
          <p:nvPr/>
        </p:nvSpPr>
        <p:spPr>
          <a:xfrm>
            <a:off x="304800" y="1131978"/>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Here is a list of functions available with the </a:t>
            </a:r>
            <a:r>
              <a:rPr lang="en-US" altLang="zh-TW" sz="2000" i="1" dirty="0" smtClean="0"/>
              <a:t>calendar</a:t>
            </a:r>
            <a:r>
              <a:rPr lang="en-US" altLang="zh-TW" sz="2000" dirty="0" smtClean="0"/>
              <a:t> module (2):</a:t>
            </a:r>
          </a:p>
        </p:txBody>
      </p:sp>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3</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12 Time/Date</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https://www.tutorialspoint.com/python3/python_date_time.htm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 - CS596</a:t>
            </a:r>
            <a:endParaRPr lang="en-US" dirty="0"/>
          </a:p>
        </p:txBody>
      </p:sp>
      <p:sp>
        <p:nvSpPr>
          <p:cNvPr id="2" name="TextBox 1"/>
          <p:cNvSpPr txBox="1"/>
          <p:nvPr/>
        </p:nvSpPr>
        <p:spPr>
          <a:xfrm>
            <a:off x="304800" y="1131978"/>
            <a:ext cx="8577942" cy="1015663"/>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A Python program can handle date and time in several ways. </a:t>
            </a:r>
          </a:p>
          <a:p>
            <a:pPr marL="465138" indent="-465138">
              <a:buClr>
                <a:srgbClr val="00B0F0"/>
              </a:buClr>
              <a:buFont typeface="Wingdings" pitchFamily="2" charset="2"/>
              <a:buChar char="u"/>
            </a:pPr>
            <a:r>
              <a:rPr lang="en-US" altLang="zh-TW" sz="2000" dirty="0" smtClean="0"/>
              <a:t>Converting between date formats is a common chore for computers. </a:t>
            </a:r>
          </a:p>
          <a:p>
            <a:pPr marL="465138" indent="-465138">
              <a:buClr>
                <a:srgbClr val="00B0F0"/>
              </a:buClr>
              <a:buFont typeface="Wingdings" pitchFamily="2" charset="2"/>
              <a:buChar char="u"/>
            </a:pPr>
            <a:r>
              <a:rPr lang="en-US" altLang="zh-TW" sz="2000" dirty="0" smtClean="0"/>
              <a:t>Python's time and calendar modules help track dates and times.</a:t>
            </a:r>
            <a:endParaRPr lang="en-US" altLang="zh-TW" sz="2000"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30</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12.7 Calendar Module</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https://www.tutorialspoint.com/python3/python_date_time.htm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 - CS596</a:t>
            </a:r>
            <a:endParaRPr lang="en-US"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graphicFrame>
        <p:nvGraphicFramePr>
          <p:cNvPr id="9" name="表格 8"/>
          <p:cNvGraphicFramePr>
            <a:graphicFrameLocks noGrp="1"/>
          </p:cNvGraphicFramePr>
          <p:nvPr/>
        </p:nvGraphicFramePr>
        <p:xfrm>
          <a:off x="319314" y="1615440"/>
          <a:ext cx="8447315" cy="3505200"/>
        </p:xfrm>
        <a:graphic>
          <a:graphicData uri="http://schemas.openxmlformats.org/drawingml/2006/table">
            <a:tbl>
              <a:tblPr firstRow="1" bandRow="1">
                <a:tableStyleId>{5C22544A-7EE6-4342-B048-85BDC9FD1C3A}</a:tableStyleId>
              </a:tblPr>
              <a:tblGrid>
                <a:gridCol w="463550"/>
                <a:gridCol w="7983765"/>
              </a:tblGrid>
              <a:tr h="370840">
                <a:tc>
                  <a:txBody>
                    <a:bodyPr/>
                    <a:lstStyle/>
                    <a:p>
                      <a:pPr algn="l" fontAlgn="t"/>
                      <a:r>
                        <a:rPr lang="en-US" dirty="0">
                          <a:solidFill>
                            <a:schemeClr val="tx1"/>
                          </a:solidFill>
                        </a:rPr>
                        <a:t>SN</a:t>
                      </a:r>
                    </a:p>
                  </a:txBody>
                  <a:tcPr marL="76200" marR="76200" marT="76200" marB="76200"/>
                </a:tc>
                <a:tc>
                  <a:txBody>
                    <a:bodyPr/>
                    <a:lstStyle/>
                    <a:p>
                      <a:pPr algn="l" fontAlgn="t"/>
                      <a:r>
                        <a:rPr lang="en-US" dirty="0">
                          <a:solidFill>
                            <a:schemeClr val="tx1"/>
                          </a:solidFill>
                        </a:rPr>
                        <a:t>Function with Description</a:t>
                      </a:r>
                    </a:p>
                  </a:txBody>
                  <a:tcPr marL="76200" marR="76200" marT="76200" marB="76200"/>
                </a:tc>
              </a:tr>
              <a:tr h="370840">
                <a:tc>
                  <a:txBody>
                    <a:bodyPr/>
                    <a:lstStyle/>
                    <a:p>
                      <a:pPr fontAlgn="t"/>
                      <a:r>
                        <a:rPr lang="en-US" altLang="zh-TW" dirty="0"/>
                        <a:t>9</a:t>
                      </a:r>
                    </a:p>
                  </a:txBody>
                  <a:tcPr marL="76200" marR="76200" marT="76200" marB="76200"/>
                </a:tc>
                <a:tc>
                  <a:txBody>
                    <a:bodyPr/>
                    <a:lstStyle/>
                    <a:p>
                      <a:pPr algn="just" fontAlgn="t"/>
                      <a:r>
                        <a:rPr lang="en-US" b="1" dirty="0" err="1"/>
                        <a:t>calendar.prmonth</a:t>
                      </a:r>
                      <a:r>
                        <a:rPr lang="en-US" b="1" dirty="0"/>
                        <a:t>(</a:t>
                      </a:r>
                      <a:r>
                        <a:rPr lang="en-US" b="1" dirty="0" err="1"/>
                        <a:t>year,month,w</a:t>
                      </a:r>
                      <a:r>
                        <a:rPr lang="en-US" b="1" dirty="0"/>
                        <a:t>=2,l=1)</a:t>
                      </a:r>
                      <a:r>
                        <a:rPr lang="en-US" dirty="0">
                          <a:solidFill>
                            <a:srgbClr val="000000"/>
                          </a:solidFill>
                        </a:rPr>
                        <a:t>Like print </a:t>
                      </a:r>
                      <a:r>
                        <a:rPr lang="en-US" dirty="0" err="1">
                          <a:solidFill>
                            <a:srgbClr val="000000"/>
                          </a:solidFill>
                        </a:rPr>
                        <a:t>calendar.month</a:t>
                      </a:r>
                      <a:r>
                        <a:rPr lang="en-US" dirty="0">
                          <a:solidFill>
                            <a:srgbClr val="000000"/>
                          </a:solidFill>
                        </a:rPr>
                        <a:t>(</a:t>
                      </a:r>
                      <a:r>
                        <a:rPr lang="en-US" dirty="0" err="1">
                          <a:solidFill>
                            <a:srgbClr val="000000"/>
                          </a:solidFill>
                        </a:rPr>
                        <a:t>year,month,w,l</a:t>
                      </a:r>
                      <a:r>
                        <a:rPr lang="en-US" dirty="0">
                          <a:solidFill>
                            <a:srgbClr val="000000"/>
                          </a:solidFill>
                        </a:rPr>
                        <a:t>).</a:t>
                      </a:r>
                    </a:p>
                  </a:txBody>
                  <a:tcPr marL="76200" marR="76200" marT="76200" marB="76200"/>
                </a:tc>
              </a:tr>
              <a:tr h="370840">
                <a:tc>
                  <a:txBody>
                    <a:bodyPr/>
                    <a:lstStyle/>
                    <a:p>
                      <a:pPr fontAlgn="t"/>
                      <a:r>
                        <a:rPr lang="en-US" altLang="zh-TW"/>
                        <a:t>10</a:t>
                      </a:r>
                    </a:p>
                  </a:txBody>
                  <a:tcPr marL="76200" marR="76200" marT="76200" marB="76200"/>
                </a:tc>
                <a:tc>
                  <a:txBody>
                    <a:bodyPr/>
                    <a:lstStyle/>
                    <a:p>
                      <a:pPr algn="just" fontAlgn="t"/>
                      <a:r>
                        <a:rPr lang="en-US" b="1" dirty="0" err="1"/>
                        <a:t>calendar.setfirstweekday</a:t>
                      </a:r>
                      <a:r>
                        <a:rPr lang="en-US" b="1" dirty="0"/>
                        <a:t>(weekday)</a:t>
                      </a:r>
                      <a:r>
                        <a:rPr lang="en-US" dirty="0">
                          <a:solidFill>
                            <a:srgbClr val="000000"/>
                          </a:solidFill>
                        </a:rPr>
                        <a:t>Sets the first day of each week to weekday code weekday. Weekday codes are 0 (Monday) to 6 (Sunday).</a:t>
                      </a:r>
                    </a:p>
                  </a:txBody>
                  <a:tcPr marL="76200" marR="76200" marT="76200" marB="76200"/>
                </a:tc>
              </a:tr>
              <a:tr h="370840">
                <a:tc>
                  <a:txBody>
                    <a:bodyPr/>
                    <a:lstStyle/>
                    <a:p>
                      <a:pPr fontAlgn="t"/>
                      <a:r>
                        <a:rPr lang="en-US" altLang="zh-TW"/>
                        <a:t>11</a:t>
                      </a:r>
                    </a:p>
                  </a:txBody>
                  <a:tcPr marL="76200" marR="76200" marT="76200" marB="76200"/>
                </a:tc>
                <a:tc>
                  <a:txBody>
                    <a:bodyPr/>
                    <a:lstStyle/>
                    <a:p>
                      <a:pPr algn="just" fontAlgn="t"/>
                      <a:r>
                        <a:rPr lang="en-US" b="1"/>
                        <a:t>calendar.timegm(tupletime)</a:t>
                      </a:r>
                      <a:r>
                        <a:rPr lang="en-US">
                          <a:solidFill>
                            <a:srgbClr val="000000"/>
                          </a:solidFill>
                        </a:rPr>
                        <a:t>The inverse of time.gmtime: accepts a time instant in time-tuple form and returns the same instant as a floating-point number of seconds since the epoch.</a:t>
                      </a:r>
                    </a:p>
                  </a:txBody>
                  <a:tcPr marL="76200" marR="76200" marT="76200" marB="76200"/>
                </a:tc>
              </a:tr>
              <a:tr h="370840">
                <a:tc>
                  <a:txBody>
                    <a:bodyPr/>
                    <a:lstStyle/>
                    <a:p>
                      <a:pPr fontAlgn="t"/>
                      <a:r>
                        <a:rPr lang="en-US" altLang="zh-TW"/>
                        <a:t>12</a:t>
                      </a:r>
                    </a:p>
                  </a:txBody>
                  <a:tcPr marL="76200" marR="76200" marT="76200" marB="76200"/>
                </a:tc>
                <a:tc>
                  <a:txBody>
                    <a:bodyPr/>
                    <a:lstStyle/>
                    <a:p>
                      <a:pPr algn="just" fontAlgn="t"/>
                      <a:r>
                        <a:rPr lang="en-US" b="1" dirty="0" err="1"/>
                        <a:t>calendar.weekday</a:t>
                      </a:r>
                      <a:r>
                        <a:rPr lang="en-US" b="1" dirty="0"/>
                        <a:t>(</a:t>
                      </a:r>
                      <a:r>
                        <a:rPr lang="en-US" b="1" dirty="0" err="1"/>
                        <a:t>year,month,day</a:t>
                      </a:r>
                      <a:r>
                        <a:rPr lang="en-US" b="1" dirty="0"/>
                        <a:t>)</a:t>
                      </a:r>
                      <a:r>
                        <a:rPr lang="en-US" dirty="0">
                          <a:solidFill>
                            <a:srgbClr val="000000"/>
                          </a:solidFill>
                        </a:rPr>
                        <a:t>Returns the weekday code for the given date. Weekday codes are 0 (Monday) to 6 (Sunday); month numbers are 1 (January) to 12 (December).</a:t>
                      </a:r>
                    </a:p>
                  </a:txBody>
                  <a:tcPr marL="76200" marR="76200" marT="76200" marB="76200"/>
                </a:tc>
              </a:tr>
            </a:tbl>
          </a:graphicData>
        </a:graphic>
      </p:graphicFrame>
      <p:sp>
        <p:nvSpPr>
          <p:cNvPr id="10" name="TextBox 1"/>
          <p:cNvSpPr txBox="1"/>
          <p:nvPr/>
        </p:nvSpPr>
        <p:spPr>
          <a:xfrm>
            <a:off x="304800" y="1131978"/>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Here is a list of functions available with the </a:t>
            </a:r>
            <a:r>
              <a:rPr lang="en-US" altLang="zh-TW" sz="2000" i="1" dirty="0" smtClean="0"/>
              <a:t>calendar</a:t>
            </a:r>
            <a:r>
              <a:rPr lang="en-US" altLang="zh-TW" sz="2000" dirty="0" smtClean="0"/>
              <a:t> module (3):</a:t>
            </a:r>
          </a:p>
        </p:txBody>
      </p:sp>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31</a:t>
            </a:fld>
            <a:endParaRPr lang="en-US"/>
          </a:p>
        </p:txBody>
      </p:sp>
      <p:sp>
        <p:nvSpPr>
          <p:cNvPr id="6" name="Rectangle 5"/>
          <p:cNvSpPr/>
          <p:nvPr/>
        </p:nvSpPr>
        <p:spPr>
          <a:xfrm>
            <a:off x="206062" y="2909484"/>
            <a:ext cx="8733752" cy="769441"/>
          </a:xfrm>
          <a:prstGeom prst="rect">
            <a:avLst/>
          </a:prstGeom>
        </p:spPr>
        <p:txBody>
          <a:bodyPr wrap="square">
            <a:spAutoFit/>
          </a:bodyPr>
          <a:lstStyle/>
          <a:p>
            <a:r>
              <a:rPr lang="en-US" sz="4400" b="1" dirty="0" smtClean="0">
                <a:solidFill>
                  <a:srgbClr val="FFC000"/>
                </a:solidFill>
                <a:effectLst>
                  <a:outerShdw blurRad="38100" dist="38100" dir="2700000" algn="tl">
                    <a:srgbClr val="000000">
                      <a:alpha val="43137"/>
                    </a:srgbClr>
                  </a:outerShdw>
                </a:effectLst>
              </a:rPr>
              <a:t>12.8 Other Module and Function</a:t>
            </a:r>
            <a:endParaRPr lang="en-US" sz="4400" dirty="0">
              <a:solidFill>
                <a:prstClr val="black"/>
              </a:solidFill>
            </a:endParaRPr>
          </a:p>
        </p:txBody>
      </p:sp>
      <p:pic>
        <p:nvPicPr>
          <p:cNvPr id="7" name="Picture 2"/>
          <p:cNvPicPr>
            <a:picLocks noChangeAspect="1" noChangeArrowheads="1"/>
          </p:cNvPicPr>
          <p:nvPr/>
        </p:nvPicPr>
        <p:blipFill>
          <a:blip r:embed="rId3" cstate="print"/>
          <a:srcRect/>
          <a:stretch>
            <a:fillRect/>
          </a:stretch>
        </p:blipFill>
        <p:spPr bwMode="auto">
          <a:xfrm>
            <a:off x="4202567" y="4279674"/>
            <a:ext cx="822446" cy="916440"/>
          </a:xfrm>
          <a:prstGeom prst="rect">
            <a:avLst/>
          </a:prstGeom>
          <a:noFill/>
          <a:ln w="9525">
            <a:noFill/>
            <a:miter lim="800000"/>
            <a:headEnd/>
            <a:tailEnd/>
          </a:ln>
        </p:spPr>
      </p:pic>
    </p:spTree>
    <p:extLst>
      <p:ext uri="{BB962C8B-B14F-4D97-AF65-F5344CB8AC3E}">
        <p14:creationId xmlns="" xmlns:p14="http://schemas.microsoft.com/office/powerpoint/2010/main" val="14783950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32</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12.8 Other Module and Function</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https://www.tutorialspoint.com/python3/python_date_time.htm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 - CS596</a:t>
            </a:r>
            <a:endParaRPr lang="en-US"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10" name="TextBox 1"/>
          <p:cNvSpPr txBox="1"/>
          <p:nvPr/>
        </p:nvSpPr>
        <p:spPr>
          <a:xfrm>
            <a:off x="304800" y="1131978"/>
            <a:ext cx="8577942" cy="1631216"/>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There are some </a:t>
            </a:r>
            <a:r>
              <a:rPr lang="en-US" altLang="zh-TW" sz="2000" smtClean="0"/>
              <a:t>other important </a:t>
            </a:r>
            <a:r>
              <a:rPr lang="en-US" altLang="zh-TW" sz="2000" dirty="0" smtClean="0"/>
              <a:t>modules and functions to play with date &amp; time in Python:</a:t>
            </a:r>
          </a:p>
          <a:p>
            <a:pPr marL="922338" lvl="1" indent="-465138">
              <a:buClr>
                <a:srgbClr val="00B0F0"/>
              </a:buClr>
              <a:buFont typeface="Wingdings" pitchFamily="2" charset="2"/>
              <a:buChar char="u"/>
            </a:pPr>
            <a:r>
              <a:rPr lang="en-US" altLang="zh-TW" sz="2000" dirty="0" smtClean="0">
                <a:hlinkClick r:id="rId4"/>
              </a:rPr>
              <a:t>The </a:t>
            </a:r>
            <a:r>
              <a:rPr lang="en-US" altLang="zh-TW" sz="2000" i="1" dirty="0" err="1" smtClean="0">
                <a:hlinkClick r:id="rId4"/>
              </a:rPr>
              <a:t>datetime</a:t>
            </a:r>
            <a:r>
              <a:rPr lang="en-US" altLang="zh-TW" sz="2000" dirty="0" smtClean="0">
                <a:hlinkClick r:id="rId4"/>
              </a:rPr>
              <a:t> Module</a:t>
            </a:r>
            <a:endParaRPr lang="en-US" altLang="zh-TW" sz="2000" dirty="0" smtClean="0"/>
          </a:p>
          <a:p>
            <a:pPr marL="922338" lvl="1" indent="-465138">
              <a:buClr>
                <a:srgbClr val="00B0F0"/>
              </a:buClr>
              <a:buFont typeface="Wingdings" pitchFamily="2" charset="2"/>
              <a:buChar char="u"/>
            </a:pPr>
            <a:r>
              <a:rPr lang="en-US" altLang="zh-TW" sz="2000" dirty="0" smtClean="0">
                <a:hlinkClick r:id="rId5"/>
              </a:rPr>
              <a:t>The </a:t>
            </a:r>
            <a:r>
              <a:rPr lang="en-US" altLang="zh-TW" sz="2000" i="1" dirty="0" err="1" smtClean="0">
                <a:hlinkClick r:id="rId5"/>
              </a:rPr>
              <a:t>pytz</a:t>
            </a:r>
            <a:r>
              <a:rPr lang="en-US" altLang="zh-TW" sz="2000" i="1" dirty="0" smtClean="0">
                <a:hlinkClick r:id="rId5"/>
              </a:rPr>
              <a:t> </a:t>
            </a:r>
            <a:r>
              <a:rPr lang="en-US" altLang="zh-TW" sz="2000" dirty="0" smtClean="0">
                <a:hlinkClick r:id="rId5"/>
              </a:rPr>
              <a:t>Module</a:t>
            </a:r>
            <a:endParaRPr lang="en-US" altLang="zh-TW" sz="2000" dirty="0" smtClean="0"/>
          </a:p>
          <a:p>
            <a:pPr marL="922338" lvl="1" indent="-465138">
              <a:buClr>
                <a:srgbClr val="00B0F0"/>
              </a:buClr>
              <a:buFont typeface="Wingdings" pitchFamily="2" charset="2"/>
              <a:buChar char="u"/>
            </a:pPr>
            <a:r>
              <a:rPr lang="en-US" altLang="zh-TW" sz="2000" dirty="0" smtClean="0">
                <a:hlinkClick r:id="rId6"/>
              </a:rPr>
              <a:t>The </a:t>
            </a:r>
            <a:r>
              <a:rPr lang="en-US" altLang="zh-TW" sz="2000" i="1" dirty="0" err="1" smtClean="0">
                <a:hlinkClick r:id="rId6"/>
              </a:rPr>
              <a:t>dateutil</a:t>
            </a:r>
            <a:r>
              <a:rPr lang="en-US" altLang="zh-TW" sz="2000" dirty="0" smtClean="0">
                <a:hlinkClick r:id="rId6"/>
              </a:rPr>
              <a:t> Module</a:t>
            </a:r>
            <a:endParaRPr lang="en-US" altLang="zh-TW" sz="2000" dirty="0" smtClean="0"/>
          </a:p>
        </p:txBody>
      </p:sp>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39A68FB-3CE7-4FDB-80DF-25BB60F8A625}" type="slidenum">
              <a:rPr lang="en-US" smtClean="0">
                <a:solidFill>
                  <a:prstClr val="black"/>
                </a:solidFill>
              </a:rPr>
              <a:pPr/>
              <a:t>33</a:t>
            </a:fld>
            <a:endParaRPr lang="en-US" dirty="0">
              <a:solidFill>
                <a:prstClr val="black"/>
              </a:solidFill>
            </a:endParaRPr>
          </a:p>
        </p:txBody>
      </p:sp>
      <p:sp>
        <p:nvSpPr>
          <p:cNvPr id="6" name="Rectangle 5"/>
          <p:cNvSpPr/>
          <p:nvPr/>
        </p:nvSpPr>
        <p:spPr>
          <a:xfrm>
            <a:off x="1385459" y="4332495"/>
            <a:ext cx="6553397" cy="923330"/>
          </a:xfrm>
          <a:prstGeom prst="rect">
            <a:avLst/>
          </a:prstGeom>
          <a:noFill/>
        </p:spPr>
        <p:txBody>
          <a:bodyPr wrap="none" lIns="91440" tIns="45720" rIns="91440" bIns="45720">
            <a:spAutoFit/>
          </a:bodyPr>
          <a:lstStyle/>
          <a:p>
            <a:pPr algn="ctr"/>
            <a:r>
              <a:rPr lang="en-US" sz="5400" b="1" dirty="0" smtClean="0">
                <a:ln w="12700">
                  <a:solidFill>
                    <a:srgbClr val="2C3C43">
                      <a:lumMod val="75000"/>
                    </a:srgbClr>
                  </a:solidFill>
                  <a:prstDash val="solid"/>
                </a:ln>
                <a:pattFill prst="dkUpDiag">
                  <a:fgClr>
                    <a:srgbClr val="2C3C43"/>
                  </a:fgClr>
                  <a:bgClr>
                    <a:srgbClr val="2C3C43">
                      <a:lumMod val="20000"/>
                      <a:lumOff val="80000"/>
                    </a:srgbClr>
                  </a:bgClr>
                </a:pattFill>
                <a:effectLst>
                  <a:outerShdw dist="38100" dir="2640000" algn="bl" rotWithShape="0">
                    <a:srgbClr val="2C3C43">
                      <a:lumMod val="75000"/>
                    </a:srgbClr>
                  </a:outerShdw>
                </a:effectLst>
              </a:rPr>
              <a:t>END of CHAPTER 12</a:t>
            </a:r>
            <a:endParaRPr lang="en-US" sz="5400" b="1" dirty="0">
              <a:ln w="12700">
                <a:solidFill>
                  <a:srgbClr val="2C3C43">
                    <a:lumMod val="75000"/>
                  </a:srgbClr>
                </a:solidFill>
                <a:prstDash val="solid"/>
              </a:ln>
              <a:pattFill prst="dkUpDiag">
                <a:fgClr>
                  <a:srgbClr val="2C3C43"/>
                </a:fgClr>
                <a:bgClr>
                  <a:srgbClr val="2C3C43">
                    <a:lumMod val="20000"/>
                    <a:lumOff val="80000"/>
                  </a:srgbClr>
                </a:bgClr>
              </a:pattFill>
              <a:effectLst>
                <a:outerShdw dist="38100" dir="2640000" algn="bl" rotWithShape="0">
                  <a:srgbClr val="2C3C43">
                    <a:lumMod val="75000"/>
                  </a:srgbClr>
                </a:outerShdw>
              </a:effectLst>
            </a:endParaRPr>
          </a:p>
        </p:txBody>
      </p:sp>
    </p:spTree>
    <p:extLst>
      <p:ext uri="{BB962C8B-B14F-4D97-AF65-F5344CB8AC3E}">
        <p14:creationId xmlns="" xmlns:p14="http://schemas.microsoft.com/office/powerpoint/2010/main" val="9384575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4</a:t>
            </a:fld>
            <a:endParaRPr lang="en-US"/>
          </a:p>
        </p:txBody>
      </p:sp>
      <p:sp>
        <p:nvSpPr>
          <p:cNvPr id="6" name="Rectangle 5"/>
          <p:cNvSpPr/>
          <p:nvPr/>
        </p:nvSpPr>
        <p:spPr>
          <a:xfrm>
            <a:off x="206062" y="2909484"/>
            <a:ext cx="8733752" cy="923330"/>
          </a:xfrm>
          <a:prstGeom prst="rect">
            <a:avLst/>
          </a:prstGeom>
        </p:spPr>
        <p:txBody>
          <a:bodyPr wrap="square">
            <a:spAutoFit/>
          </a:bodyPr>
          <a:lstStyle/>
          <a:p>
            <a:r>
              <a:rPr lang="en-US" sz="5400" b="1" dirty="0" smtClean="0">
                <a:solidFill>
                  <a:srgbClr val="FFC000"/>
                </a:solidFill>
                <a:effectLst>
                  <a:outerShdw blurRad="38100" dist="38100" dir="2700000" algn="tl">
                    <a:srgbClr val="000000">
                      <a:alpha val="43137"/>
                    </a:srgbClr>
                  </a:outerShdw>
                </a:effectLst>
              </a:rPr>
              <a:t>12.1 Tick</a:t>
            </a:r>
            <a:endParaRPr lang="en-US" sz="5400" dirty="0">
              <a:solidFill>
                <a:prstClr val="black"/>
              </a:solidFill>
            </a:endParaRPr>
          </a:p>
        </p:txBody>
      </p:sp>
      <p:pic>
        <p:nvPicPr>
          <p:cNvPr id="7" name="Picture 2"/>
          <p:cNvPicPr>
            <a:picLocks noChangeAspect="1" noChangeArrowheads="1"/>
          </p:cNvPicPr>
          <p:nvPr/>
        </p:nvPicPr>
        <p:blipFill>
          <a:blip r:embed="rId3" cstate="print"/>
          <a:srcRect/>
          <a:stretch>
            <a:fillRect/>
          </a:stretch>
        </p:blipFill>
        <p:spPr bwMode="auto">
          <a:xfrm>
            <a:off x="4202567" y="4279674"/>
            <a:ext cx="822446" cy="916440"/>
          </a:xfrm>
          <a:prstGeom prst="rect">
            <a:avLst/>
          </a:prstGeom>
          <a:noFill/>
          <a:ln w="9525">
            <a:noFill/>
            <a:miter lim="800000"/>
            <a:headEnd/>
            <a:tailEnd/>
          </a:ln>
        </p:spPr>
      </p:pic>
    </p:spTree>
    <p:extLst>
      <p:ext uri="{BB962C8B-B14F-4D97-AF65-F5344CB8AC3E}">
        <p14:creationId xmlns="" xmlns:p14="http://schemas.microsoft.com/office/powerpoint/2010/main" val="14783950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5</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12.1 Tick</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https://www.tutorialspoint.com/python3/python_date_time.htm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 - CS596</a:t>
            </a:r>
            <a:endParaRPr lang="en-US" dirty="0"/>
          </a:p>
        </p:txBody>
      </p:sp>
      <p:sp>
        <p:nvSpPr>
          <p:cNvPr id="2" name="TextBox 1"/>
          <p:cNvSpPr txBox="1"/>
          <p:nvPr/>
        </p:nvSpPr>
        <p:spPr>
          <a:xfrm>
            <a:off x="304800" y="1131978"/>
            <a:ext cx="8577942" cy="3170099"/>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Time intervals are floating-point numbers in units of seconds. </a:t>
            </a:r>
          </a:p>
          <a:p>
            <a:pPr marL="465138" indent="-465138">
              <a:buClr>
                <a:srgbClr val="00B0F0"/>
              </a:buClr>
              <a:buFont typeface="Wingdings" pitchFamily="2" charset="2"/>
              <a:buChar char="u"/>
            </a:pPr>
            <a:r>
              <a:rPr lang="en-US" altLang="zh-TW" sz="2000" dirty="0" smtClean="0"/>
              <a:t>Particular instants in time are expressed in seconds since 12:00am, January 1, 1970 (epoch).</a:t>
            </a:r>
          </a:p>
          <a:p>
            <a:pPr marL="465138" indent="-465138">
              <a:buClr>
                <a:srgbClr val="00B0F0"/>
              </a:buClr>
              <a:buFont typeface="Wingdings" pitchFamily="2" charset="2"/>
              <a:buChar char="u"/>
            </a:pPr>
            <a:r>
              <a:rPr lang="en-US" altLang="zh-TW" sz="2000" dirty="0" smtClean="0"/>
              <a:t>There is a popular </a:t>
            </a:r>
            <a:r>
              <a:rPr lang="en-US" altLang="zh-TW" sz="2000" b="1" dirty="0" smtClean="0"/>
              <a:t>time</a:t>
            </a:r>
            <a:r>
              <a:rPr lang="en-US" altLang="zh-TW" sz="2000" dirty="0" smtClean="0"/>
              <a:t> module available in Python which provides functions for working with times, and for converting between representations. </a:t>
            </a:r>
          </a:p>
          <a:p>
            <a:pPr marL="465138" indent="-465138">
              <a:buClr>
                <a:srgbClr val="00B0F0"/>
              </a:buClr>
              <a:buFont typeface="Wingdings" pitchFamily="2" charset="2"/>
              <a:buChar char="u"/>
            </a:pPr>
            <a:r>
              <a:rPr lang="en-US" altLang="zh-TW" sz="2000" dirty="0" smtClean="0"/>
              <a:t>The function </a:t>
            </a:r>
            <a:r>
              <a:rPr lang="en-US" altLang="zh-TW" sz="2000" i="1" dirty="0" err="1" smtClean="0"/>
              <a:t>time.time</a:t>
            </a:r>
            <a:r>
              <a:rPr lang="en-US" altLang="zh-TW" sz="2000" i="1" dirty="0" smtClean="0"/>
              <a:t>()</a:t>
            </a:r>
            <a:r>
              <a:rPr lang="en-US" altLang="zh-TW" sz="2000" dirty="0" smtClean="0"/>
              <a:t> returns the current system time in ticks since 12:00am, January 1, 1970 (</a:t>
            </a:r>
            <a:r>
              <a:rPr lang="en-US" altLang="zh-TW" sz="2000" b="1" dirty="0" smtClean="0"/>
              <a:t>epoch</a:t>
            </a:r>
            <a:r>
              <a:rPr lang="en-US" altLang="zh-TW" sz="2000" dirty="0" smtClean="0"/>
              <a:t>).</a:t>
            </a:r>
          </a:p>
          <a:p>
            <a:pPr marL="465138" indent="-465138">
              <a:buClr>
                <a:srgbClr val="00B0F0"/>
              </a:buClr>
              <a:buFont typeface="Wingdings" pitchFamily="2" charset="2"/>
              <a:buChar char="u"/>
            </a:pPr>
            <a:r>
              <a:rPr lang="en-US" altLang="zh-TW" sz="2000" dirty="0" smtClean="0"/>
              <a:t>Note: </a:t>
            </a:r>
          </a:p>
          <a:p>
            <a:pPr marL="922338" lvl="1" indent="-465138">
              <a:buClr>
                <a:srgbClr val="00B0F0"/>
              </a:buClr>
              <a:buFont typeface="Wingdings" pitchFamily="2" charset="2"/>
              <a:buChar char="u"/>
            </a:pPr>
            <a:r>
              <a:rPr lang="en-US" altLang="zh-TW" sz="2000" b="1" dirty="0" smtClean="0"/>
              <a:t>epoch</a:t>
            </a:r>
            <a:r>
              <a:rPr lang="en-US" altLang="zh-TW" sz="2000" dirty="0" smtClean="0"/>
              <a:t>: a period of time in history or a person's life, typically one marked by notable events or particular characteristics</a:t>
            </a:r>
            <a:endParaRPr lang="en-US" altLang="zh-TW" sz="2000"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9" name="矩形 8"/>
          <p:cNvSpPr/>
          <p:nvPr/>
        </p:nvSpPr>
        <p:spPr>
          <a:xfrm>
            <a:off x="1037769" y="4384825"/>
            <a:ext cx="6930574" cy="1631216"/>
          </a:xfrm>
          <a:prstGeom prst="rect">
            <a:avLst/>
          </a:prstGeom>
          <a:solidFill>
            <a:schemeClr val="bg1">
              <a:lumMod val="85000"/>
            </a:schemeClr>
          </a:solidFill>
          <a:ln>
            <a:solidFill>
              <a:srgbClr val="C00000"/>
            </a:solidFill>
          </a:ln>
        </p:spPr>
        <p:txBody>
          <a:bodyPr wrap="square">
            <a:spAutoFit/>
          </a:bodyPr>
          <a:lstStyle/>
          <a:p>
            <a:r>
              <a:rPr lang="en-US" altLang="zh-TW" sz="2000" dirty="0" smtClean="0"/>
              <a:t>#!/usr/bin/python</a:t>
            </a:r>
          </a:p>
          <a:p>
            <a:r>
              <a:rPr lang="en-US" altLang="zh-TW" sz="2000" dirty="0" smtClean="0"/>
              <a:t>import time;  # This is required to include time module.</a:t>
            </a:r>
          </a:p>
          <a:p>
            <a:endParaRPr lang="en-US" altLang="zh-TW" sz="2000" dirty="0" smtClean="0"/>
          </a:p>
          <a:p>
            <a:r>
              <a:rPr lang="en-US" altLang="zh-TW" sz="2000" dirty="0" smtClean="0"/>
              <a:t>ticks = </a:t>
            </a:r>
            <a:r>
              <a:rPr lang="en-US" altLang="zh-TW" sz="2000" dirty="0" err="1" smtClean="0"/>
              <a:t>time.time</a:t>
            </a:r>
            <a:r>
              <a:rPr lang="en-US" altLang="zh-TW" sz="2000" dirty="0" smtClean="0"/>
              <a:t>()</a:t>
            </a:r>
          </a:p>
          <a:p>
            <a:r>
              <a:rPr lang="en-US" altLang="zh-TW" sz="2000" dirty="0" smtClean="0"/>
              <a:t>print ("Number of ticks since 12:00am, January 1, 1970:", ticks)</a:t>
            </a:r>
            <a:endParaRPr lang="zh-TW" altLang="en-US" sz="2000" dirty="0"/>
          </a:p>
        </p:txBody>
      </p:sp>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6</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12.1 Tick</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https://www.tutorialspoint.com/python3/python_date_time.htm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 - CS596</a:t>
            </a:r>
            <a:endParaRPr lang="en-US" dirty="0"/>
          </a:p>
        </p:txBody>
      </p:sp>
      <p:sp>
        <p:nvSpPr>
          <p:cNvPr id="2" name="TextBox 1"/>
          <p:cNvSpPr txBox="1"/>
          <p:nvPr/>
        </p:nvSpPr>
        <p:spPr>
          <a:xfrm>
            <a:off x="304800" y="1131978"/>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Run 12_Tick.py</a:t>
            </a:r>
            <a:endParaRPr lang="en-US" altLang="zh-TW" sz="2000"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pic>
        <p:nvPicPr>
          <p:cNvPr id="6146" name="Picture 2"/>
          <p:cNvPicPr>
            <a:picLocks noChangeAspect="1" noChangeArrowheads="1"/>
          </p:cNvPicPr>
          <p:nvPr/>
        </p:nvPicPr>
        <p:blipFill>
          <a:blip r:embed="rId4" cstate="print"/>
          <a:srcRect/>
          <a:stretch>
            <a:fillRect/>
          </a:stretch>
        </p:blipFill>
        <p:spPr bwMode="auto">
          <a:xfrm>
            <a:off x="1417410" y="3774848"/>
            <a:ext cx="4562475" cy="2124075"/>
          </a:xfrm>
          <a:prstGeom prst="rect">
            <a:avLst/>
          </a:prstGeom>
          <a:noFill/>
          <a:ln w="9525">
            <a:solidFill>
              <a:srgbClr val="C00000"/>
            </a:solidFill>
            <a:miter lim="800000"/>
            <a:headEnd/>
            <a:tailEnd/>
          </a:ln>
        </p:spPr>
      </p:pic>
      <p:pic>
        <p:nvPicPr>
          <p:cNvPr id="1026" name="Picture 2"/>
          <p:cNvPicPr>
            <a:picLocks noChangeAspect="1" noChangeArrowheads="1"/>
          </p:cNvPicPr>
          <p:nvPr/>
        </p:nvPicPr>
        <p:blipFill>
          <a:blip r:embed="rId5" cstate="print"/>
          <a:srcRect/>
          <a:stretch>
            <a:fillRect/>
          </a:stretch>
        </p:blipFill>
        <p:spPr bwMode="auto">
          <a:xfrm>
            <a:off x="1361396" y="1789339"/>
            <a:ext cx="5724525" cy="1885950"/>
          </a:xfrm>
          <a:prstGeom prst="rect">
            <a:avLst/>
          </a:prstGeom>
          <a:noFill/>
          <a:ln w="9525">
            <a:solidFill>
              <a:srgbClr val="C00000"/>
            </a:solidFill>
            <a:miter lim="800000"/>
            <a:headEnd/>
            <a:tailEnd/>
          </a:ln>
        </p:spPr>
      </p:pic>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7</a:t>
            </a:fld>
            <a:endParaRPr lang="en-US"/>
          </a:p>
        </p:txBody>
      </p:sp>
      <p:sp>
        <p:nvSpPr>
          <p:cNvPr id="6" name="Rectangle 5"/>
          <p:cNvSpPr/>
          <p:nvPr/>
        </p:nvSpPr>
        <p:spPr>
          <a:xfrm>
            <a:off x="206062" y="2909484"/>
            <a:ext cx="8733752" cy="923330"/>
          </a:xfrm>
          <a:prstGeom prst="rect">
            <a:avLst/>
          </a:prstGeom>
        </p:spPr>
        <p:txBody>
          <a:bodyPr wrap="square">
            <a:spAutoFit/>
          </a:bodyPr>
          <a:lstStyle/>
          <a:p>
            <a:r>
              <a:rPr lang="en-US" sz="5400" b="1" dirty="0" smtClean="0">
                <a:solidFill>
                  <a:srgbClr val="FFC000"/>
                </a:solidFill>
                <a:effectLst>
                  <a:outerShdw blurRad="38100" dist="38100" dir="2700000" algn="tl">
                    <a:srgbClr val="000000">
                      <a:alpha val="43137"/>
                    </a:srgbClr>
                  </a:outerShdw>
                </a:effectLst>
              </a:rPr>
              <a:t>12.2 Get Current Time</a:t>
            </a:r>
            <a:endParaRPr lang="en-US" sz="5400" dirty="0">
              <a:solidFill>
                <a:prstClr val="black"/>
              </a:solidFill>
            </a:endParaRPr>
          </a:p>
        </p:txBody>
      </p:sp>
      <p:pic>
        <p:nvPicPr>
          <p:cNvPr id="7" name="Picture 2"/>
          <p:cNvPicPr>
            <a:picLocks noChangeAspect="1" noChangeArrowheads="1"/>
          </p:cNvPicPr>
          <p:nvPr/>
        </p:nvPicPr>
        <p:blipFill>
          <a:blip r:embed="rId3" cstate="print"/>
          <a:srcRect/>
          <a:stretch>
            <a:fillRect/>
          </a:stretch>
        </p:blipFill>
        <p:spPr bwMode="auto">
          <a:xfrm>
            <a:off x="4202567" y="4279674"/>
            <a:ext cx="822446" cy="916440"/>
          </a:xfrm>
          <a:prstGeom prst="rect">
            <a:avLst/>
          </a:prstGeom>
          <a:noFill/>
          <a:ln w="9525">
            <a:noFill/>
            <a:miter lim="800000"/>
            <a:headEnd/>
            <a:tailEnd/>
          </a:ln>
        </p:spPr>
      </p:pic>
    </p:spTree>
    <p:extLst>
      <p:ext uri="{BB962C8B-B14F-4D97-AF65-F5344CB8AC3E}">
        <p14:creationId xmlns="" xmlns:p14="http://schemas.microsoft.com/office/powerpoint/2010/main" val="14783950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8</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12.2 Python Tuple Time</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https://www.tutorialspoint.com/python3/python_date_time.htm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 - CS596</a:t>
            </a:r>
            <a:endParaRPr lang="en-US" dirty="0"/>
          </a:p>
        </p:txBody>
      </p:sp>
      <p:sp>
        <p:nvSpPr>
          <p:cNvPr id="2" name="TextBox 1"/>
          <p:cNvSpPr txBox="1"/>
          <p:nvPr/>
        </p:nvSpPr>
        <p:spPr>
          <a:xfrm>
            <a:off x="304800" y="1131978"/>
            <a:ext cx="8577942" cy="707886"/>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The above tuple is equivalent to </a:t>
            </a:r>
            <a:r>
              <a:rPr lang="en-US" altLang="zh-TW" sz="2000" b="1" dirty="0" err="1" smtClean="0"/>
              <a:t>struct_time</a:t>
            </a:r>
            <a:r>
              <a:rPr lang="en-US" altLang="zh-TW" sz="2000" dirty="0" smtClean="0"/>
              <a:t> structure. </a:t>
            </a:r>
          </a:p>
          <a:p>
            <a:pPr marL="465138" indent="-465138">
              <a:buClr>
                <a:srgbClr val="00B0F0"/>
              </a:buClr>
              <a:buFont typeface="Wingdings" pitchFamily="2" charset="2"/>
              <a:buChar char="u"/>
            </a:pPr>
            <a:r>
              <a:rPr lang="en-US" altLang="zh-TW" sz="2000" dirty="0" smtClean="0"/>
              <a:t>This structure has following attributes:</a:t>
            </a:r>
            <a:endParaRPr lang="en-US" altLang="zh-TW" sz="2000"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pic>
        <p:nvPicPr>
          <p:cNvPr id="7172" name="Picture 4"/>
          <p:cNvPicPr>
            <a:picLocks noChangeAspect="1" noChangeArrowheads="1"/>
          </p:cNvPicPr>
          <p:nvPr/>
        </p:nvPicPr>
        <p:blipFill>
          <a:blip r:embed="rId4" cstate="print"/>
          <a:srcRect/>
          <a:stretch>
            <a:fillRect/>
          </a:stretch>
        </p:blipFill>
        <p:spPr bwMode="auto">
          <a:xfrm>
            <a:off x="939120" y="2127478"/>
            <a:ext cx="6772275" cy="3648075"/>
          </a:xfrm>
          <a:prstGeom prst="rect">
            <a:avLst/>
          </a:prstGeom>
          <a:noFill/>
          <a:ln w="9525">
            <a:solidFill>
              <a:srgbClr val="C00000"/>
            </a:solidFill>
            <a:miter lim="800000"/>
            <a:headEnd/>
            <a:tailEnd/>
          </a:ln>
        </p:spPr>
      </p:pic>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9</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12.2 Python Tuple Time</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https://www.tutorialspoint.com/python3/python_date_time.htm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 - CS596</a:t>
            </a:r>
            <a:endParaRPr lang="en-US" dirty="0"/>
          </a:p>
        </p:txBody>
      </p:sp>
      <p:sp>
        <p:nvSpPr>
          <p:cNvPr id="2" name="TextBox 1"/>
          <p:cNvSpPr txBox="1"/>
          <p:nvPr/>
        </p:nvSpPr>
        <p:spPr>
          <a:xfrm>
            <a:off x="304800" y="1131978"/>
            <a:ext cx="8577942" cy="646331"/>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dirty="0" smtClean="0"/>
              <a:t>Many of Python's time functions handle time as a tuple of 9 numbers, as shown below −</a:t>
            </a:r>
            <a:endParaRPr lang="en-US" altLang="zh-TW"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pic>
        <p:nvPicPr>
          <p:cNvPr id="7171" name="Picture 3"/>
          <p:cNvPicPr>
            <a:picLocks noChangeAspect="1" noChangeArrowheads="1"/>
          </p:cNvPicPr>
          <p:nvPr/>
        </p:nvPicPr>
        <p:blipFill>
          <a:blip r:embed="rId4" cstate="print"/>
          <a:srcRect/>
          <a:stretch>
            <a:fillRect/>
          </a:stretch>
        </p:blipFill>
        <p:spPr bwMode="auto">
          <a:xfrm>
            <a:off x="997177" y="1919288"/>
            <a:ext cx="6772275" cy="3629025"/>
          </a:xfrm>
          <a:prstGeom prst="rect">
            <a:avLst/>
          </a:prstGeom>
          <a:noFill/>
          <a:ln w="9525">
            <a:solidFill>
              <a:srgbClr val="C00000"/>
            </a:solidFill>
            <a:miter lim="800000"/>
            <a:headEnd/>
            <a:tailEnd/>
          </a:ln>
        </p:spPr>
      </p:pic>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Template.potx" id="{E80F494D-E271-464E-886B-3BA5D5541D0D}" vid="{81EB598E-8E2C-439E-AC78-BC692462472F}"/>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5317</TotalTime>
  <Words>1673</Words>
  <Application>Microsoft Office PowerPoint</Application>
  <PresentationFormat>如螢幕大小 (4:3)</PresentationFormat>
  <Paragraphs>299</Paragraphs>
  <Slides>33</Slides>
  <Notes>1</Notes>
  <HiddenSlides>0</HiddenSlides>
  <MMClips>0</MMClips>
  <ScaleCrop>false</ScaleCrop>
  <HeadingPairs>
    <vt:vector size="4" baseType="variant">
      <vt:variant>
        <vt:lpstr>佈景主題</vt:lpstr>
      </vt:variant>
      <vt:variant>
        <vt:i4>2</vt:i4>
      </vt:variant>
      <vt:variant>
        <vt:lpstr>投影片標題</vt:lpstr>
      </vt:variant>
      <vt:variant>
        <vt:i4>33</vt:i4>
      </vt:variant>
    </vt:vector>
  </HeadingPairs>
  <TitlesOfParts>
    <vt:vector size="35" baseType="lpstr">
      <vt:lpstr>Office Theme</vt:lpstr>
      <vt:lpstr>Facet</vt:lpstr>
      <vt:lpstr>投影片 1</vt:lpstr>
      <vt:lpstr>投影片 2</vt:lpstr>
      <vt:lpstr>12 Time/Date</vt:lpstr>
      <vt:lpstr>投影片 4</vt:lpstr>
      <vt:lpstr>12.1 Tick</vt:lpstr>
      <vt:lpstr>12.1 Tick</vt:lpstr>
      <vt:lpstr>投影片 7</vt:lpstr>
      <vt:lpstr>12.2 Python Tuple Time</vt:lpstr>
      <vt:lpstr>12.2 Python Tuple Time</vt:lpstr>
      <vt:lpstr>投影片 10</vt:lpstr>
      <vt:lpstr>12.3 Get Current Time</vt:lpstr>
      <vt:lpstr>12.3 Get Current Time</vt:lpstr>
      <vt:lpstr>投影片 13</vt:lpstr>
      <vt:lpstr>12.4 Get Format Time</vt:lpstr>
      <vt:lpstr>投影片 15</vt:lpstr>
      <vt:lpstr>12.5 Get Month Calendar</vt:lpstr>
      <vt:lpstr>12.5 Get Month Calendar</vt:lpstr>
      <vt:lpstr>12.5 Get Month Calendar</vt:lpstr>
      <vt:lpstr>12.5 Get Month Calendar</vt:lpstr>
      <vt:lpstr>投影片 20</vt:lpstr>
      <vt:lpstr>12.6 Time Module</vt:lpstr>
      <vt:lpstr>12.6 Time Module</vt:lpstr>
      <vt:lpstr>12.6 Time Module</vt:lpstr>
      <vt:lpstr>12.6 Time Module</vt:lpstr>
      <vt:lpstr>12.6 Time Module</vt:lpstr>
      <vt:lpstr>投影片 26</vt:lpstr>
      <vt:lpstr>12.7 Calendar  Module</vt:lpstr>
      <vt:lpstr>12.7 Calendar Module</vt:lpstr>
      <vt:lpstr>12.7 Calendar Module</vt:lpstr>
      <vt:lpstr>12.7 Calendar Module</vt:lpstr>
      <vt:lpstr>投影片 31</vt:lpstr>
      <vt:lpstr>12.8 Other Module and Function</vt:lpstr>
      <vt:lpstr>投影片 33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USER</cp:lastModifiedBy>
  <cp:revision>1032</cp:revision>
  <dcterms:created xsi:type="dcterms:W3CDTF">2015-10-11T19:53:33Z</dcterms:created>
  <dcterms:modified xsi:type="dcterms:W3CDTF">2017-01-15T23:13:39Z</dcterms:modified>
</cp:coreProperties>
</file>