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64"/>
  </p:notesMasterIdLst>
  <p:sldIdLst>
    <p:sldId id="256" r:id="rId3"/>
    <p:sldId id="257" r:id="rId4"/>
    <p:sldId id="284" r:id="rId5"/>
    <p:sldId id="285" r:id="rId6"/>
    <p:sldId id="307" r:id="rId7"/>
    <p:sldId id="304" r:id="rId8"/>
    <p:sldId id="308" r:id="rId9"/>
    <p:sldId id="286" r:id="rId10"/>
    <p:sldId id="302" r:id="rId11"/>
    <p:sldId id="303" r:id="rId12"/>
    <p:sldId id="287" r:id="rId13"/>
    <p:sldId id="288" r:id="rId14"/>
    <p:sldId id="310" r:id="rId15"/>
    <p:sldId id="309" r:id="rId16"/>
    <p:sldId id="289" r:id="rId17"/>
    <p:sldId id="290" r:id="rId18"/>
    <p:sldId id="311" r:id="rId19"/>
    <p:sldId id="312" r:id="rId20"/>
    <p:sldId id="313" r:id="rId21"/>
    <p:sldId id="314" r:id="rId22"/>
    <p:sldId id="292" r:id="rId23"/>
    <p:sldId id="293" r:id="rId24"/>
    <p:sldId id="315" r:id="rId25"/>
    <p:sldId id="294" r:id="rId26"/>
    <p:sldId id="295" r:id="rId27"/>
    <p:sldId id="296" r:id="rId28"/>
    <p:sldId id="297" r:id="rId29"/>
    <p:sldId id="316" r:id="rId30"/>
    <p:sldId id="298" r:id="rId31"/>
    <p:sldId id="299" r:id="rId32"/>
    <p:sldId id="306" r:id="rId33"/>
    <p:sldId id="317" r:id="rId34"/>
    <p:sldId id="300" r:id="rId35"/>
    <p:sldId id="301" r:id="rId36"/>
    <p:sldId id="319" r:id="rId37"/>
    <p:sldId id="318" r:id="rId38"/>
    <p:sldId id="320" r:id="rId39"/>
    <p:sldId id="321" r:id="rId40"/>
    <p:sldId id="322" r:id="rId41"/>
    <p:sldId id="323" r:id="rId42"/>
    <p:sldId id="324" r:id="rId43"/>
    <p:sldId id="325" r:id="rId44"/>
    <p:sldId id="326" r:id="rId45"/>
    <p:sldId id="327" r:id="rId46"/>
    <p:sldId id="328" r:id="rId47"/>
    <p:sldId id="330" r:id="rId48"/>
    <p:sldId id="329" r:id="rId49"/>
    <p:sldId id="332" r:id="rId50"/>
    <p:sldId id="331" r:id="rId51"/>
    <p:sldId id="333" r:id="rId52"/>
    <p:sldId id="334" r:id="rId53"/>
    <p:sldId id="335" r:id="rId54"/>
    <p:sldId id="336" r:id="rId55"/>
    <p:sldId id="337" r:id="rId56"/>
    <p:sldId id="338" r:id="rId57"/>
    <p:sldId id="339" r:id="rId58"/>
    <p:sldId id="340" r:id="rId59"/>
    <p:sldId id="341" r:id="rId60"/>
    <p:sldId id="342" r:id="rId61"/>
    <p:sldId id="344" r:id="rId62"/>
    <p:sldId id="28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66" d="100"/>
          <a:sy n="66" d="100"/>
        </p:scale>
        <p:origin x="-480" y="25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2/25/2017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2/25/2017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2/25/2017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2/25/2017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2/25/2017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2/25/2017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2/25/2017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2/25/2017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2/25/2017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2/25/2017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2/25/2017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2/25/2017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2/25/2017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2/25/2017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2/25/2017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2/25/2017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2/25/2017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2/25/2017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2/25/2017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hyperlink" Target="http://www.shutupandship.com/2012/01/python-closures-explained.htm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hyperlink" Target="http://www.tech-thoughts-blog.com/2013/07/writing-closure-in-python.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Syntactic_suga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hyperlink" Target="http://docs.python.org/2/tutorial/controlflow.html"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Python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13: Function</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1026" name="Picture 2"/>
          <p:cNvPicPr>
            <a:picLocks noChangeAspect="1" noChangeArrowheads="1"/>
          </p:cNvPicPr>
          <p:nvPr/>
        </p:nvPicPr>
        <p:blipFill>
          <a:blip r:embed="rId4" cstate="print"/>
          <a:srcRect/>
          <a:stretch>
            <a:fillRect/>
          </a:stretch>
        </p:blipFill>
        <p:spPr bwMode="auto">
          <a:xfrm>
            <a:off x="4202567" y="4192589"/>
            <a:ext cx="822446" cy="916440"/>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13.3 Define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9342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You can define functions to provide the required functionality. Here are simple rules to define a function in Python.</a:t>
            </a:r>
          </a:p>
          <a:p>
            <a:pPr marL="922338" lvl="1" indent="-465138">
              <a:buClr>
                <a:srgbClr val="00B0F0"/>
              </a:buClr>
              <a:buFont typeface="Wingdings" pitchFamily="2" charset="2"/>
              <a:buChar char="u"/>
            </a:pPr>
            <a:r>
              <a:rPr lang="en-US" altLang="zh-TW" sz="2000" dirty="0" smtClean="0"/>
              <a:t>Function blocks begin with the keyword </a:t>
            </a:r>
            <a:r>
              <a:rPr lang="en-US" altLang="zh-TW" sz="2000" b="1" dirty="0" smtClean="0"/>
              <a:t>def</a:t>
            </a:r>
            <a:r>
              <a:rPr lang="en-US" altLang="zh-TW" sz="2000" dirty="0" smtClean="0"/>
              <a:t> followed by the function name and parentheses ( ( ) ).</a:t>
            </a:r>
          </a:p>
          <a:p>
            <a:pPr marL="922338" lvl="1" indent="-465138">
              <a:buClr>
                <a:srgbClr val="00B0F0"/>
              </a:buClr>
              <a:buFont typeface="Wingdings" pitchFamily="2" charset="2"/>
              <a:buChar char="u"/>
            </a:pPr>
            <a:r>
              <a:rPr lang="en-US" altLang="zh-TW" sz="2000" dirty="0" smtClean="0"/>
              <a:t>Any input parameters or arguments should be placed within these parentheses. You can also define parameters inside these parentheses. </a:t>
            </a:r>
          </a:p>
          <a:p>
            <a:pPr marL="922338" lvl="1" indent="-465138">
              <a:buClr>
                <a:srgbClr val="00B0F0"/>
              </a:buClr>
              <a:buFont typeface="Wingdings" pitchFamily="2" charset="2"/>
              <a:buChar char="u"/>
            </a:pPr>
            <a:r>
              <a:rPr lang="en-US" altLang="zh-TW" sz="2000" dirty="0" smtClean="0"/>
              <a:t>The first statement of a function can be an optional statement - the documentation string of the function or </a:t>
            </a:r>
            <a:r>
              <a:rPr lang="en-US" altLang="zh-TW" sz="2000" i="1" dirty="0" err="1" smtClean="0"/>
              <a:t>docstring</a:t>
            </a:r>
            <a:r>
              <a:rPr lang="en-US" altLang="zh-TW" sz="2000" dirty="0" smtClean="0"/>
              <a:t>.</a:t>
            </a:r>
          </a:p>
          <a:p>
            <a:pPr marL="922338" lvl="1" indent="-465138">
              <a:buClr>
                <a:srgbClr val="00B0F0"/>
              </a:buClr>
              <a:buFont typeface="Wingdings" pitchFamily="2" charset="2"/>
              <a:buChar char="u"/>
            </a:pPr>
            <a:r>
              <a:rPr lang="en-US" altLang="zh-TW" sz="2000" dirty="0" smtClean="0"/>
              <a:t>The code block within every function starts with a colon (:) and is indented.</a:t>
            </a:r>
          </a:p>
          <a:p>
            <a:pPr marL="922338" lvl="1" indent="-465138">
              <a:buClr>
                <a:srgbClr val="00B0F0"/>
              </a:buClr>
              <a:buFont typeface="Wingdings" pitchFamily="2" charset="2"/>
              <a:buChar char="u"/>
            </a:pPr>
            <a:r>
              <a:rPr lang="en-US" altLang="zh-TW" sz="2000" dirty="0" smtClean="0"/>
              <a:t>The statement return [expression] exits a function, optionally passing back an expression to the caller. A return statement with no arguments is the same as return None.</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13.4 Call Function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13.3 Call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Defining a function only gives it a name, specifies the parameters that are to be included in the function and structures the blocks of code.</a:t>
            </a:r>
          </a:p>
          <a:p>
            <a:pPr marL="465138" indent="-465138">
              <a:buClr>
                <a:srgbClr val="00B0F0"/>
              </a:buClr>
              <a:buFont typeface="Wingdings" pitchFamily="2" charset="2"/>
              <a:buChar char="u"/>
            </a:pPr>
            <a:r>
              <a:rPr lang="en-US" altLang="zh-TW" sz="2000" dirty="0" smtClean="0"/>
              <a:t>Once the basic structure of a function is finalized, you can execute it by calling it from another function or directly from the Python prompt. </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13.3 Call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Following is the example to call </a:t>
            </a:r>
            <a:r>
              <a:rPr lang="en-US" altLang="zh-TW" sz="2000" dirty="0" err="1" smtClean="0"/>
              <a:t>printme</a:t>
            </a:r>
            <a:r>
              <a:rPr lang="en-US" altLang="zh-TW" sz="2000" dirty="0" smtClean="0"/>
              <a:t>() function:</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357086" y="1625884"/>
            <a:ext cx="4826000" cy="3693319"/>
          </a:xfrm>
          <a:prstGeom prst="rect">
            <a:avLst/>
          </a:prstGeom>
          <a:solidFill>
            <a:schemeClr val="bg1">
              <a:lumMod val="85000"/>
            </a:schemeClr>
          </a:solidFill>
          <a:ln>
            <a:solidFill>
              <a:srgbClr val="C00000"/>
            </a:solidFill>
          </a:ln>
        </p:spPr>
        <p:txBody>
          <a:bodyPr wrap="square">
            <a:spAutoFit/>
          </a:bodyPr>
          <a:lstStyle/>
          <a:p>
            <a:r>
              <a:rPr lang="en-US" altLang="zh-TW" dirty="0" smtClean="0"/>
              <a:t>#!/usr/bin/python</a:t>
            </a:r>
          </a:p>
          <a:p>
            <a:endParaRPr lang="en-US" altLang="zh-TW" dirty="0" smtClean="0"/>
          </a:p>
          <a:p>
            <a:r>
              <a:rPr lang="en-US" altLang="zh-TW" dirty="0" smtClean="0"/>
              <a:t># Function definition is here</a:t>
            </a:r>
          </a:p>
          <a:p>
            <a:r>
              <a:rPr lang="en-US" altLang="zh-TW" dirty="0" smtClean="0"/>
              <a:t>def </a:t>
            </a:r>
            <a:r>
              <a:rPr lang="en-US" altLang="zh-TW" dirty="0" err="1" smtClean="0"/>
              <a:t>printme</a:t>
            </a:r>
            <a:r>
              <a:rPr lang="en-US" altLang="zh-TW" dirty="0" smtClean="0"/>
              <a:t>( str ):</a:t>
            </a:r>
          </a:p>
          <a:p>
            <a:r>
              <a:rPr lang="en-US" altLang="zh-TW" dirty="0" smtClean="0"/>
              <a:t>   "This prints a passed string into this function"</a:t>
            </a:r>
          </a:p>
          <a:p>
            <a:r>
              <a:rPr lang="en-US" altLang="zh-TW" dirty="0" smtClean="0"/>
              <a:t>   print (str)</a:t>
            </a:r>
          </a:p>
          <a:p>
            <a:r>
              <a:rPr lang="en-US" altLang="zh-TW" dirty="0" smtClean="0"/>
              <a:t>   return</a:t>
            </a:r>
          </a:p>
          <a:p>
            <a:endParaRPr lang="en-US" altLang="zh-TW" dirty="0" smtClean="0"/>
          </a:p>
          <a:p>
            <a:r>
              <a:rPr lang="en-US" altLang="zh-TW" dirty="0" smtClean="0"/>
              <a:t># Now you can call </a:t>
            </a:r>
            <a:r>
              <a:rPr lang="en-US" altLang="zh-TW" dirty="0" err="1" smtClean="0"/>
              <a:t>printme</a:t>
            </a:r>
            <a:r>
              <a:rPr lang="en-US" altLang="zh-TW" dirty="0" smtClean="0"/>
              <a:t> function</a:t>
            </a:r>
          </a:p>
          <a:p>
            <a:r>
              <a:rPr lang="en-US" altLang="zh-TW" dirty="0" err="1" smtClean="0"/>
              <a:t>printme</a:t>
            </a:r>
            <a:r>
              <a:rPr lang="en-US" altLang="zh-TW" dirty="0" smtClean="0"/>
              <a:t>("I'm first call to user defined function!")</a:t>
            </a:r>
          </a:p>
          <a:p>
            <a:r>
              <a:rPr lang="en-US" altLang="zh-TW" dirty="0" err="1" smtClean="0"/>
              <a:t>printme</a:t>
            </a:r>
            <a:r>
              <a:rPr lang="en-US" altLang="zh-TW" dirty="0" smtClean="0"/>
              <a:t>("Again second call to the same function")</a:t>
            </a:r>
          </a:p>
          <a:p>
            <a:r>
              <a:rPr lang="en-US" altLang="zh-TW" dirty="0" err="1" smtClean="0"/>
              <a:t>printme</a:t>
            </a:r>
            <a:r>
              <a:rPr lang="en-US" altLang="zh-TW" dirty="0" smtClean="0"/>
              <a:t>(1.0)</a:t>
            </a:r>
          </a:p>
          <a:p>
            <a:r>
              <a:rPr lang="en-US" altLang="zh-TW" dirty="0" err="1" smtClean="0"/>
              <a:t>printme</a:t>
            </a:r>
            <a:r>
              <a:rPr lang="en-US" altLang="zh-TW" dirty="0" smtClean="0"/>
              <a:t>(1)</a:t>
            </a:r>
            <a:endParaRPr lang="zh-TW" altLang="en-US"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13.3 Call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a:t>
            </a:r>
            <a:r>
              <a:rPr lang="en-US" altLang="zh-TW" sz="2000" dirty="0" err="1" smtClean="0"/>
              <a:t>printme</a:t>
            </a:r>
            <a:r>
              <a:rPr lang="en-US" altLang="zh-TW" sz="2000" dirty="0" smtClean="0"/>
              <a:t>():</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1476827" y="4843463"/>
            <a:ext cx="3810000" cy="828675"/>
          </a:xfrm>
          <a:prstGeom prst="rect">
            <a:avLst/>
          </a:prstGeom>
          <a:noFill/>
          <a:ln w="9525">
            <a:solidFill>
              <a:srgbClr val="C00000"/>
            </a:solid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1460273" y="1619931"/>
            <a:ext cx="4772025" cy="30956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13.4 Pass by Reference Example 1</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13.4 Pass by Reference Example 1</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All parameters (arguments) in the Python language are </a:t>
            </a:r>
            <a:r>
              <a:rPr lang="en-US" altLang="zh-TW" sz="2000" b="1" dirty="0" smtClean="0"/>
              <a:t>passed by reference</a:t>
            </a:r>
            <a:r>
              <a:rPr lang="en-US" altLang="zh-TW" sz="2000" dirty="0" smtClean="0"/>
              <a:t>. </a:t>
            </a:r>
          </a:p>
          <a:p>
            <a:pPr marL="465138" indent="-465138">
              <a:buClr>
                <a:srgbClr val="00B0F0"/>
              </a:buClr>
              <a:buFont typeface="Wingdings" pitchFamily="2" charset="2"/>
              <a:buChar char="u"/>
            </a:pPr>
            <a:r>
              <a:rPr lang="en-US" altLang="zh-TW" sz="2000" dirty="0" smtClean="0"/>
              <a:t>It means if you change what a parameter refers to within a function, the change also reflects back in the calling function. </a:t>
            </a:r>
          </a:p>
          <a:p>
            <a:pPr marL="465138" indent="-465138">
              <a:buClr>
                <a:srgbClr val="00B0F0"/>
              </a:buClr>
              <a:buFont typeface="Wingdings" pitchFamily="2" charset="2"/>
              <a:buChar char="u"/>
            </a:pPr>
            <a:r>
              <a:rPr lang="en-US" altLang="zh-TW" sz="2000" dirty="0" smtClean="0"/>
              <a:t>Note:  http://stackoverflow.com/questions/5893873/pass-by-reference-vs-pass-by-pointer</a:t>
            </a:r>
          </a:p>
          <a:p>
            <a:pPr marL="922338" lvl="1" indent="-465138">
              <a:buClr>
                <a:srgbClr val="00B0F0"/>
              </a:buClr>
              <a:buFont typeface="Wingdings" pitchFamily="2" charset="2"/>
              <a:buChar char="u"/>
            </a:pPr>
            <a:r>
              <a:rPr lang="en-US" altLang="zh-TW" sz="2000" dirty="0" smtClean="0"/>
              <a:t>Pass by reference: References are generally implemented using pointers. A reference is same object, just with a different name and reference must refer to an object. Since references can’t be NULL, they are safer to use. The object moved from called to called function (i.e., moved from heap into stack), after making the changed, and moved back from called function to caller (from stack back to the heap). When object is big, pass by reference is slower but safer.</a:t>
            </a:r>
          </a:p>
          <a:p>
            <a:pPr marL="922338" lvl="1" indent="-465138">
              <a:buClr>
                <a:srgbClr val="00B0F0"/>
              </a:buClr>
              <a:buFont typeface="Wingdings" pitchFamily="2" charset="2"/>
              <a:buChar char="u"/>
            </a:pPr>
            <a:r>
              <a:rPr lang="en-US" altLang="zh-TW" sz="2000" dirty="0" smtClean="0"/>
              <a:t>Pass by pointer: The pointer move from stack and back to heap. It does not depend on size of object. </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13.4 Pass by Reference Example 1</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Pass by Reference example:</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458686" y="1669428"/>
            <a:ext cx="4826000" cy="3970318"/>
          </a:xfrm>
          <a:prstGeom prst="rect">
            <a:avLst/>
          </a:prstGeom>
          <a:solidFill>
            <a:schemeClr val="bg1">
              <a:lumMod val="85000"/>
            </a:schemeClr>
          </a:solidFill>
          <a:ln>
            <a:solidFill>
              <a:srgbClr val="C00000"/>
            </a:solidFill>
          </a:ln>
        </p:spPr>
        <p:txBody>
          <a:bodyPr wrap="square">
            <a:spAutoFit/>
          </a:bodyPr>
          <a:lstStyle/>
          <a:p>
            <a:r>
              <a:rPr lang="en-US" altLang="zh-TW" dirty="0" smtClean="0"/>
              <a:t>#!/usr/bin/python</a:t>
            </a:r>
          </a:p>
          <a:p>
            <a:endParaRPr lang="en-US" altLang="zh-TW" dirty="0" smtClean="0"/>
          </a:p>
          <a:p>
            <a:r>
              <a:rPr lang="en-US" altLang="zh-TW" dirty="0" smtClean="0"/>
              <a:t># Function definition is here</a:t>
            </a:r>
          </a:p>
          <a:p>
            <a:r>
              <a:rPr lang="en-US" altLang="zh-TW" dirty="0" smtClean="0"/>
              <a:t>def </a:t>
            </a:r>
            <a:r>
              <a:rPr lang="en-US" altLang="zh-TW" dirty="0" err="1" smtClean="0"/>
              <a:t>changeme</a:t>
            </a:r>
            <a:r>
              <a:rPr lang="en-US" altLang="zh-TW" dirty="0" smtClean="0"/>
              <a:t>( </a:t>
            </a:r>
            <a:r>
              <a:rPr lang="en-US" altLang="zh-TW" dirty="0" err="1" smtClean="0"/>
              <a:t>mylist</a:t>
            </a:r>
            <a:r>
              <a:rPr lang="en-US" altLang="zh-TW" dirty="0" smtClean="0"/>
              <a:t> ):</a:t>
            </a:r>
          </a:p>
          <a:p>
            <a:r>
              <a:rPr lang="en-US" altLang="zh-TW" dirty="0" smtClean="0"/>
              <a:t>   "This changes a passed list into this function" </a:t>
            </a:r>
          </a:p>
          <a:p>
            <a:r>
              <a:rPr lang="en-US" altLang="zh-TW" dirty="0" smtClean="0"/>
              <a:t>   </a:t>
            </a:r>
            <a:r>
              <a:rPr lang="en-US" altLang="zh-TW" dirty="0" err="1" smtClean="0"/>
              <a:t>mylist</a:t>
            </a:r>
            <a:r>
              <a:rPr lang="en-US" altLang="zh-TW" dirty="0" smtClean="0"/>
              <a:t> = </a:t>
            </a:r>
            <a:r>
              <a:rPr lang="en-US" altLang="zh-TW" dirty="0" err="1" smtClean="0"/>
              <a:t>mylist</a:t>
            </a:r>
            <a:r>
              <a:rPr lang="en-US" altLang="zh-TW" dirty="0" smtClean="0"/>
              <a:t> + [50, 60, 70, 80];</a:t>
            </a:r>
          </a:p>
          <a:p>
            <a:r>
              <a:rPr lang="en-US" altLang="zh-TW" dirty="0" smtClean="0"/>
              <a:t>   </a:t>
            </a:r>
            <a:r>
              <a:rPr lang="en-US" altLang="zh-TW" dirty="0" err="1" smtClean="0"/>
              <a:t>mylist.append</a:t>
            </a:r>
            <a:r>
              <a:rPr lang="en-US" altLang="zh-TW" dirty="0" smtClean="0"/>
              <a:t>([1,2,3,4]);</a:t>
            </a:r>
          </a:p>
          <a:p>
            <a:r>
              <a:rPr lang="en-US" altLang="zh-TW" dirty="0" smtClean="0"/>
              <a:t>   print ("Values inside the function: ", </a:t>
            </a:r>
            <a:r>
              <a:rPr lang="en-US" altLang="zh-TW" dirty="0" err="1" smtClean="0"/>
              <a:t>mylist</a:t>
            </a:r>
            <a:r>
              <a:rPr lang="en-US" altLang="zh-TW" dirty="0" smtClean="0"/>
              <a:t>)</a:t>
            </a:r>
          </a:p>
          <a:p>
            <a:r>
              <a:rPr lang="en-US" altLang="zh-TW" dirty="0" smtClean="0"/>
              <a:t>   return</a:t>
            </a:r>
          </a:p>
          <a:p>
            <a:endParaRPr lang="en-US" altLang="zh-TW" dirty="0" smtClean="0"/>
          </a:p>
          <a:p>
            <a:r>
              <a:rPr lang="en-US" altLang="zh-TW" dirty="0" smtClean="0"/>
              <a:t># Now you can call </a:t>
            </a:r>
            <a:r>
              <a:rPr lang="en-US" altLang="zh-TW" dirty="0" err="1" smtClean="0"/>
              <a:t>changeme</a:t>
            </a:r>
            <a:r>
              <a:rPr lang="en-US" altLang="zh-TW" dirty="0" smtClean="0"/>
              <a:t> function</a:t>
            </a:r>
          </a:p>
          <a:p>
            <a:r>
              <a:rPr lang="en-US" altLang="zh-TW" dirty="0" err="1" smtClean="0"/>
              <a:t>mylist</a:t>
            </a:r>
            <a:r>
              <a:rPr lang="en-US" altLang="zh-TW" dirty="0" smtClean="0"/>
              <a:t> = [10,20,30];</a:t>
            </a:r>
          </a:p>
          <a:p>
            <a:r>
              <a:rPr lang="en-US" altLang="zh-TW" dirty="0" err="1" smtClean="0"/>
              <a:t>changeme</a:t>
            </a:r>
            <a:r>
              <a:rPr lang="en-US" altLang="zh-TW" dirty="0" smtClean="0"/>
              <a:t>( </a:t>
            </a:r>
            <a:r>
              <a:rPr lang="en-US" altLang="zh-TW" dirty="0" err="1" smtClean="0"/>
              <a:t>mylist</a:t>
            </a:r>
            <a:r>
              <a:rPr lang="en-US" altLang="zh-TW" dirty="0" smtClean="0"/>
              <a:t> );</a:t>
            </a:r>
          </a:p>
          <a:p>
            <a:r>
              <a:rPr lang="en-US" altLang="zh-TW" dirty="0" smtClean="0"/>
              <a:t>print ("Values outside the function: ", </a:t>
            </a:r>
            <a:r>
              <a:rPr lang="en-US" altLang="zh-TW" dirty="0" err="1" smtClean="0"/>
              <a:t>mylist</a:t>
            </a:r>
            <a:r>
              <a:rPr lang="en-US" altLang="zh-TW" dirty="0" smtClean="0"/>
              <a:t>);</a:t>
            </a:r>
            <a:endParaRPr lang="zh-TW" altLang="en-US"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13.4 Pass by Reference Example 1</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Pass by Reference example:</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1366838" y="1664835"/>
            <a:ext cx="4581525" cy="3267075"/>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5" cstate="print"/>
          <a:srcRect/>
          <a:stretch>
            <a:fillRect/>
          </a:stretch>
        </p:blipFill>
        <p:spPr bwMode="auto">
          <a:xfrm>
            <a:off x="1412649" y="5064125"/>
            <a:ext cx="5476875" cy="59055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13.5 Pass by Reference Example 2</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13 Function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13.5 Pass by Reference Example 2</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There is one more example where argument is being passed by reference and the </a:t>
            </a:r>
            <a:r>
              <a:rPr lang="en-US" altLang="zh-TW" sz="2000" b="1" dirty="0" smtClean="0"/>
              <a:t>reference is being overwritten </a:t>
            </a:r>
            <a:r>
              <a:rPr lang="en-US" altLang="zh-TW" sz="2000" dirty="0" smtClean="0"/>
              <a:t>inside the called function.</a:t>
            </a:r>
          </a:p>
          <a:p>
            <a:pPr marL="465138" indent="-465138">
              <a:buClr>
                <a:srgbClr val="00B0F0"/>
              </a:buClr>
              <a:buFont typeface="Wingdings" pitchFamily="2" charset="2"/>
              <a:buChar char="u"/>
            </a:pPr>
            <a:r>
              <a:rPr lang="en-US" altLang="zh-TW" sz="2000" b="1" dirty="0" smtClean="0"/>
              <a:t>The parameter </a:t>
            </a:r>
            <a:r>
              <a:rPr lang="en-US" altLang="zh-TW" sz="2000" b="1" i="1" dirty="0" err="1" smtClean="0"/>
              <a:t>mylist</a:t>
            </a:r>
            <a:r>
              <a:rPr lang="en-US" altLang="zh-TW" sz="2000" b="1" dirty="0" smtClean="0"/>
              <a:t> is local to the function </a:t>
            </a:r>
            <a:r>
              <a:rPr lang="en-US" altLang="zh-TW" sz="2000" b="1" dirty="0" err="1" smtClean="0"/>
              <a:t>changeme</a:t>
            </a:r>
            <a:r>
              <a:rPr lang="en-US" altLang="zh-TW" sz="2000" b="1" dirty="0" smtClean="0"/>
              <a:t>. Changing </a:t>
            </a:r>
            <a:r>
              <a:rPr lang="en-US" altLang="zh-TW" sz="2000" b="1" dirty="0" err="1" smtClean="0"/>
              <a:t>mylist</a:t>
            </a:r>
            <a:r>
              <a:rPr lang="en-US" altLang="zh-TW" sz="2000" b="1" dirty="0" smtClean="0"/>
              <a:t> within the function does not affect </a:t>
            </a:r>
            <a:r>
              <a:rPr lang="en-US" altLang="zh-TW" sz="2000" b="1" i="1" dirty="0" err="1" smtClean="0"/>
              <a:t>mylist</a:t>
            </a:r>
            <a:r>
              <a:rPr lang="en-US" altLang="zh-TW" sz="2000" b="1" dirty="0" smtClean="0"/>
              <a:t>. </a:t>
            </a:r>
          </a:p>
          <a:p>
            <a:pPr marL="465138" indent="-465138">
              <a:buClr>
                <a:srgbClr val="00B0F0"/>
              </a:buClr>
              <a:buFont typeface="Wingdings" pitchFamily="2" charset="2"/>
              <a:buChar char="u"/>
            </a:pPr>
            <a:r>
              <a:rPr lang="en-US" altLang="zh-TW" sz="2000" dirty="0" smtClean="0"/>
              <a:t>The function accomplishes nothing and finally this would produce the following result:</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矩形 9"/>
          <p:cNvSpPr/>
          <p:nvPr/>
        </p:nvSpPr>
        <p:spPr>
          <a:xfrm>
            <a:off x="1357083" y="3120854"/>
            <a:ext cx="5725886" cy="3293209"/>
          </a:xfrm>
          <a:prstGeom prst="rect">
            <a:avLst/>
          </a:prstGeom>
          <a:solidFill>
            <a:schemeClr val="bg1">
              <a:lumMod val="85000"/>
            </a:schemeClr>
          </a:solidFill>
          <a:ln>
            <a:solidFill>
              <a:srgbClr val="C00000"/>
            </a:solidFill>
          </a:ln>
        </p:spPr>
        <p:txBody>
          <a:bodyPr wrap="square">
            <a:spAutoFit/>
          </a:bodyPr>
          <a:lstStyle/>
          <a:p>
            <a:r>
              <a:rPr lang="en-US" altLang="zh-TW" sz="1600" dirty="0" smtClean="0"/>
              <a:t>#!/usr/bin/python</a:t>
            </a:r>
          </a:p>
          <a:p>
            <a:endParaRPr lang="en-US" altLang="zh-TW" sz="1600" dirty="0" smtClean="0"/>
          </a:p>
          <a:p>
            <a:r>
              <a:rPr lang="en-US" altLang="zh-TW" sz="1600" dirty="0" smtClean="0"/>
              <a:t># Function definition is here</a:t>
            </a:r>
          </a:p>
          <a:p>
            <a:r>
              <a:rPr lang="en-US" altLang="zh-TW" sz="1600" dirty="0" smtClean="0"/>
              <a:t>def </a:t>
            </a:r>
            <a:r>
              <a:rPr lang="en-US" altLang="zh-TW" sz="1600" dirty="0" err="1" smtClean="0"/>
              <a:t>changeme</a:t>
            </a:r>
            <a:r>
              <a:rPr lang="en-US" altLang="zh-TW" sz="1600" dirty="0" smtClean="0"/>
              <a:t>( </a:t>
            </a:r>
            <a:r>
              <a:rPr lang="en-US" altLang="zh-TW" sz="1600" dirty="0" err="1" smtClean="0"/>
              <a:t>mylist</a:t>
            </a:r>
            <a:r>
              <a:rPr lang="en-US" altLang="zh-TW" sz="1600" dirty="0" smtClean="0"/>
              <a:t> ):</a:t>
            </a:r>
          </a:p>
          <a:p>
            <a:r>
              <a:rPr lang="en-US" altLang="zh-TW" sz="1600" dirty="0" smtClean="0"/>
              <a:t>   "This changes a passed list into this function"</a:t>
            </a:r>
          </a:p>
          <a:p>
            <a:r>
              <a:rPr lang="en-US" altLang="zh-TW" sz="1600" dirty="0" smtClean="0"/>
              <a:t>   </a:t>
            </a:r>
            <a:r>
              <a:rPr lang="en-US" altLang="zh-TW" sz="1600" dirty="0" err="1" smtClean="0"/>
              <a:t>mylist</a:t>
            </a:r>
            <a:r>
              <a:rPr lang="en-US" altLang="zh-TW" sz="1600" dirty="0" smtClean="0"/>
              <a:t> = [1,2,3,4]; # This would </a:t>
            </a:r>
            <a:r>
              <a:rPr lang="en-US" altLang="zh-TW" sz="1600" dirty="0" err="1" smtClean="0"/>
              <a:t>assig</a:t>
            </a:r>
            <a:r>
              <a:rPr lang="en-US" altLang="zh-TW" sz="1600" dirty="0" smtClean="0"/>
              <a:t> new reference in </a:t>
            </a:r>
            <a:r>
              <a:rPr lang="en-US" altLang="zh-TW" sz="1600" dirty="0" err="1" smtClean="0"/>
              <a:t>mylist</a:t>
            </a:r>
            <a:endParaRPr lang="en-US" altLang="zh-TW" sz="1600" dirty="0" smtClean="0"/>
          </a:p>
          <a:p>
            <a:r>
              <a:rPr lang="en-US" altLang="zh-TW" sz="1600" dirty="0" smtClean="0"/>
              <a:t>   print ("Values inside the function: ", </a:t>
            </a:r>
            <a:r>
              <a:rPr lang="en-US" altLang="zh-TW" sz="1600" dirty="0" err="1" smtClean="0"/>
              <a:t>mylist</a:t>
            </a:r>
            <a:r>
              <a:rPr lang="en-US" altLang="zh-TW" sz="1600" dirty="0" smtClean="0"/>
              <a:t>)</a:t>
            </a:r>
          </a:p>
          <a:p>
            <a:r>
              <a:rPr lang="en-US" altLang="zh-TW" sz="1600" dirty="0" smtClean="0"/>
              <a:t>   return</a:t>
            </a:r>
          </a:p>
          <a:p>
            <a:endParaRPr lang="en-US" altLang="zh-TW" sz="1600" dirty="0" smtClean="0"/>
          </a:p>
          <a:p>
            <a:r>
              <a:rPr lang="en-US" altLang="zh-TW" sz="1600" dirty="0" smtClean="0"/>
              <a:t># Now you can call </a:t>
            </a:r>
            <a:r>
              <a:rPr lang="en-US" altLang="zh-TW" sz="1600" dirty="0" err="1" smtClean="0"/>
              <a:t>changeme</a:t>
            </a:r>
            <a:r>
              <a:rPr lang="en-US" altLang="zh-TW" sz="1600" dirty="0" smtClean="0"/>
              <a:t> function</a:t>
            </a:r>
          </a:p>
          <a:p>
            <a:r>
              <a:rPr lang="en-US" altLang="zh-TW" sz="1600" dirty="0" err="1" smtClean="0"/>
              <a:t>mylist</a:t>
            </a:r>
            <a:r>
              <a:rPr lang="en-US" altLang="zh-TW" sz="1600" dirty="0" smtClean="0"/>
              <a:t> = [10,20,30];</a:t>
            </a:r>
          </a:p>
          <a:p>
            <a:r>
              <a:rPr lang="en-US" altLang="zh-TW" sz="1600" dirty="0" err="1" smtClean="0"/>
              <a:t>changeme</a:t>
            </a:r>
            <a:r>
              <a:rPr lang="en-US" altLang="zh-TW" sz="1600" dirty="0" smtClean="0"/>
              <a:t>( </a:t>
            </a:r>
            <a:r>
              <a:rPr lang="en-US" altLang="zh-TW" sz="1600" dirty="0" err="1" smtClean="0"/>
              <a:t>mylist</a:t>
            </a:r>
            <a:r>
              <a:rPr lang="en-US" altLang="zh-TW" sz="1600" dirty="0" smtClean="0"/>
              <a:t> );</a:t>
            </a:r>
          </a:p>
          <a:p>
            <a:r>
              <a:rPr lang="en-US" altLang="zh-TW" sz="1600" dirty="0" smtClean="0"/>
              <a:t>print ("Values outside the function: ", </a:t>
            </a:r>
            <a:r>
              <a:rPr lang="en-US" altLang="zh-TW" sz="1600" dirty="0" err="1" smtClean="0"/>
              <a:t>mylist</a:t>
            </a:r>
            <a:r>
              <a:rPr lang="en-US" altLang="zh-TW" sz="1600" dirty="0" smtClean="0"/>
              <a:t>)</a:t>
            </a:r>
            <a:endParaRPr lang="zh-TW" altLang="en-US" sz="16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13.5 Pass by Reference Example 2</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pass by reference example 2:</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264557" y="1615394"/>
            <a:ext cx="5715000" cy="3133725"/>
          </a:xfrm>
          <a:prstGeom prst="rect">
            <a:avLst/>
          </a:prstGeom>
          <a:noFill/>
          <a:ln w="9525">
            <a:solidFill>
              <a:srgbClr val="C00000"/>
            </a:solid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1247096" y="4885418"/>
            <a:ext cx="3514725" cy="62865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22</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13.6 Variable Length Argument</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13.6 Variable Length Argument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You may need to process a function for more arguments than you specified while defining the function. </a:t>
            </a:r>
          </a:p>
          <a:p>
            <a:pPr marL="465138" indent="-465138">
              <a:buClr>
                <a:srgbClr val="00B0F0"/>
              </a:buClr>
              <a:buFont typeface="Wingdings" pitchFamily="2" charset="2"/>
              <a:buChar char="u"/>
            </a:pPr>
            <a:r>
              <a:rPr lang="en-US" altLang="zh-TW" sz="2000" dirty="0" smtClean="0"/>
              <a:t>These arguments are called </a:t>
            </a:r>
            <a:r>
              <a:rPr lang="en-US" altLang="zh-TW" sz="2000" i="1" dirty="0" smtClean="0"/>
              <a:t>variable-length</a:t>
            </a:r>
            <a:r>
              <a:rPr lang="en-US" altLang="zh-TW" sz="2000" dirty="0" smtClean="0"/>
              <a:t> arguments and are not named in the function definition, unlike required and default arguments.</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矩形 11"/>
          <p:cNvSpPr/>
          <p:nvPr/>
        </p:nvSpPr>
        <p:spPr>
          <a:xfrm>
            <a:off x="1473200" y="2532413"/>
            <a:ext cx="4572000" cy="3539430"/>
          </a:xfrm>
          <a:prstGeom prst="rect">
            <a:avLst/>
          </a:prstGeom>
          <a:solidFill>
            <a:schemeClr val="bg1">
              <a:lumMod val="85000"/>
            </a:schemeClr>
          </a:solidFill>
          <a:ln>
            <a:solidFill>
              <a:srgbClr val="C00000"/>
            </a:solidFill>
          </a:ln>
        </p:spPr>
        <p:txBody>
          <a:bodyPr>
            <a:spAutoFit/>
          </a:bodyPr>
          <a:lstStyle/>
          <a:p>
            <a:r>
              <a:rPr lang="en-US" altLang="zh-TW" sz="1600" dirty="0" smtClean="0"/>
              <a:t>#!/usr/bin/python</a:t>
            </a:r>
          </a:p>
          <a:p>
            <a:endParaRPr lang="en-US" altLang="zh-TW" sz="1600" dirty="0" smtClean="0"/>
          </a:p>
          <a:p>
            <a:r>
              <a:rPr lang="en-US" altLang="zh-TW" sz="1600" dirty="0" smtClean="0"/>
              <a:t># Function definition is here</a:t>
            </a:r>
          </a:p>
          <a:p>
            <a:r>
              <a:rPr lang="en-US" altLang="zh-TW" sz="1600" dirty="0" smtClean="0"/>
              <a:t>def </a:t>
            </a:r>
            <a:r>
              <a:rPr lang="en-US" altLang="zh-TW" sz="1600" dirty="0" err="1" smtClean="0"/>
              <a:t>printinfo</a:t>
            </a:r>
            <a:r>
              <a:rPr lang="en-US" altLang="zh-TW" sz="1600" dirty="0" smtClean="0"/>
              <a:t>( arg1, *</a:t>
            </a:r>
            <a:r>
              <a:rPr lang="en-US" altLang="zh-TW" sz="1600" dirty="0" err="1" smtClean="0"/>
              <a:t>vartuple</a:t>
            </a:r>
            <a:r>
              <a:rPr lang="en-US" altLang="zh-TW" sz="1600" dirty="0" smtClean="0"/>
              <a:t> ):</a:t>
            </a:r>
          </a:p>
          <a:p>
            <a:r>
              <a:rPr lang="en-US" altLang="zh-TW" sz="1600" dirty="0" smtClean="0"/>
              <a:t>   "This prints a variable passed arguments"</a:t>
            </a:r>
          </a:p>
          <a:p>
            <a:r>
              <a:rPr lang="en-US" altLang="zh-TW" sz="1600" dirty="0" smtClean="0"/>
              <a:t>   print ("Output is: ")</a:t>
            </a:r>
          </a:p>
          <a:p>
            <a:r>
              <a:rPr lang="en-US" altLang="zh-TW" sz="1600" dirty="0" smtClean="0"/>
              <a:t>   print (arg1)</a:t>
            </a:r>
          </a:p>
          <a:p>
            <a:r>
              <a:rPr lang="en-US" altLang="zh-TW" sz="1600" dirty="0" smtClean="0"/>
              <a:t>   for </a:t>
            </a:r>
            <a:r>
              <a:rPr lang="en-US" altLang="zh-TW" sz="1600" dirty="0" err="1" smtClean="0"/>
              <a:t>var</a:t>
            </a:r>
            <a:r>
              <a:rPr lang="en-US" altLang="zh-TW" sz="1600" dirty="0" smtClean="0"/>
              <a:t> in </a:t>
            </a:r>
            <a:r>
              <a:rPr lang="en-US" altLang="zh-TW" sz="1600" dirty="0" err="1" smtClean="0"/>
              <a:t>vartuple</a:t>
            </a:r>
            <a:r>
              <a:rPr lang="en-US" altLang="zh-TW" sz="1600" dirty="0" smtClean="0"/>
              <a:t>:</a:t>
            </a:r>
          </a:p>
          <a:p>
            <a:r>
              <a:rPr lang="en-US" altLang="zh-TW" sz="1600" dirty="0" smtClean="0"/>
              <a:t>      print (</a:t>
            </a:r>
            <a:r>
              <a:rPr lang="en-US" altLang="zh-TW" sz="1600" dirty="0" err="1" smtClean="0"/>
              <a:t>var</a:t>
            </a:r>
            <a:r>
              <a:rPr lang="en-US" altLang="zh-TW" sz="1600" dirty="0" smtClean="0"/>
              <a:t>)</a:t>
            </a:r>
          </a:p>
          <a:p>
            <a:r>
              <a:rPr lang="en-US" altLang="zh-TW" sz="1600" dirty="0" smtClean="0"/>
              <a:t>   return;</a:t>
            </a:r>
          </a:p>
          <a:p>
            <a:endParaRPr lang="en-US" altLang="zh-TW" sz="1600" dirty="0" smtClean="0"/>
          </a:p>
          <a:p>
            <a:r>
              <a:rPr lang="en-US" altLang="zh-TW" sz="1600" dirty="0" smtClean="0"/>
              <a:t># Now you can call </a:t>
            </a:r>
            <a:r>
              <a:rPr lang="en-US" altLang="zh-TW" sz="1600" dirty="0" err="1" smtClean="0"/>
              <a:t>printinfo</a:t>
            </a:r>
            <a:r>
              <a:rPr lang="en-US" altLang="zh-TW" sz="1600" dirty="0" smtClean="0"/>
              <a:t> function</a:t>
            </a:r>
          </a:p>
          <a:p>
            <a:r>
              <a:rPr lang="en-US" altLang="zh-TW" sz="1600" dirty="0" err="1" smtClean="0"/>
              <a:t>printinfo</a:t>
            </a:r>
            <a:r>
              <a:rPr lang="en-US" altLang="zh-TW" sz="1600" dirty="0" smtClean="0"/>
              <a:t>( 10 )</a:t>
            </a:r>
          </a:p>
          <a:p>
            <a:r>
              <a:rPr lang="en-US" altLang="zh-TW" sz="1600" dirty="0" err="1" smtClean="0"/>
              <a:t>printinfo</a:t>
            </a:r>
            <a:r>
              <a:rPr lang="en-US" altLang="zh-TW" sz="1600" dirty="0" smtClean="0"/>
              <a:t>( 70, 60, 50 )</a:t>
            </a:r>
            <a:endParaRPr lang="zh-TW" altLang="en-US" sz="16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13.6 Variable Length Argument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Pass Varied Arguments Example:</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574902" y="1781174"/>
            <a:ext cx="4162425" cy="3295650"/>
          </a:xfrm>
          <a:prstGeom prst="rect">
            <a:avLst/>
          </a:prstGeom>
          <a:noFill/>
          <a:ln w="9525">
            <a:solidFill>
              <a:srgbClr val="C00000"/>
            </a:solid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4957309" y="1802266"/>
            <a:ext cx="3438525" cy="10763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25</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13.7 Anonymous Function</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13.7 Anonymous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341632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These functions are called anonymous because they are not declared in the standard manner by using the </a:t>
            </a:r>
            <a:r>
              <a:rPr lang="en-US" altLang="zh-TW" i="1" dirty="0" smtClean="0"/>
              <a:t>def</a:t>
            </a:r>
            <a:r>
              <a:rPr lang="en-US" altLang="zh-TW" dirty="0" smtClean="0"/>
              <a:t> keyword. </a:t>
            </a:r>
          </a:p>
          <a:p>
            <a:pPr marL="465138" indent="-465138">
              <a:buClr>
                <a:srgbClr val="00B0F0"/>
              </a:buClr>
              <a:buFont typeface="Wingdings" pitchFamily="2" charset="2"/>
              <a:buChar char="u"/>
            </a:pPr>
            <a:r>
              <a:rPr lang="en-US" altLang="zh-TW" dirty="0" smtClean="0"/>
              <a:t>You can use the </a:t>
            </a:r>
            <a:r>
              <a:rPr lang="en-US" altLang="zh-TW" i="1" dirty="0" smtClean="0"/>
              <a:t>lambda</a:t>
            </a:r>
            <a:r>
              <a:rPr lang="en-US" altLang="zh-TW" dirty="0" smtClean="0"/>
              <a:t> keyword to create small anonymous functions.</a:t>
            </a:r>
          </a:p>
          <a:p>
            <a:pPr marL="465138" indent="-465138">
              <a:buClr>
                <a:srgbClr val="00B0F0"/>
              </a:buClr>
              <a:buFont typeface="Wingdings" pitchFamily="2" charset="2"/>
              <a:buChar char="u"/>
            </a:pPr>
            <a:r>
              <a:rPr lang="en-US" altLang="zh-TW" dirty="0" smtClean="0"/>
              <a:t>Lambda forms can take any number of arguments but return just one value in the form of an expression. They cannot contain commands or multiple expressions.</a:t>
            </a:r>
          </a:p>
          <a:p>
            <a:pPr marL="465138" indent="-465138">
              <a:buClr>
                <a:srgbClr val="00B0F0"/>
              </a:buClr>
              <a:buFont typeface="Wingdings" pitchFamily="2" charset="2"/>
              <a:buChar char="u"/>
            </a:pPr>
            <a:r>
              <a:rPr lang="en-US" altLang="zh-TW" dirty="0" smtClean="0"/>
              <a:t>An anonymous function cannot be a direct call to print because lambda requires an expression</a:t>
            </a:r>
          </a:p>
          <a:p>
            <a:pPr marL="465138" indent="-465138">
              <a:buClr>
                <a:srgbClr val="00B0F0"/>
              </a:buClr>
              <a:buFont typeface="Wingdings" pitchFamily="2" charset="2"/>
              <a:buChar char="u"/>
            </a:pPr>
            <a:r>
              <a:rPr lang="en-US" altLang="zh-TW" dirty="0" smtClean="0"/>
              <a:t>Lambda functions have their own local namespace and cannot access variables other than those in their parameter list and those in the global namespace.</a:t>
            </a:r>
          </a:p>
          <a:p>
            <a:pPr marL="465138" indent="-465138">
              <a:buClr>
                <a:srgbClr val="00B0F0"/>
              </a:buClr>
              <a:buFont typeface="Wingdings" pitchFamily="2" charset="2"/>
              <a:buChar char="u"/>
            </a:pPr>
            <a:r>
              <a:rPr lang="en-US" altLang="zh-TW" dirty="0" smtClean="0"/>
              <a:t>Although it appears that lambda's are a one-line version of a function, they are not equivalent to inline statements in C or C++, whose purpose is by passing function stack allocation during invocation for performance reasons.</a:t>
            </a:r>
            <a:endParaRPr lang="en-US" altLang="zh-TW"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13.6 Anonymous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syntax of </a:t>
            </a:r>
            <a:r>
              <a:rPr lang="en-US" altLang="zh-TW" sz="2000" i="1" dirty="0" smtClean="0"/>
              <a:t>lambda</a:t>
            </a:r>
            <a:r>
              <a:rPr lang="en-US" altLang="zh-TW" sz="2000" dirty="0" smtClean="0"/>
              <a:t> functions contains only a single statement, which is as follows</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1386113" y="2010091"/>
            <a:ext cx="4245428" cy="369332"/>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dirty="0" smtClean="0"/>
              <a:t>lambda [arg1 [,arg2,.....</a:t>
            </a:r>
            <a:r>
              <a:rPr lang="en-US" altLang="zh-TW" dirty="0" err="1" smtClean="0"/>
              <a:t>argn</a:t>
            </a:r>
            <a:r>
              <a:rPr lang="en-US" altLang="zh-TW" dirty="0" smtClean="0"/>
              <a:t>]]:expression</a:t>
            </a:r>
            <a:endParaRPr lang="en-US" altLang="zh-TW" dirty="0"/>
          </a:p>
        </p:txBody>
      </p:sp>
      <p:sp>
        <p:nvSpPr>
          <p:cNvPr id="10" name="矩形 9"/>
          <p:cNvSpPr/>
          <p:nvPr/>
        </p:nvSpPr>
        <p:spPr>
          <a:xfrm>
            <a:off x="1313544" y="3073123"/>
            <a:ext cx="4572000" cy="2308324"/>
          </a:xfrm>
          <a:prstGeom prst="rect">
            <a:avLst/>
          </a:prstGeom>
          <a:solidFill>
            <a:schemeClr val="bg1">
              <a:lumMod val="85000"/>
            </a:schemeClr>
          </a:solidFill>
          <a:ln>
            <a:solidFill>
              <a:srgbClr val="C00000"/>
            </a:solidFill>
          </a:ln>
        </p:spPr>
        <p:txBody>
          <a:bodyPr>
            <a:spAutoFit/>
          </a:bodyPr>
          <a:lstStyle/>
          <a:p>
            <a:r>
              <a:rPr lang="en-US" altLang="zh-TW" dirty="0" smtClean="0"/>
              <a:t>#!/usr/bin/python3</a:t>
            </a:r>
          </a:p>
          <a:p>
            <a:endParaRPr lang="en-US" altLang="zh-TW" dirty="0" smtClean="0"/>
          </a:p>
          <a:p>
            <a:r>
              <a:rPr lang="en-US" altLang="zh-TW" dirty="0" smtClean="0"/>
              <a:t># Function definition is here</a:t>
            </a:r>
          </a:p>
          <a:p>
            <a:r>
              <a:rPr lang="en-US" altLang="zh-TW" dirty="0" smtClean="0"/>
              <a:t>sum = lambda arg1, arg2: arg1 + arg2;</a:t>
            </a:r>
          </a:p>
          <a:p>
            <a:endParaRPr lang="en-US" altLang="zh-TW" dirty="0" smtClean="0"/>
          </a:p>
          <a:p>
            <a:r>
              <a:rPr lang="en-US" altLang="zh-TW" dirty="0" smtClean="0"/>
              <a:t># Now you can call sum as a function</a:t>
            </a:r>
          </a:p>
          <a:p>
            <a:r>
              <a:rPr lang="en-US" altLang="zh-TW" dirty="0" smtClean="0"/>
              <a:t>print ("Value of total : ", sum( 10, 20 ))</a:t>
            </a:r>
          </a:p>
          <a:p>
            <a:r>
              <a:rPr lang="en-US" altLang="zh-TW" dirty="0" smtClean="0"/>
              <a:t>print ("Value of total : ", sum( 20, 20 ))</a:t>
            </a:r>
            <a:endParaRPr lang="zh-TW" altLang="en-US" dirty="0"/>
          </a:p>
        </p:txBody>
      </p:sp>
      <p:sp>
        <p:nvSpPr>
          <p:cNvPr id="12" name="TextBox 1"/>
          <p:cNvSpPr txBox="1"/>
          <p:nvPr/>
        </p:nvSpPr>
        <p:spPr>
          <a:xfrm>
            <a:off x="326572" y="253260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Lambda Examples:</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13.6 Anonymous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283029" y="1124721"/>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Lambda Examples:</a:t>
            </a:r>
            <a:endParaRPr lang="en-US" altLang="zh-TW" sz="2000" dirty="0"/>
          </a:p>
        </p:txBody>
      </p:sp>
      <p:pic>
        <p:nvPicPr>
          <p:cNvPr id="2050" name="Picture 2"/>
          <p:cNvPicPr>
            <a:picLocks noChangeAspect="1" noChangeArrowheads="1"/>
          </p:cNvPicPr>
          <p:nvPr/>
        </p:nvPicPr>
        <p:blipFill>
          <a:blip r:embed="rId4" cstate="print"/>
          <a:srcRect/>
          <a:stretch>
            <a:fillRect/>
          </a:stretch>
        </p:blipFill>
        <p:spPr bwMode="auto">
          <a:xfrm>
            <a:off x="1850117" y="4159704"/>
            <a:ext cx="3295650" cy="628650"/>
          </a:xfrm>
          <a:prstGeom prst="rect">
            <a:avLst/>
          </a:prstGeom>
          <a:noFill/>
          <a:ln w="9525">
            <a:solidFill>
              <a:srgbClr val="C00000"/>
            </a:solid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1807029" y="1628096"/>
            <a:ext cx="3962400" cy="22955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29</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13.7 Return Statement</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 function is a block of organized, reusable code that is used to perform a single, related action. </a:t>
            </a:r>
          </a:p>
          <a:p>
            <a:pPr marL="465138" indent="-465138">
              <a:buClr>
                <a:srgbClr val="00B0F0"/>
              </a:buClr>
              <a:buFont typeface="Wingdings" pitchFamily="2" charset="2"/>
              <a:buChar char="u"/>
            </a:pPr>
            <a:r>
              <a:rPr lang="en-US" altLang="zh-TW" sz="2000" dirty="0" smtClean="0"/>
              <a:t>Functions provide better modularity for your application and a high degree of code reusing.</a:t>
            </a:r>
          </a:p>
          <a:p>
            <a:pPr marL="465138" indent="-465138">
              <a:buClr>
                <a:srgbClr val="00B0F0"/>
              </a:buClr>
              <a:buFont typeface="Wingdings" pitchFamily="2" charset="2"/>
              <a:buChar char="u"/>
            </a:pPr>
            <a:r>
              <a:rPr lang="en-US" altLang="zh-TW" sz="2000" dirty="0" smtClean="0"/>
              <a:t>As you already know, Python gives you many built-in functions like print(), etc. but you can also create your own functions. </a:t>
            </a:r>
          </a:p>
          <a:p>
            <a:pPr marL="465138" indent="-465138">
              <a:buClr>
                <a:srgbClr val="00B0F0"/>
              </a:buClr>
              <a:buFont typeface="Wingdings" pitchFamily="2" charset="2"/>
              <a:buChar char="u"/>
            </a:pPr>
            <a:r>
              <a:rPr lang="en-US" altLang="zh-TW" sz="2000" dirty="0" smtClean="0"/>
              <a:t>These functions are called </a:t>
            </a:r>
            <a:r>
              <a:rPr lang="en-US" altLang="zh-TW" sz="2000" i="1" dirty="0" smtClean="0"/>
              <a:t>user-defined functions.</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13.7 Return Statement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statement return [expression] exits a function, optionally passing back an expression to the caller. </a:t>
            </a:r>
          </a:p>
          <a:p>
            <a:pPr marL="465138" indent="-465138">
              <a:buClr>
                <a:srgbClr val="00B0F0"/>
              </a:buClr>
              <a:buFont typeface="Wingdings" pitchFamily="2" charset="2"/>
              <a:buChar char="u"/>
            </a:pPr>
            <a:r>
              <a:rPr lang="en-US" altLang="zh-TW" sz="2000" dirty="0" smtClean="0"/>
              <a:t>A return statement with no arguments is the same as return None.</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13.7 Return Statement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All the above examples are not returning any value. </a:t>
            </a:r>
          </a:p>
          <a:p>
            <a:pPr marL="465138" indent="-465138">
              <a:buClr>
                <a:srgbClr val="00B0F0"/>
              </a:buClr>
              <a:buFont typeface="Wingdings" pitchFamily="2" charset="2"/>
              <a:buChar char="u"/>
            </a:pPr>
            <a:r>
              <a:rPr lang="en-US" altLang="zh-TW" sz="2000" dirty="0" smtClean="0"/>
              <a:t>You can return a value from a function as follows:</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矩形 9"/>
          <p:cNvSpPr/>
          <p:nvPr/>
        </p:nvSpPr>
        <p:spPr>
          <a:xfrm>
            <a:off x="1589313" y="2013580"/>
            <a:ext cx="4927600" cy="3416320"/>
          </a:xfrm>
          <a:prstGeom prst="rect">
            <a:avLst/>
          </a:prstGeom>
          <a:solidFill>
            <a:schemeClr val="bg1">
              <a:lumMod val="85000"/>
            </a:schemeClr>
          </a:solidFill>
          <a:ln>
            <a:solidFill>
              <a:srgbClr val="C00000"/>
            </a:solidFill>
          </a:ln>
        </p:spPr>
        <p:txBody>
          <a:bodyPr wrap="square">
            <a:spAutoFit/>
          </a:bodyPr>
          <a:lstStyle/>
          <a:p>
            <a:r>
              <a:rPr lang="en-US" altLang="zh-TW" dirty="0" smtClean="0"/>
              <a:t>#!/usr/bin/python3</a:t>
            </a:r>
          </a:p>
          <a:p>
            <a:endParaRPr lang="en-US" altLang="zh-TW" dirty="0" smtClean="0"/>
          </a:p>
          <a:p>
            <a:r>
              <a:rPr lang="en-US" altLang="zh-TW" dirty="0" smtClean="0"/>
              <a:t># Function definition is here</a:t>
            </a:r>
          </a:p>
          <a:p>
            <a:r>
              <a:rPr lang="en-US" altLang="zh-TW" dirty="0" smtClean="0"/>
              <a:t>def sum( arg1, arg2 ):</a:t>
            </a:r>
          </a:p>
          <a:p>
            <a:r>
              <a:rPr lang="en-US" altLang="zh-TW" dirty="0" smtClean="0"/>
              <a:t>   # Add both the parameters and return them."</a:t>
            </a:r>
          </a:p>
          <a:p>
            <a:r>
              <a:rPr lang="en-US" altLang="zh-TW" dirty="0" smtClean="0"/>
              <a:t>   total = arg1 + arg2</a:t>
            </a:r>
          </a:p>
          <a:p>
            <a:r>
              <a:rPr lang="en-US" altLang="zh-TW" dirty="0" smtClean="0"/>
              <a:t>   print ("Inside the function : ", total)</a:t>
            </a:r>
          </a:p>
          <a:p>
            <a:r>
              <a:rPr lang="en-US" altLang="zh-TW" dirty="0" smtClean="0"/>
              <a:t>   return total;</a:t>
            </a:r>
          </a:p>
          <a:p>
            <a:endParaRPr lang="en-US" altLang="zh-TW" dirty="0" smtClean="0"/>
          </a:p>
          <a:p>
            <a:r>
              <a:rPr lang="en-US" altLang="zh-TW" dirty="0" smtClean="0"/>
              <a:t># Now you can call sum function</a:t>
            </a:r>
          </a:p>
          <a:p>
            <a:r>
              <a:rPr lang="en-US" altLang="zh-TW" dirty="0" smtClean="0"/>
              <a:t>total = sum( 10, 20 );</a:t>
            </a:r>
          </a:p>
          <a:p>
            <a:r>
              <a:rPr lang="en-US" altLang="zh-TW" dirty="0" smtClean="0"/>
              <a:t>print ("Outside the function : ", total)</a:t>
            </a:r>
            <a:endParaRPr lang="zh-TW" altLang="en-US"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13.7 Return Statement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the Return Value Example:</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750208" y="1851025"/>
            <a:ext cx="4305300" cy="2952750"/>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5" cstate="print"/>
          <a:srcRect/>
          <a:stretch>
            <a:fillRect/>
          </a:stretch>
        </p:blipFill>
        <p:spPr bwMode="auto">
          <a:xfrm>
            <a:off x="5164138" y="1842182"/>
            <a:ext cx="3286125" cy="6191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33</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13.8 Global vs. Local Variable</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13.8 Global vs. Local Variable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Variables that are defined inside a function body have a local scope, and those defined outside have a global scope.</a:t>
            </a:r>
          </a:p>
          <a:p>
            <a:pPr marL="465138" indent="-465138">
              <a:buClr>
                <a:srgbClr val="00B0F0"/>
              </a:buClr>
              <a:buFont typeface="Wingdings" pitchFamily="2" charset="2"/>
              <a:buChar char="u"/>
            </a:pPr>
            <a:r>
              <a:rPr lang="en-US" altLang="zh-TW" sz="2000" dirty="0" smtClean="0"/>
              <a:t>This means that local variables can be accessed only inside the function in which they are declared, whereas global variables can be accessed throughout the program body by all functions. </a:t>
            </a:r>
          </a:p>
          <a:p>
            <a:pPr marL="465138" indent="-465138">
              <a:buClr>
                <a:srgbClr val="00B0F0"/>
              </a:buClr>
              <a:buFont typeface="Wingdings" pitchFamily="2" charset="2"/>
              <a:buChar char="u"/>
            </a:pPr>
            <a:r>
              <a:rPr lang="en-US" altLang="zh-TW" sz="2000" dirty="0" smtClean="0"/>
              <a:t>When you call a function, the variables declared inside it are brought into scope. </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13.8 Global vs. Local Variable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Following is a simple example:</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矩形 9"/>
          <p:cNvSpPr/>
          <p:nvPr/>
        </p:nvSpPr>
        <p:spPr>
          <a:xfrm>
            <a:off x="1168399" y="1636208"/>
            <a:ext cx="6524172" cy="3970318"/>
          </a:xfrm>
          <a:prstGeom prst="rect">
            <a:avLst/>
          </a:prstGeom>
          <a:solidFill>
            <a:schemeClr val="bg1">
              <a:lumMod val="85000"/>
            </a:schemeClr>
          </a:solidFill>
          <a:ln>
            <a:solidFill>
              <a:srgbClr val="C00000"/>
            </a:solidFill>
          </a:ln>
        </p:spPr>
        <p:txBody>
          <a:bodyPr wrap="square">
            <a:spAutoFit/>
          </a:bodyPr>
          <a:lstStyle/>
          <a:p>
            <a:r>
              <a:rPr lang="en-US" altLang="zh-TW" dirty="0" smtClean="0"/>
              <a:t>#!/usr/bin/python3</a:t>
            </a:r>
          </a:p>
          <a:p>
            <a:endParaRPr lang="en-US" altLang="zh-TW" dirty="0" smtClean="0"/>
          </a:p>
          <a:p>
            <a:r>
              <a:rPr lang="en-US" altLang="zh-TW" dirty="0" smtClean="0"/>
              <a:t># Function definition is here</a:t>
            </a:r>
          </a:p>
          <a:p>
            <a:r>
              <a:rPr lang="en-US" altLang="zh-TW" dirty="0" smtClean="0"/>
              <a:t>def sum( arg1, arg2 ):</a:t>
            </a:r>
          </a:p>
          <a:p>
            <a:r>
              <a:rPr lang="en-US" altLang="zh-TW" dirty="0" smtClean="0"/>
              <a:t>   # Add both the parameters and return them."</a:t>
            </a:r>
          </a:p>
          <a:p>
            <a:r>
              <a:rPr lang="en-US" altLang="zh-TW" dirty="0" smtClean="0"/>
              <a:t>   total = arg1 + arg2</a:t>
            </a:r>
          </a:p>
          <a:p>
            <a:r>
              <a:rPr lang="en-US" altLang="zh-TW" dirty="0" smtClean="0"/>
              <a:t>   print('Inside the function : {0:2d} = {1:3d} + {2:4d}'.format(total, arg1, arg2))</a:t>
            </a:r>
          </a:p>
          <a:p>
            <a:r>
              <a:rPr lang="en-US" altLang="zh-TW" dirty="0" smtClean="0"/>
              <a:t>   return total;</a:t>
            </a:r>
          </a:p>
          <a:p>
            <a:endParaRPr lang="en-US" altLang="zh-TW" dirty="0" smtClean="0"/>
          </a:p>
          <a:p>
            <a:r>
              <a:rPr lang="en-US" altLang="zh-TW" dirty="0" smtClean="0"/>
              <a:t># Now you can call sum function</a:t>
            </a:r>
          </a:p>
          <a:p>
            <a:r>
              <a:rPr lang="en-US" altLang="zh-TW" dirty="0" smtClean="0"/>
              <a:t>total = sum( 10, 20 );</a:t>
            </a:r>
          </a:p>
          <a:p>
            <a:r>
              <a:rPr lang="en-US" altLang="zh-TW" dirty="0" smtClean="0"/>
              <a:t>print ("Outside the function : total = ", total) </a:t>
            </a:r>
          </a:p>
          <a:p>
            <a:r>
              <a:rPr lang="en-US" altLang="zh-TW" dirty="0" smtClean="0"/>
              <a:t>print ("sum (20,30) : ", sum(20, 30))</a:t>
            </a:r>
            <a:endParaRPr lang="zh-TW" altLang="en-US"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13.8 Global vs. Local Variable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Following is a simple example:</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1363209" y="1658710"/>
            <a:ext cx="7172325" cy="3105150"/>
          </a:xfrm>
          <a:prstGeom prst="rect">
            <a:avLst/>
          </a:prstGeom>
          <a:noFill/>
          <a:ln w="9525">
            <a:solidFill>
              <a:srgbClr val="C00000"/>
            </a:solid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1381578" y="4862966"/>
            <a:ext cx="3390900" cy="8477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37</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13.9 </a:t>
            </a:r>
            <a:r>
              <a:rPr lang="en-US" sz="4400" b="1" dirty="0" smtClean="0">
                <a:solidFill>
                  <a:srgbClr val="FFC000"/>
                </a:solidFill>
                <a:effectLst>
                  <a:outerShdw blurRad="38100" dist="38100" dir="2700000" algn="tl">
                    <a:srgbClr val="000000">
                      <a:alpha val="43137"/>
                    </a:srgbClr>
                  </a:outerShdw>
                </a:effectLst>
              </a:rPr>
              <a:t>Function </a:t>
            </a:r>
            <a:r>
              <a:rPr lang="en-US" sz="4400" b="1" dirty="0" smtClean="0">
                <a:solidFill>
                  <a:srgbClr val="FFC000"/>
                </a:solidFill>
                <a:effectLst>
                  <a:outerShdw blurRad="38100" dist="38100" dir="2700000" algn="tl">
                    <a:srgbClr val="000000">
                      <a:alpha val="43137"/>
                    </a:srgbClr>
                  </a:outerShdw>
                </a:effectLst>
              </a:rPr>
              <a:t>Decorator</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13.9 Function Decorator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Python </a:t>
            </a:r>
            <a:r>
              <a:rPr lang="en-US" altLang="zh-TW" sz="2000" dirty="0" smtClean="0"/>
              <a:t>is rich with powerful features and expressive syntax. </a:t>
            </a:r>
            <a:endParaRPr lang="en-US" altLang="zh-TW" sz="2000" dirty="0" smtClean="0"/>
          </a:p>
          <a:p>
            <a:pPr marL="465138" indent="-465138">
              <a:buClr>
                <a:srgbClr val="00B0F0"/>
              </a:buClr>
              <a:buFont typeface="Wingdings" pitchFamily="2" charset="2"/>
              <a:buChar char="u"/>
            </a:pPr>
            <a:r>
              <a:rPr lang="en-US" altLang="zh-TW" sz="2000" dirty="0" smtClean="0"/>
              <a:t>One </a:t>
            </a:r>
            <a:r>
              <a:rPr lang="en-US" altLang="zh-TW" sz="2000" dirty="0" smtClean="0"/>
              <a:t>of my favorites is decorators. </a:t>
            </a:r>
            <a:endParaRPr lang="en-US" altLang="zh-TW" sz="2000" dirty="0" smtClean="0"/>
          </a:p>
          <a:p>
            <a:pPr marL="465138" indent="-465138">
              <a:buClr>
                <a:srgbClr val="00B0F0"/>
              </a:buClr>
              <a:buFont typeface="Wingdings" pitchFamily="2" charset="2"/>
              <a:buChar char="u"/>
            </a:pPr>
            <a:r>
              <a:rPr lang="en-US" altLang="zh-TW" sz="2000" dirty="0" smtClean="0"/>
              <a:t>In </a:t>
            </a:r>
            <a:r>
              <a:rPr lang="en-US" altLang="zh-TW" sz="2000" dirty="0" smtClean="0"/>
              <a:t>the context of design patterns, decorators dynamically alter the </a:t>
            </a:r>
            <a:r>
              <a:rPr lang="en-US" altLang="zh-TW" sz="2000" b="1" dirty="0" smtClean="0"/>
              <a:t>functionality of a function, method or class </a:t>
            </a:r>
            <a:r>
              <a:rPr lang="en-US" altLang="zh-TW" sz="2000" dirty="0" smtClean="0"/>
              <a:t>without having to directly use subclasses. </a:t>
            </a:r>
            <a:endParaRPr lang="en-US" altLang="zh-TW" sz="2000" dirty="0" smtClean="0"/>
          </a:p>
          <a:p>
            <a:pPr marL="465138" indent="-465138">
              <a:buClr>
                <a:srgbClr val="00B0F0"/>
              </a:buClr>
              <a:buFont typeface="Wingdings" pitchFamily="2" charset="2"/>
              <a:buChar char="u"/>
            </a:pPr>
            <a:r>
              <a:rPr lang="en-US" altLang="zh-TW" sz="2000" dirty="0" smtClean="0"/>
              <a:t>This </a:t>
            </a:r>
            <a:r>
              <a:rPr lang="en-US" altLang="zh-TW" sz="2000" dirty="0" smtClean="0"/>
              <a:t>is ideal when you need to extend the functionality of functions that you don't want to modify. </a:t>
            </a:r>
            <a:endParaRPr lang="en-US" altLang="zh-TW" sz="2000" dirty="0" smtClean="0"/>
          </a:p>
          <a:p>
            <a:pPr marL="465138" indent="-465138">
              <a:buClr>
                <a:srgbClr val="00B0F0"/>
              </a:buClr>
              <a:buFont typeface="Wingdings" pitchFamily="2" charset="2"/>
              <a:buChar char="u"/>
            </a:pPr>
            <a:r>
              <a:rPr lang="en-US" altLang="zh-TW" sz="2000" dirty="0" smtClean="0"/>
              <a:t>We </a:t>
            </a:r>
            <a:r>
              <a:rPr lang="en-US" altLang="zh-TW" sz="2000" dirty="0" smtClean="0"/>
              <a:t>can implement the decorator pattern anywhere, but Python facilitates the implementation by providing much more expressive features and syntax for </a:t>
            </a:r>
            <a:r>
              <a:rPr lang="en-US" altLang="zh-TW" sz="2000" dirty="0" smtClean="0"/>
              <a:t>that.</a:t>
            </a:r>
          </a:p>
          <a:p>
            <a:pPr marL="465138" indent="-465138">
              <a:buClr>
                <a:srgbClr val="00B0F0"/>
              </a:buClr>
              <a:buFont typeface="Wingdings" pitchFamily="2" charset="2"/>
              <a:buChar char="u"/>
            </a:pPr>
            <a:r>
              <a:rPr lang="en-US" altLang="zh-TW" sz="2000" dirty="0" smtClean="0"/>
              <a:t>In </a:t>
            </a:r>
            <a:r>
              <a:rPr lang="en-US" altLang="zh-TW" sz="2000" dirty="0" smtClean="0"/>
              <a:t>this post I will be discussing Python's function decorators in depth, accompanied by a bunch of examples on the way to clear up the concepts. </a:t>
            </a:r>
            <a:endParaRPr lang="en-US" altLang="zh-TW" sz="2000" dirty="0" smtClean="0"/>
          </a:p>
          <a:p>
            <a:pPr marL="465138" indent="-465138">
              <a:buClr>
                <a:srgbClr val="00B0F0"/>
              </a:buClr>
              <a:buFont typeface="Wingdings" pitchFamily="2" charset="2"/>
              <a:buChar char="u"/>
            </a:pPr>
            <a:r>
              <a:rPr lang="en-US" altLang="zh-TW" sz="2000" dirty="0" smtClean="0"/>
              <a:t>All </a:t>
            </a:r>
            <a:r>
              <a:rPr lang="en-US" altLang="zh-TW" sz="2000" dirty="0" smtClean="0"/>
              <a:t>examples are in Python 2.7 but the same concepts should apply to Python 3 with some change in the </a:t>
            </a:r>
            <a:r>
              <a:rPr lang="en-US" altLang="zh-TW" sz="2000" dirty="0" smtClean="0"/>
              <a:t>syntax.</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13.9 Function Decorator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 Essentially</a:t>
            </a:r>
            <a:r>
              <a:rPr lang="en-US" altLang="zh-TW" sz="2000" dirty="0" smtClean="0"/>
              <a:t>, decorators work as wrappers, modifying the behavior of the code before and after a target function execution, without the need to modify the function itself, augmenting the original functionality, thus decorating </a:t>
            </a:r>
            <a:r>
              <a:rPr lang="en-US" altLang="zh-TW" sz="2000" dirty="0" smtClean="0"/>
              <a:t>it.</a:t>
            </a:r>
          </a:p>
          <a:p>
            <a:pPr marL="465138" indent="-465138">
              <a:buClr>
                <a:srgbClr val="00B0F0"/>
              </a:buClr>
              <a:buFont typeface="Wingdings" pitchFamily="2" charset="2"/>
              <a:buChar char="u"/>
            </a:pPr>
            <a:r>
              <a:rPr lang="en-US" altLang="zh-TW" sz="2000" b="1" dirty="0" smtClean="0"/>
              <a:t>What </a:t>
            </a:r>
            <a:r>
              <a:rPr lang="en-US" altLang="zh-TW" sz="2000" b="1" dirty="0" smtClean="0"/>
              <a:t>you need to know about </a:t>
            </a:r>
            <a:r>
              <a:rPr lang="en-US" altLang="zh-TW" sz="2000" b="1" dirty="0" smtClean="0"/>
              <a:t>functions</a:t>
            </a:r>
          </a:p>
          <a:p>
            <a:pPr marL="922338" lvl="1" indent="-465138">
              <a:buClr>
                <a:srgbClr val="00B0F0"/>
              </a:buClr>
              <a:buFont typeface="Wingdings" pitchFamily="2" charset="2"/>
              <a:buChar char="u"/>
            </a:pPr>
            <a:r>
              <a:rPr lang="en-US" altLang="zh-TW" sz="2000" dirty="0" smtClean="0"/>
              <a:t>Before </a:t>
            </a:r>
            <a:r>
              <a:rPr lang="en-US" altLang="zh-TW" sz="2000" dirty="0" smtClean="0"/>
              <a:t>diving in, there are some prerequisites that should be clear. </a:t>
            </a:r>
            <a:endParaRPr lang="en-US" altLang="zh-TW" sz="2000" dirty="0" smtClean="0"/>
          </a:p>
          <a:p>
            <a:pPr marL="922338" lvl="1" indent="-465138">
              <a:buClr>
                <a:srgbClr val="00B0F0"/>
              </a:buClr>
              <a:buFont typeface="Wingdings" pitchFamily="2" charset="2"/>
              <a:buChar char="u"/>
            </a:pPr>
            <a:r>
              <a:rPr lang="en-US" altLang="zh-TW" sz="2000" dirty="0" smtClean="0"/>
              <a:t>In </a:t>
            </a:r>
            <a:r>
              <a:rPr lang="en-US" altLang="zh-TW" sz="2000" dirty="0" smtClean="0"/>
              <a:t>Python, </a:t>
            </a:r>
            <a:r>
              <a:rPr lang="en-US" altLang="zh-TW" sz="2000" b="1" dirty="0" smtClean="0"/>
              <a:t>functions are first class citizens</a:t>
            </a:r>
            <a:r>
              <a:rPr lang="en-US" altLang="zh-TW" sz="2000" dirty="0" smtClean="0"/>
              <a:t>, they are objects and that means we can do a lot of useful stuff with them</a:t>
            </a:r>
            <a:r>
              <a:rPr lang="en-US" altLang="zh-TW" sz="2000" dirty="0" smtClean="0"/>
              <a:t>.</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13.1 Function Syntax</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13.9 Function Decorator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Assign </a:t>
            </a:r>
            <a:r>
              <a:rPr lang="en-US" altLang="zh-TW" sz="2000" dirty="0" smtClean="0"/>
              <a:t>functions to </a:t>
            </a:r>
            <a:r>
              <a:rPr lang="en-US" altLang="zh-TW" sz="2000" dirty="0" smtClean="0"/>
              <a:t>variables:</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618339" y="1698455"/>
            <a:ext cx="4027718" cy="3170099"/>
          </a:xfrm>
          <a:prstGeom prst="rect">
            <a:avLst/>
          </a:prstGeom>
          <a:solidFill>
            <a:schemeClr val="bg1">
              <a:lumMod val="85000"/>
            </a:schemeClr>
          </a:solidFill>
          <a:ln>
            <a:solidFill>
              <a:srgbClr val="C00000"/>
            </a:solidFill>
          </a:ln>
        </p:spPr>
        <p:txBody>
          <a:bodyPr wrap="square">
            <a:spAutoFit/>
          </a:bodyPr>
          <a:lstStyle/>
          <a:p>
            <a:r>
              <a:rPr lang="en-US" altLang="zh-TW" sz="2000" dirty="0" smtClean="0"/>
              <a:t>#!/usr/bin/python3</a:t>
            </a:r>
          </a:p>
          <a:p>
            <a:endParaRPr lang="en-US" altLang="zh-TW" sz="2000" dirty="0" smtClean="0"/>
          </a:p>
          <a:p>
            <a:r>
              <a:rPr lang="en-US" altLang="zh-TW" sz="2000" dirty="0" smtClean="0"/>
              <a:t># Assign Function to Variable</a:t>
            </a:r>
          </a:p>
          <a:p>
            <a:r>
              <a:rPr lang="en-US" altLang="zh-TW" sz="2000" dirty="0" smtClean="0"/>
              <a:t>def greet(name):</a:t>
            </a:r>
          </a:p>
          <a:p>
            <a:r>
              <a:rPr lang="en-US" altLang="zh-TW" sz="2000" dirty="0" smtClean="0"/>
              <a:t>    return "hello "+name</a:t>
            </a:r>
          </a:p>
          <a:p>
            <a:endParaRPr lang="en-US" altLang="zh-TW" sz="2000" dirty="0" smtClean="0"/>
          </a:p>
          <a:p>
            <a:r>
              <a:rPr lang="en-US" altLang="zh-TW" sz="2000" dirty="0" err="1" smtClean="0"/>
              <a:t>greet_someone</a:t>
            </a:r>
            <a:r>
              <a:rPr lang="en-US" altLang="zh-TW" sz="2000" dirty="0" smtClean="0"/>
              <a:t> = greet</a:t>
            </a:r>
          </a:p>
          <a:p>
            <a:r>
              <a:rPr lang="en-US" altLang="zh-TW" sz="2000" dirty="0" smtClean="0"/>
              <a:t>print (</a:t>
            </a:r>
            <a:r>
              <a:rPr lang="en-US" altLang="zh-TW" sz="2000" dirty="0" err="1" smtClean="0"/>
              <a:t>greet_someone</a:t>
            </a:r>
            <a:r>
              <a:rPr lang="en-US" altLang="zh-TW" sz="2000" dirty="0" smtClean="0"/>
              <a:t>("John"))</a:t>
            </a:r>
          </a:p>
          <a:p>
            <a:endParaRPr lang="en-US" altLang="zh-TW" sz="2000" dirty="0" smtClean="0"/>
          </a:p>
          <a:p>
            <a:r>
              <a:rPr lang="en-US" altLang="zh-TW" sz="2000" dirty="0" smtClean="0"/>
              <a:t># Outputs: hello John</a:t>
            </a:r>
            <a:endParaRPr lang="zh-TW" altLang="en-US" sz="2000" dirty="0"/>
          </a:p>
        </p:txBody>
      </p:sp>
      <p:pic>
        <p:nvPicPr>
          <p:cNvPr id="1026" name="Picture 2"/>
          <p:cNvPicPr>
            <a:picLocks noChangeAspect="1" noChangeArrowheads="1"/>
          </p:cNvPicPr>
          <p:nvPr/>
        </p:nvPicPr>
        <p:blipFill>
          <a:blip r:embed="rId4" cstate="print"/>
          <a:srcRect/>
          <a:stretch>
            <a:fillRect/>
          </a:stretch>
        </p:blipFill>
        <p:spPr bwMode="auto">
          <a:xfrm>
            <a:off x="1580469" y="4917168"/>
            <a:ext cx="4067175" cy="36195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13.9 Function Decorator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Define function inside other function:</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矩形 9"/>
          <p:cNvSpPr/>
          <p:nvPr/>
        </p:nvSpPr>
        <p:spPr>
          <a:xfrm>
            <a:off x="1567544" y="1640398"/>
            <a:ext cx="4049486" cy="3170099"/>
          </a:xfrm>
          <a:prstGeom prst="rect">
            <a:avLst/>
          </a:prstGeom>
          <a:solidFill>
            <a:schemeClr val="bg1">
              <a:lumMod val="85000"/>
            </a:schemeClr>
          </a:solidFill>
          <a:ln>
            <a:solidFill>
              <a:srgbClr val="C00000"/>
            </a:solidFill>
          </a:ln>
        </p:spPr>
        <p:txBody>
          <a:bodyPr wrap="square">
            <a:spAutoFit/>
          </a:bodyPr>
          <a:lstStyle/>
          <a:p>
            <a:r>
              <a:rPr lang="en-US" altLang="zh-TW" sz="2000" dirty="0" smtClean="0"/>
              <a:t>def greet(name):</a:t>
            </a:r>
          </a:p>
          <a:p>
            <a:r>
              <a:rPr lang="en-US" altLang="zh-TW" sz="2000" dirty="0" smtClean="0"/>
              <a:t>    </a:t>
            </a:r>
            <a:r>
              <a:rPr lang="en-US" altLang="zh-TW" sz="2000" b="1" dirty="0" smtClean="0"/>
              <a:t>def </a:t>
            </a:r>
            <a:r>
              <a:rPr lang="en-US" altLang="zh-TW" sz="2000" b="1" dirty="0" err="1" smtClean="0"/>
              <a:t>get_message</a:t>
            </a:r>
            <a:r>
              <a:rPr lang="en-US" altLang="zh-TW" sz="2000" b="1" dirty="0" smtClean="0"/>
              <a:t>():</a:t>
            </a:r>
          </a:p>
          <a:p>
            <a:r>
              <a:rPr lang="en-US" altLang="zh-TW" sz="2000" b="1" dirty="0" smtClean="0"/>
              <a:t>        return "Hello "</a:t>
            </a:r>
          </a:p>
          <a:p>
            <a:endParaRPr lang="en-US" altLang="zh-TW" sz="2000" dirty="0" smtClean="0"/>
          </a:p>
          <a:p>
            <a:r>
              <a:rPr lang="en-US" altLang="zh-TW" sz="2000" dirty="0" smtClean="0"/>
              <a:t>    </a:t>
            </a:r>
            <a:r>
              <a:rPr lang="en-US" altLang="zh-TW" sz="2000" b="1" dirty="0" smtClean="0"/>
              <a:t>result = </a:t>
            </a:r>
            <a:r>
              <a:rPr lang="en-US" altLang="zh-TW" sz="2000" b="1" dirty="0" err="1" smtClean="0"/>
              <a:t>get_message</a:t>
            </a:r>
            <a:r>
              <a:rPr lang="en-US" altLang="zh-TW" sz="2000" b="1" dirty="0" smtClean="0"/>
              <a:t>()+name</a:t>
            </a:r>
          </a:p>
          <a:p>
            <a:r>
              <a:rPr lang="en-US" altLang="zh-TW" sz="2000" dirty="0" smtClean="0"/>
              <a:t>    return result</a:t>
            </a:r>
          </a:p>
          <a:p>
            <a:endParaRPr lang="en-US" altLang="zh-TW" sz="2000" dirty="0" smtClean="0"/>
          </a:p>
          <a:p>
            <a:r>
              <a:rPr lang="en-US" altLang="zh-TW" sz="2000" dirty="0" smtClean="0"/>
              <a:t>print (greet("John"))</a:t>
            </a:r>
          </a:p>
          <a:p>
            <a:endParaRPr lang="en-US" altLang="zh-TW" sz="2000" dirty="0" smtClean="0"/>
          </a:p>
          <a:p>
            <a:r>
              <a:rPr lang="en-US" altLang="zh-TW" sz="2000" dirty="0" smtClean="0"/>
              <a:t># Outputs: Hello John</a:t>
            </a:r>
            <a:endParaRPr lang="zh-TW" altLang="en-US" sz="2000" dirty="0"/>
          </a:p>
        </p:txBody>
      </p:sp>
      <p:pic>
        <p:nvPicPr>
          <p:cNvPr id="2050" name="Picture 2"/>
          <p:cNvPicPr>
            <a:picLocks noChangeAspect="1" noChangeArrowheads="1"/>
          </p:cNvPicPr>
          <p:nvPr/>
        </p:nvPicPr>
        <p:blipFill>
          <a:blip r:embed="rId4" cstate="print"/>
          <a:srcRect/>
          <a:stretch>
            <a:fillRect/>
          </a:stretch>
        </p:blipFill>
        <p:spPr bwMode="auto">
          <a:xfrm>
            <a:off x="1517878" y="4873626"/>
            <a:ext cx="4105275" cy="36195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13.9 Function Decorator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 Functions </a:t>
            </a:r>
            <a:r>
              <a:rPr lang="en-US" altLang="zh-TW" sz="2000" dirty="0" smtClean="0"/>
              <a:t>can be passed as parameters to other </a:t>
            </a:r>
            <a:r>
              <a:rPr lang="en-US" altLang="zh-TW" sz="2000" dirty="0" smtClean="0"/>
              <a:t>functions</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矩形 9"/>
          <p:cNvSpPr/>
          <p:nvPr/>
        </p:nvSpPr>
        <p:spPr>
          <a:xfrm>
            <a:off x="1567544" y="1640398"/>
            <a:ext cx="4049486" cy="3170099"/>
          </a:xfrm>
          <a:prstGeom prst="rect">
            <a:avLst/>
          </a:prstGeom>
          <a:solidFill>
            <a:schemeClr val="bg1">
              <a:lumMod val="85000"/>
            </a:schemeClr>
          </a:solidFill>
          <a:ln>
            <a:solidFill>
              <a:srgbClr val="C00000"/>
            </a:solidFill>
          </a:ln>
        </p:spPr>
        <p:txBody>
          <a:bodyPr wrap="square">
            <a:spAutoFit/>
          </a:bodyPr>
          <a:lstStyle/>
          <a:p>
            <a:r>
              <a:rPr lang="en-US" altLang="zh-TW" sz="2000" dirty="0" smtClean="0"/>
              <a:t>def greet(name):</a:t>
            </a:r>
          </a:p>
          <a:p>
            <a:r>
              <a:rPr lang="en-US" altLang="zh-TW" sz="2000" dirty="0" smtClean="0"/>
              <a:t>   return "Hello " + name </a:t>
            </a:r>
          </a:p>
          <a:p>
            <a:endParaRPr lang="en-US" altLang="zh-TW" sz="2000" dirty="0" smtClean="0"/>
          </a:p>
          <a:p>
            <a:r>
              <a:rPr lang="en-US" altLang="zh-TW" sz="2000" dirty="0" smtClean="0"/>
              <a:t>def </a:t>
            </a:r>
            <a:r>
              <a:rPr lang="en-US" altLang="zh-TW" sz="2000" dirty="0" err="1" smtClean="0"/>
              <a:t>call_func</a:t>
            </a:r>
            <a:r>
              <a:rPr lang="en-US" altLang="zh-TW" sz="2000" dirty="0" smtClean="0"/>
              <a:t>(</a:t>
            </a:r>
            <a:r>
              <a:rPr lang="en-US" altLang="zh-TW" sz="2000" dirty="0" err="1" smtClean="0"/>
              <a:t>func</a:t>
            </a:r>
            <a:r>
              <a:rPr lang="en-US" altLang="zh-TW" sz="2000" dirty="0" smtClean="0"/>
              <a:t>):</a:t>
            </a:r>
          </a:p>
          <a:p>
            <a:r>
              <a:rPr lang="en-US" altLang="zh-TW" sz="2000" dirty="0" smtClean="0"/>
              <a:t>    </a:t>
            </a:r>
            <a:r>
              <a:rPr lang="en-US" altLang="zh-TW" sz="2000" dirty="0" err="1" smtClean="0"/>
              <a:t>other_name</a:t>
            </a:r>
            <a:r>
              <a:rPr lang="en-US" altLang="zh-TW" sz="2000" dirty="0" smtClean="0"/>
              <a:t> = "John"</a:t>
            </a:r>
          </a:p>
          <a:p>
            <a:r>
              <a:rPr lang="en-US" altLang="zh-TW" sz="2000" dirty="0" smtClean="0"/>
              <a:t>    return </a:t>
            </a:r>
            <a:r>
              <a:rPr lang="en-US" altLang="zh-TW" sz="2000" dirty="0" err="1" smtClean="0"/>
              <a:t>func</a:t>
            </a:r>
            <a:r>
              <a:rPr lang="en-US" altLang="zh-TW" sz="2000" dirty="0" smtClean="0"/>
              <a:t>(</a:t>
            </a:r>
            <a:r>
              <a:rPr lang="en-US" altLang="zh-TW" sz="2000" dirty="0" err="1" smtClean="0"/>
              <a:t>other_name</a:t>
            </a:r>
            <a:r>
              <a:rPr lang="en-US" altLang="zh-TW" sz="2000" dirty="0" smtClean="0"/>
              <a:t>)  </a:t>
            </a:r>
          </a:p>
          <a:p>
            <a:endParaRPr lang="en-US" altLang="zh-TW" sz="2000" dirty="0" smtClean="0"/>
          </a:p>
          <a:p>
            <a:r>
              <a:rPr lang="en-US" altLang="zh-TW" sz="2000" dirty="0" smtClean="0"/>
              <a:t>print (</a:t>
            </a:r>
            <a:r>
              <a:rPr lang="en-US" altLang="zh-TW" sz="2000" dirty="0" err="1" smtClean="0"/>
              <a:t>call_func</a:t>
            </a:r>
            <a:r>
              <a:rPr lang="en-US" altLang="zh-TW" sz="2000" dirty="0" smtClean="0"/>
              <a:t>(greet))</a:t>
            </a:r>
          </a:p>
          <a:p>
            <a:endParaRPr lang="en-US" altLang="zh-TW" sz="2000" dirty="0" smtClean="0"/>
          </a:p>
          <a:p>
            <a:r>
              <a:rPr lang="en-US" altLang="zh-TW" sz="2000" dirty="0" smtClean="0"/>
              <a:t># Outputs: Hello John</a:t>
            </a:r>
            <a:endParaRPr lang="zh-TW" altLang="en-US" sz="2000" dirty="0"/>
          </a:p>
        </p:txBody>
      </p:sp>
      <p:pic>
        <p:nvPicPr>
          <p:cNvPr id="3074" name="Picture 2"/>
          <p:cNvPicPr>
            <a:picLocks noChangeAspect="1" noChangeArrowheads="1"/>
          </p:cNvPicPr>
          <p:nvPr/>
        </p:nvPicPr>
        <p:blipFill>
          <a:blip r:embed="rId4" cstate="print"/>
          <a:srcRect/>
          <a:stretch>
            <a:fillRect/>
          </a:stretch>
        </p:blipFill>
        <p:spPr bwMode="auto">
          <a:xfrm>
            <a:off x="1546906" y="4926921"/>
            <a:ext cx="4105275" cy="37147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13.9 Function Decorator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Functions </a:t>
            </a:r>
            <a:r>
              <a:rPr lang="en-US" altLang="zh-TW" sz="2000" dirty="0" smtClean="0"/>
              <a:t>can return other </a:t>
            </a:r>
            <a:r>
              <a:rPr lang="en-US" altLang="zh-TW" sz="2000" dirty="0" smtClean="0"/>
              <a:t>functions</a:t>
            </a:r>
          </a:p>
          <a:p>
            <a:pPr marL="465138" indent="-465138">
              <a:buClr>
                <a:srgbClr val="00B0F0"/>
              </a:buClr>
              <a:buFont typeface="Wingdings" pitchFamily="2" charset="2"/>
              <a:buChar char="u"/>
            </a:pPr>
            <a:r>
              <a:rPr lang="en-US" altLang="zh-TW" sz="2000" dirty="0" smtClean="0"/>
              <a:t>In </a:t>
            </a:r>
            <a:r>
              <a:rPr lang="en-US" altLang="zh-TW" sz="2000" dirty="0" smtClean="0"/>
              <a:t>other words, functions generating other functions</a:t>
            </a:r>
            <a:r>
              <a:rPr lang="en-US" altLang="zh-TW" sz="2000" dirty="0" smtClean="0"/>
              <a:t>.</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矩形 9"/>
          <p:cNvSpPr/>
          <p:nvPr/>
        </p:nvSpPr>
        <p:spPr>
          <a:xfrm>
            <a:off x="1538515" y="1988741"/>
            <a:ext cx="4049486" cy="3170099"/>
          </a:xfrm>
          <a:prstGeom prst="rect">
            <a:avLst/>
          </a:prstGeom>
          <a:solidFill>
            <a:schemeClr val="bg1">
              <a:lumMod val="85000"/>
            </a:schemeClr>
          </a:solidFill>
          <a:ln>
            <a:solidFill>
              <a:srgbClr val="C00000"/>
            </a:solidFill>
          </a:ln>
        </p:spPr>
        <p:txBody>
          <a:bodyPr wrap="square">
            <a:spAutoFit/>
          </a:bodyPr>
          <a:lstStyle/>
          <a:p>
            <a:r>
              <a:rPr lang="en-US" altLang="zh-TW" sz="2000" dirty="0" smtClean="0"/>
              <a:t>def </a:t>
            </a:r>
            <a:r>
              <a:rPr lang="en-US" altLang="zh-TW" sz="2000" b="1" dirty="0" err="1" smtClean="0"/>
              <a:t>compose_greet_func</a:t>
            </a:r>
            <a:r>
              <a:rPr lang="en-US" altLang="zh-TW" sz="2000" b="1" dirty="0" smtClean="0"/>
              <a:t>()</a:t>
            </a:r>
            <a:r>
              <a:rPr lang="en-US" altLang="zh-TW" sz="2000" dirty="0" smtClean="0"/>
              <a:t>:</a:t>
            </a:r>
          </a:p>
          <a:p>
            <a:r>
              <a:rPr lang="en-US" altLang="zh-TW" sz="2000" dirty="0" smtClean="0"/>
              <a:t>    def </a:t>
            </a:r>
            <a:r>
              <a:rPr lang="en-US" altLang="zh-TW" sz="2000" dirty="0" err="1" smtClean="0"/>
              <a:t>get_message</a:t>
            </a:r>
            <a:r>
              <a:rPr lang="en-US" altLang="zh-TW" sz="2000" dirty="0" smtClean="0"/>
              <a:t>():</a:t>
            </a:r>
          </a:p>
          <a:p>
            <a:r>
              <a:rPr lang="en-US" altLang="zh-TW" sz="2000" dirty="0" smtClean="0"/>
              <a:t>        return "Hello there!"</a:t>
            </a:r>
          </a:p>
          <a:p>
            <a:endParaRPr lang="en-US" altLang="zh-TW" sz="2000" dirty="0" smtClean="0"/>
          </a:p>
          <a:p>
            <a:r>
              <a:rPr lang="en-US" altLang="zh-TW" sz="2000" dirty="0" smtClean="0"/>
              <a:t>    return </a:t>
            </a:r>
            <a:r>
              <a:rPr lang="en-US" altLang="zh-TW" sz="2000" dirty="0" err="1" smtClean="0"/>
              <a:t>get_message</a:t>
            </a:r>
            <a:endParaRPr lang="en-US" altLang="zh-TW" sz="2000" dirty="0" smtClean="0"/>
          </a:p>
          <a:p>
            <a:endParaRPr lang="en-US" altLang="zh-TW" sz="2000" dirty="0" smtClean="0"/>
          </a:p>
          <a:p>
            <a:r>
              <a:rPr lang="en-US" altLang="zh-TW" sz="2000" b="1" dirty="0" smtClean="0"/>
              <a:t>greet = </a:t>
            </a:r>
            <a:r>
              <a:rPr lang="en-US" altLang="zh-TW" sz="2000" b="1" dirty="0" err="1" smtClean="0"/>
              <a:t>compose_greet_func</a:t>
            </a:r>
            <a:r>
              <a:rPr lang="en-US" altLang="zh-TW" sz="2000" b="1" dirty="0" smtClean="0"/>
              <a:t>()</a:t>
            </a:r>
          </a:p>
          <a:p>
            <a:r>
              <a:rPr lang="en-US" altLang="zh-TW" sz="2000" dirty="0" smtClean="0"/>
              <a:t>print (</a:t>
            </a:r>
            <a:r>
              <a:rPr lang="en-US" altLang="zh-TW" sz="2000" b="1" dirty="0" smtClean="0"/>
              <a:t>greet</a:t>
            </a:r>
            <a:r>
              <a:rPr lang="en-US" altLang="zh-TW" sz="2000" dirty="0" smtClean="0"/>
              <a:t>())</a:t>
            </a:r>
          </a:p>
          <a:p>
            <a:endParaRPr lang="en-US" altLang="zh-TW" sz="2000" dirty="0" smtClean="0"/>
          </a:p>
          <a:p>
            <a:r>
              <a:rPr lang="en-US" altLang="zh-TW" sz="2000" dirty="0" smtClean="0"/>
              <a:t># Outputs: Hello there!</a:t>
            </a:r>
            <a:endParaRPr lang="zh-TW" altLang="en-US" sz="2000" dirty="0"/>
          </a:p>
        </p:txBody>
      </p:sp>
      <p:pic>
        <p:nvPicPr>
          <p:cNvPr id="4098" name="Picture 2"/>
          <p:cNvPicPr>
            <a:picLocks noChangeAspect="1" noChangeArrowheads="1"/>
          </p:cNvPicPr>
          <p:nvPr/>
        </p:nvPicPr>
        <p:blipFill>
          <a:blip r:embed="rId4" cstate="print"/>
          <a:srcRect/>
          <a:stretch>
            <a:fillRect/>
          </a:stretch>
        </p:blipFill>
        <p:spPr bwMode="auto">
          <a:xfrm>
            <a:off x="1551894" y="5255531"/>
            <a:ext cx="4124325" cy="32385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13.9 Function Decorator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Inner </a:t>
            </a:r>
            <a:r>
              <a:rPr lang="en-US" altLang="zh-TW" sz="2000" b="1" dirty="0" smtClean="0"/>
              <a:t>functions have access to the enclosing </a:t>
            </a:r>
            <a:r>
              <a:rPr lang="en-US" altLang="zh-TW" sz="2000" b="1" dirty="0" smtClean="0"/>
              <a:t>scope</a:t>
            </a:r>
          </a:p>
          <a:p>
            <a:pPr marL="465138" indent="-465138">
              <a:buClr>
                <a:srgbClr val="00B0F0"/>
              </a:buClr>
              <a:buFont typeface="Wingdings" pitchFamily="2" charset="2"/>
              <a:buChar char="u"/>
            </a:pPr>
            <a:r>
              <a:rPr lang="en-US" altLang="zh-TW" sz="2000" dirty="0" smtClean="0"/>
              <a:t>More </a:t>
            </a:r>
            <a:r>
              <a:rPr lang="en-US" altLang="zh-TW" sz="2000" dirty="0" smtClean="0"/>
              <a:t>commonly known as a </a:t>
            </a:r>
            <a:r>
              <a:rPr lang="en-US" altLang="zh-TW" sz="2000" b="1" u="sng" dirty="0" smtClean="0">
                <a:hlinkClick r:id="rId3"/>
              </a:rPr>
              <a:t>closure</a:t>
            </a:r>
            <a:r>
              <a:rPr lang="en-US" altLang="zh-TW" sz="2000" dirty="0" smtClean="0"/>
              <a:t>. </a:t>
            </a:r>
            <a:endParaRPr lang="en-US" altLang="zh-TW" sz="2000" dirty="0" smtClean="0"/>
          </a:p>
          <a:p>
            <a:pPr marL="465138" indent="-465138">
              <a:buClr>
                <a:srgbClr val="00B0F0"/>
              </a:buClr>
              <a:buFont typeface="Wingdings" pitchFamily="2" charset="2"/>
              <a:buChar char="u"/>
            </a:pPr>
            <a:r>
              <a:rPr lang="en-US" altLang="zh-TW" sz="2000" dirty="0" smtClean="0"/>
              <a:t>A </a:t>
            </a:r>
            <a:r>
              <a:rPr lang="en-US" altLang="zh-TW" sz="2000" dirty="0" smtClean="0"/>
              <a:t>very powerful pattern that we will come across while building decorators. </a:t>
            </a:r>
            <a:endParaRPr lang="en-US" altLang="zh-TW" sz="2000" dirty="0" smtClean="0"/>
          </a:p>
          <a:p>
            <a:pPr marL="465138" indent="-465138">
              <a:buClr>
                <a:srgbClr val="00B0F0"/>
              </a:buClr>
              <a:buFont typeface="Wingdings" pitchFamily="2" charset="2"/>
              <a:buChar char="u"/>
            </a:pPr>
            <a:r>
              <a:rPr lang="en-US" altLang="zh-TW" sz="2000" dirty="0" smtClean="0"/>
              <a:t>Another </a:t>
            </a:r>
            <a:r>
              <a:rPr lang="en-US" altLang="zh-TW" sz="2000" dirty="0" smtClean="0"/>
              <a:t>thing to note, Python only allows </a:t>
            </a:r>
            <a:r>
              <a:rPr lang="en-US" altLang="zh-TW" sz="2000" b="1" u="sng" dirty="0" smtClean="0">
                <a:hlinkClick r:id="rId4"/>
              </a:rPr>
              <a:t>read access to the outer scope</a:t>
            </a:r>
            <a:r>
              <a:rPr lang="en-US" altLang="zh-TW" sz="2000" dirty="0" smtClean="0"/>
              <a:t> and not assignment. </a:t>
            </a:r>
            <a:endParaRPr lang="en-US" altLang="zh-TW" sz="2000" dirty="0" smtClean="0"/>
          </a:p>
          <a:p>
            <a:pPr marL="465138" indent="-465138">
              <a:buClr>
                <a:srgbClr val="00B0F0"/>
              </a:buClr>
              <a:buFont typeface="Wingdings" pitchFamily="2" charset="2"/>
              <a:buChar char="u"/>
            </a:pPr>
            <a:r>
              <a:rPr lang="en-US" altLang="zh-TW" sz="2000" dirty="0" smtClean="0"/>
              <a:t>Notice </a:t>
            </a:r>
            <a:r>
              <a:rPr lang="en-US" altLang="zh-TW" sz="2000" dirty="0" smtClean="0"/>
              <a:t>how we modified the example above to read a "name" argument from the enclosing scope of the inner function and return the new function.</a:t>
            </a:r>
            <a:endParaRPr lang="en-US" altLang="zh-TW" sz="2000" dirty="0"/>
          </a:p>
        </p:txBody>
      </p:sp>
      <p:pic>
        <p:nvPicPr>
          <p:cNvPr id="11" name="Picture 2"/>
          <p:cNvPicPr>
            <a:picLocks noChangeAspect="1" noChangeArrowheads="1"/>
          </p:cNvPicPr>
          <p:nvPr/>
        </p:nvPicPr>
        <p:blipFill>
          <a:blip r:embed="rId5" cstate="print"/>
          <a:srcRect/>
          <a:stretch>
            <a:fillRect/>
          </a:stretch>
        </p:blipFill>
        <p:spPr bwMode="auto">
          <a:xfrm>
            <a:off x="8548914" y="0"/>
            <a:ext cx="595086" cy="663096"/>
          </a:xfrm>
          <a:prstGeom prst="rect">
            <a:avLst/>
          </a:prstGeom>
          <a:noFill/>
          <a:ln w="9525">
            <a:noFill/>
            <a:miter lim="800000"/>
            <a:headEnd/>
            <a:tailEnd/>
          </a:ln>
        </p:spPr>
      </p:pic>
      <p:sp>
        <p:nvSpPr>
          <p:cNvPr id="10" name="矩形 9"/>
          <p:cNvSpPr/>
          <p:nvPr/>
        </p:nvSpPr>
        <p:spPr>
          <a:xfrm>
            <a:off x="377372" y="3510753"/>
            <a:ext cx="4049486" cy="2554545"/>
          </a:xfrm>
          <a:prstGeom prst="rect">
            <a:avLst/>
          </a:prstGeom>
          <a:solidFill>
            <a:schemeClr val="bg1">
              <a:lumMod val="85000"/>
            </a:schemeClr>
          </a:solidFill>
          <a:ln>
            <a:solidFill>
              <a:srgbClr val="C00000"/>
            </a:solidFill>
          </a:ln>
        </p:spPr>
        <p:txBody>
          <a:bodyPr wrap="square">
            <a:spAutoFit/>
          </a:bodyPr>
          <a:lstStyle/>
          <a:p>
            <a:r>
              <a:rPr lang="en-US" altLang="zh-TW" sz="2000" dirty="0" smtClean="0"/>
              <a:t>#!/</a:t>
            </a:r>
            <a:r>
              <a:rPr lang="en-US" altLang="zh-TW" sz="2000" dirty="0" smtClean="0"/>
              <a:t>usr/bin/python3</a:t>
            </a:r>
            <a:endParaRPr lang="en-US" altLang="zh-TW" sz="2000" dirty="0" smtClean="0"/>
          </a:p>
          <a:p>
            <a:r>
              <a:rPr lang="en-US" altLang="zh-TW" sz="2000" dirty="0" smtClean="0"/>
              <a:t>def </a:t>
            </a:r>
            <a:r>
              <a:rPr lang="en-US" altLang="zh-TW" sz="2000" dirty="0" err="1" smtClean="0"/>
              <a:t>compose_greet_func</a:t>
            </a:r>
            <a:r>
              <a:rPr lang="en-US" altLang="zh-TW" sz="2000" dirty="0" smtClean="0"/>
              <a:t>(name):</a:t>
            </a:r>
          </a:p>
          <a:p>
            <a:r>
              <a:rPr lang="en-US" altLang="zh-TW" sz="2000" dirty="0" smtClean="0"/>
              <a:t>    def </a:t>
            </a:r>
            <a:r>
              <a:rPr lang="en-US" altLang="zh-TW" sz="2000" dirty="0" err="1" smtClean="0"/>
              <a:t>get_message</a:t>
            </a:r>
            <a:r>
              <a:rPr lang="en-US" altLang="zh-TW" sz="2000" dirty="0" smtClean="0"/>
              <a:t>():</a:t>
            </a:r>
          </a:p>
          <a:p>
            <a:r>
              <a:rPr lang="en-US" altLang="zh-TW" sz="2000" dirty="0" smtClean="0"/>
              <a:t>        return "Hello there "+name</a:t>
            </a:r>
            <a:r>
              <a:rPr lang="en-US" altLang="zh-TW" sz="2000" dirty="0" smtClean="0"/>
              <a:t>+"!"</a:t>
            </a:r>
            <a:endParaRPr lang="en-US" altLang="zh-TW" sz="2000" dirty="0" smtClean="0"/>
          </a:p>
          <a:p>
            <a:r>
              <a:rPr lang="en-US" altLang="zh-TW" sz="2000" dirty="0" smtClean="0"/>
              <a:t>    return </a:t>
            </a:r>
            <a:r>
              <a:rPr lang="en-US" altLang="zh-TW" sz="2000" dirty="0" err="1" smtClean="0"/>
              <a:t>get_message</a:t>
            </a:r>
            <a:endParaRPr lang="en-US" altLang="zh-TW" sz="2000" dirty="0" smtClean="0"/>
          </a:p>
          <a:p>
            <a:r>
              <a:rPr lang="en-US" altLang="zh-TW" sz="2000" dirty="0" smtClean="0"/>
              <a:t>greet = </a:t>
            </a:r>
            <a:r>
              <a:rPr lang="en-US" altLang="zh-TW" sz="2000" dirty="0" err="1" smtClean="0"/>
              <a:t>compose_greet_func</a:t>
            </a:r>
            <a:r>
              <a:rPr lang="en-US" altLang="zh-TW" sz="2000" dirty="0" smtClean="0"/>
              <a:t>("John")</a:t>
            </a:r>
          </a:p>
          <a:p>
            <a:r>
              <a:rPr lang="en-US" altLang="zh-TW" sz="2000" dirty="0" smtClean="0"/>
              <a:t>print (greet())</a:t>
            </a:r>
          </a:p>
          <a:p>
            <a:r>
              <a:rPr lang="en-US" altLang="zh-TW" sz="2000" dirty="0" smtClean="0"/>
              <a:t># Outputs: Hello there John!</a:t>
            </a:r>
            <a:endParaRPr lang="zh-TW" altLang="en-US" sz="2000" dirty="0"/>
          </a:p>
        </p:txBody>
      </p:sp>
      <p:pic>
        <p:nvPicPr>
          <p:cNvPr id="5122" name="Picture 2"/>
          <p:cNvPicPr>
            <a:picLocks noChangeAspect="1" noChangeArrowheads="1"/>
          </p:cNvPicPr>
          <p:nvPr/>
        </p:nvPicPr>
        <p:blipFill>
          <a:blip r:embed="rId6" cstate="print"/>
          <a:srcRect/>
          <a:stretch>
            <a:fillRect/>
          </a:stretch>
        </p:blipFill>
        <p:spPr bwMode="auto">
          <a:xfrm>
            <a:off x="4585834" y="4259035"/>
            <a:ext cx="4181475" cy="34290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45</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13.10 </a:t>
            </a:r>
            <a:r>
              <a:rPr lang="en-US" sz="4400" b="1" dirty="0" smtClean="0">
                <a:solidFill>
                  <a:srgbClr val="FFC000"/>
                </a:solidFill>
                <a:effectLst>
                  <a:outerShdw blurRad="38100" dist="38100" dir="2700000" algn="tl">
                    <a:srgbClr val="000000">
                      <a:alpha val="43137"/>
                    </a:srgbClr>
                  </a:outerShdw>
                </a:effectLst>
              </a:rPr>
              <a:t>C</a:t>
            </a:r>
            <a:r>
              <a:rPr lang="en-US" sz="4400" b="1" dirty="0" smtClean="0">
                <a:solidFill>
                  <a:srgbClr val="FFC000"/>
                </a:solidFill>
                <a:effectLst>
                  <a:outerShdw blurRad="38100" dist="38100" dir="2700000" algn="tl">
                    <a:srgbClr val="000000">
                      <a:alpha val="43137"/>
                    </a:srgbClr>
                  </a:outerShdw>
                </a:effectLst>
              </a:rPr>
              <a:t>omposition of </a:t>
            </a:r>
            <a:r>
              <a:rPr lang="en-US" sz="4400" b="1" dirty="0" smtClean="0">
                <a:solidFill>
                  <a:srgbClr val="FFC000"/>
                </a:solidFill>
                <a:effectLst>
                  <a:outerShdw blurRad="38100" dist="38100" dir="2700000" algn="tl">
                    <a:srgbClr val="000000">
                      <a:alpha val="43137"/>
                    </a:srgbClr>
                  </a:outerShdw>
                </a:effectLst>
              </a:rPr>
              <a:t>Decorator</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13.10 </a:t>
            </a:r>
            <a:r>
              <a:rPr lang="en-US" altLang="zh-TW" sz="3000" b="1" dirty="0" smtClean="0">
                <a:solidFill>
                  <a:srgbClr val="0070C0"/>
                </a:solidFill>
                <a:effectLst>
                  <a:outerShdw blurRad="38100" dist="38100" dir="2700000" algn="tl">
                    <a:srgbClr val="000000">
                      <a:alpha val="43137"/>
                    </a:srgbClr>
                  </a:outerShdw>
                </a:effectLst>
              </a:rPr>
              <a:t>Composition of </a:t>
            </a:r>
            <a:r>
              <a:rPr lang="en-US" altLang="zh-TW" sz="3000" b="1" dirty="0" smtClean="0">
                <a:solidFill>
                  <a:srgbClr val="0070C0"/>
                </a:solidFill>
                <a:effectLst>
                  <a:outerShdw blurRad="38100" dist="38100" dir="2700000" algn="tl">
                    <a:srgbClr val="000000">
                      <a:alpha val="43137"/>
                    </a:srgbClr>
                  </a:outerShdw>
                </a:effectLst>
              </a:rPr>
              <a:t>Decorator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Function </a:t>
            </a:r>
            <a:r>
              <a:rPr lang="en-US" altLang="zh-TW" sz="2000" dirty="0" smtClean="0"/>
              <a:t>decorators are simply wrappers to existing functions. </a:t>
            </a:r>
            <a:r>
              <a:rPr lang="en-US" altLang="zh-TW" sz="2000" dirty="0" smtClean="0"/>
              <a:t>Putting </a:t>
            </a:r>
            <a:r>
              <a:rPr lang="en-US" altLang="zh-TW" sz="2000" dirty="0" smtClean="0"/>
              <a:t>the ideas mentioned above together, we can build a decorator.  </a:t>
            </a:r>
            <a:r>
              <a:rPr lang="en-US" altLang="zh-TW" sz="2000" dirty="0" smtClean="0"/>
              <a:t>This example </a:t>
            </a:r>
            <a:r>
              <a:rPr lang="en-US" altLang="zh-TW" sz="2000" dirty="0" smtClean="0"/>
              <a:t>wraps the string output of another function by </a:t>
            </a:r>
            <a:r>
              <a:rPr lang="en-US" altLang="zh-TW" sz="2000" b="1" dirty="0" smtClean="0"/>
              <a:t>p</a:t>
            </a:r>
            <a:r>
              <a:rPr lang="en-US" altLang="zh-TW" sz="2000" dirty="0" smtClean="0"/>
              <a:t> tags</a:t>
            </a:r>
            <a:r>
              <a:rPr lang="en-US" altLang="zh-TW" sz="2000" dirty="0" smtClean="0"/>
              <a:t>.</a:t>
            </a:r>
          </a:p>
          <a:p>
            <a:pPr marL="465138" indent="-465138">
              <a:buClr>
                <a:srgbClr val="00B0F0"/>
              </a:buClr>
              <a:buFont typeface="Wingdings" pitchFamily="2" charset="2"/>
              <a:buChar char="u"/>
            </a:pPr>
            <a:r>
              <a:rPr lang="en-US" altLang="zh-TW" sz="2000" dirty="0" smtClean="0"/>
              <a:t>Note:</a:t>
            </a:r>
          </a:p>
          <a:p>
            <a:pPr marL="465138" indent="-465138">
              <a:buClr>
                <a:srgbClr val="00B0F0"/>
              </a:buClr>
              <a:buFont typeface="Wingdings" pitchFamily="2" charset="2"/>
              <a:buChar char="u"/>
            </a:pPr>
            <a:r>
              <a:rPr lang="en-US" altLang="zh-TW" sz="2000" dirty="0" smtClean="0"/>
              <a:t>Latin </a:t>
            </a:r>
            <a:r>
              <a:rPr lang="en-US" altLang="zh-TW" sz="2000" dirty="0" err="1" smtClean="0"/>
              <a:t>idom</a:t>
            </a:r>
            <a:r>
              <a:rPr lang="en-US" altLang="zh-TW" sz="2000" dirty="0" smtClean="0"/>
              <a:t>: “</a:t>
            </a:r>
            <a:r>
              <a:rPr lang="en-US" altLang="zh-TW" sz="2000" dirty="0" err="1" smtClean="0"/>
              <a:t>lorem</a:t>
            </a:r>
            <a:r>
              <a:rPr lang="en-US" altLang="zh-TW" sz="2000" dirty="0" smtClean="0"/>
              <a:t> </a:t>
            </a:r>
            <a:r>
              <a:rPr lang="en-US" altLang="zh-TW" sz="2000" dirty="0" err="1" smtClean="0"/>
              <a:t>ipsum</a:t>
            </a:r>
            <a:r>
              <a:rPr lang="en-US" altLang="zh-TW" sz="2000" dirty="0" smtClean="0"/>
              <a:t>” = “plain text”, dolor sit </a:t>
            </a:r>
            <a:r>
              <a:rPr lang="en-US" altLang="zh-TW" sz="2000" dirty="0" err="1" smtClean="0"/>
              <a:t>amet</a:t>
            </a:r>
            <a:r>
              <a:rPr lang="en-US" altLang="zh-TW" sz="2000" dirty="0" smtClean="0"/>
              <a:t>” = “carrots”</a:t>
            </a:r>
          </a:p>
          <a:p>
            <a:pPr marL="465138" indent="-465138">
              <a:buClr>
                <a:srgbClr val="00B0F0"/>
              </a:buClr>
              <a:buFont typeface="Wingdings" pitchFamily="2" charset="2"/>
              <a:buChar char="u"/>
            </a:pPr>
            <a:r>
              <a:rPr lang="en-US" altLang="zh-TW" sz="2000" dirty="0" smtClean="0"/>
              <a:t>It is a nonsense word for typographers </a:t>
            </a:r>
            <a:r>
              <a:rPr lang="en-US" altLang="zh-TW" sz="2000" dirty="0" smtClean="0"/>
              <a:t>to show the most distinctive features of their </a:t>
            </a:r>
            <a:r>
              <a:rPr lang="en-US" altLang="zh-TW" sz="2000" dirty="0" smtClean="0"/>
              <a:t>fonts.</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矩形 9"/>
          <p:cNvSpPr/>
          <p:nvPr/>
        </p:nvSpPr>
        <p:spPr>
          <a:xfrm>
            <a:off x="522515" y="3432413"/>
            <a:ext cx="5341257" cy="2554545"/>
          </a:xfrm>
          <a:prstGeom prst="rect">
            <a:avLst/>
          </a:prstGeom>
          <a:solidFill>
            <a:schemeClr val="bg1">
              <a:lumMod val="85000"/>
            </a:schemeClr>
          </a:solidFill>
          <a:ln>
            <a:solidFill>
              <a:srgbClr val="C00000"/>
            </a:solidFill>
          </a:ln>
        </p:spPr>
        <p:txBody>
          <a:bodyPr wrap="square">
            <a:spAutoFit/>
          </a:bodyPr>
          <a:lstStyle/>
          <a:p>
            <a:r>
              <a:rPr lang="en-US" altLang="zh-TW" sz="1600" dirty="0" smtClean="0"/>
              <a:t>#!/</a:t>
            </a:r>
            <a:r>
              <a:rPr lang="en-US" altLang="zh-TW" sz="1600" dirty="0" smtClean="0"/>
              <a:t>usr/bin/python3</a:t>
            </a:r>
            <a:endParaRPr lang="en-US" altLang="zh-TW" sz="1600" dirty="0" smtClean="0"/>
          </a:p>
          <a:p>
            <a:r>
              <a:rPr lang="en-US" altLang="zh-TW" sz="1600" dirty="0" smtClean="0"/>
              <a:t>def </a:t>
            </a:r>
            <a:r>
              <a:rPr lang="en-US" altLang="zh-TW" sz="1600" dirty="0" err="1" smtClean="0"/>
              <a:t>get_text</a:t>
            </a:r>
            <a:r>
              <a:rPr lang="en-US" altLang="zh-TW" sz="1600" dirty="0" smtClean="0"/>
              <a:t>(name):</a:t>
            </a:r>
          </a:p>
          <a:p>
            <a:r>
              <a:rPr lang="en-US" altLang="zh-TW" sz="1600" dirty="0" smtClean="0"/>
              <a:t> </a:t>
            </a:r>
            <a:r>
              <a:rPr lang="en-US" altLang="zh-TW" sz="1600" dirty="0" smtClean="0"/>
              <a:t>    return </a:t>
            </a:r>
            <a:r>
              <a:rPr lang="en-US" altLang="zh-TW" sz="1600" dirty="0" smtClean="0"/>
              <a:t>"</a:t>
            </a:r>
            <a:r>
              <a:rPr lang="en-US" altLang="zh-TW" sz="1600" dirty="0" err="1" smtClean="0"/>
              <a:t>lorem</a:t>
            </a:r>
            <a:r>
              <a:rPr lang="en-US" altLang="zh-TW" sz="1600" dirty="0" smtClean="0"/>
              <a:t> </a:t>
            </a:r>
            <a:r>
              <a:rPr lang="en-US" altLang="zh-TW" sz="1600" dirty="0" err="1" smtClean="0"/>
              <a:t>ipsum</a:t>
            </a:r>
            <a:r>
              <a:rPr lang="en-US" altLang="zh-TW" sz="1600" dirty="0" smtClean="0"/>
              <a:t>, {0} dolor sit </a:t>
            </a:r>
            <a:r>
              <a:rPr lang="en-US" altLang="zh-TW" sz="1600" dirty="0" err="1" smtClean="0"/>
              <a:t>amet".format</a:t>
            </a:r>
            <a:r>
              <a:rPr lang="en-US" altLang="zh-TW" sz="1600" dirty="0" smtClean="0"/>
              <a:t>(name</a:t>
            </a:r>
            <a:r>
              <a:rPr lang="en-US" altLang="zh-TW" sz="1600" dirty="0" smtClean="0"/>
              <a:t>)</a:t>
            </a:r>
            <a:endParaRPr lang="en-US" altLang="zh-TW" sz="1600" dirty="0" smtClean="0"/>
          </a:p>
          <a:p>
            <a:r>
              <a:rPr lang="en-US" altLang="zh-TW" sz="1600" dirty="0" smtClean="0"/>
              <a:t>def </a:t>
            </a:r>
            <a:r>
              <a:rPr lang="en-US" altLang="zh-TW" sz="1600" dirty="0" err="1" smtClean="0"/>
              <a:t>p_decorate</a:t>
            </a:r>
            <a:r>
              <a:rPr lang="en-US" altLang="zh-TW" sz="1600" dirty="0" smtClean="0"/>
              <a:t>(</a:t>
            </a:r>
            <a:r>
              <a:rPr lang="en-US" altLang="zh-TW" sz="1600" dirty="0" err="1" smtClean="0"/>
              <a:t>func</a:t>
            </a:r>
            <a:r>
              <a:rPr lang="en-US" altLang="zh-TW" sz="1600" dirty="0" smtClean="0"/>
              <a:t>):</a:t>
            </a:r>
          </a:p>
          <a:p>
            <a:r>
              <a:rPr lang="en-US" altLang="zh-TW" sz="1600" dirty="0" smtClean="0"/>
              <a:t>   def </a:t>
            </a:r>
            <a:r>
              <a:rPr lang="en-US" altLang="zh-TW" sz="1600" dirty="0" err="1" smtClean="0"/>
              <a:t>func_wrapper</a:t>
            </a:r>
            <a:r>
              <a:rPr lang="en-US" altLang="zh-TW" sz="1600" dirty="0" smtClean="0"/>
              <a:t>(name):</a:t>
            </a:r>
          </a:p>
          <a:p>
            <a:r>
              <a:rPr lang="en-US" altLang="zh-TW" sz="1600" dirty="0" smtClean="0"/>
              <a:t>       return "&lt;p&gt;{0}&lt;/p&gt;".format(</a:t>
            </a:r>
            <a:r>
              <a:rPr lang="en-US" altLang="zh-TW" sz="1600" dirty="0" err="1" smtClean="0"/>
              <a:t>func</a:t>
            </a:r>
            <a:r>
              <a:rPr lang="en-US" altLang="zh-TW" sz="1600" dirty="0" smtClean="0"/>
              <a:t>(name))</a:t>
            </a:r>
          </a:p>
          <a:p>
            <a:r>
              <a:rPr lang="en-US" altLang="zh-TW" sz="1600" dirty="0" smtClean="0"/>
              <a:t>   return </a:t>
            </a:r>
            <a:r>
              <a:rPr lang="en-US" altLang="zh-TW" sz="1600" dirty="0" err="1" smtClean="0"/>
              <a:t>func_wrapper</a:t>
            </a:r>
            <a:endParaRPr lang="en-US" altLang="zh-TW" sz="1600" dirty="0" smtClean="0"/>
          </a:p>
          <a:p>
            <a:r>
              <a:rPr lang="en-US" altLang="zh-TW" sz="1600" dirty="0" err="1" smtClean="0"/>
              <a:t>my_get_text</a:t>
            </a:r>
            <a:r>
              <a:rPr lang="en-US" altLang="zh-TW" sz="1600" dirty="0" smtClean="0"/>
              <a:t> = </a:t>
            </a:r>
            <a:r>
              <a:rPr lang="en-US" altLang="zh-TW" sz="1600" dirty="0" err="1" smtClean="0"/>
              <a:t>p_decorate</a:t>
            </a:r>
            <a:r>
              <a:rPr lang="en-US" altLang="zh-TW" sz="1600" dirty="0" smtClean="0"/>
              <a:t>(</a:t>
            </a:r>
            <a:r>
              <a:rPr lang="en-US" altLang="zh-TW" sz="1600" dirty="0" err="1" smtClean="0"/>
              <a:t>get_text</a:t>
            </a:r>
            <a:r>
              <a:rPr lang="en-US" altLang="zh-TW" sz="1600" dirty="0" smtClean="0"/>
              <a:t>)</a:t>
            </a:r>
            <a:endParaRPr lang="en-US" altLang="zh-TW" sz="1600" dirty="0" smtClean="0"/>
          </a:p>
          <a:p>
            <a:r>
              <a:rPr lang="en-US" altLang="zh-TW" sz="1600" dirty="0" smtClean="0"/>
              <a:t>print(</a:t>
            </a:r>
            <a:r>
              <a:rPr lang="en-US" altLang="zh-TW" sz="1600" dirty="0" err="1" smtClean="0"/>
              <a:t>my_get_text</a:t>
            </a:r>
            <a:r>
              <a:rPr lang="en-US" altLang="zh-TW" sz="1600" dirty="0" smtClean="0"/>
              <a:t>("John</a:t>
            </a:r>
            <a:r>
              <a:rPr lang="en-US" altLang="zh-TW" sz="1600" dirty="0" smtClean="0"/>
              <a:t>"))</a:t>
            </a:r>
            <a:endParaRPr lang="en-US" altLang="zh-TW" sz="1600" dirty="0" smtClean="0"/>
          </a:p>
          <a:p>
            <a:r>
              <a:rPr lang="en-US" altLang="zh-TW" sz="1600" dirty="0" smtClean="0"/>
              <a:t># Outputs: &lt;</a:t>
            </a:r>
            <a:r>
              <a:rPr lang="en-US" altLang="zh-TW" sz="1600" dirty="0" smtClean="0"/>
              <a:t>p&gt; </a:t>
            </a:r>
            <a:r>
              <a:rPr lang="en-US" altLang="zh-TW" sz="1600" dirty="0" err="1" smtClean="0"/>
              <a:t>lorem</a:t>
            </a:r>
            <a:r>
              <a:rPr lang="en-US" altLang="zh-TW" sz="1600" dirty="0" smtClean="0"/>
              <a:t> </a:t>
            </a:r>
            <a:r>
              <a:rPr lang="en-US" altLang="zh-TW" sz="1600" dirty="0" err="1" smtClean="0"/>
              <a:t>ipsum</a:t>
            </a:r>
            <a:r>
              <a:rPr lang="en-US" altLang="zh-TW" sz="1600" dirty="0" smtClean="0"/>
              <a:t>, John dolor sit </a:t>
            </a:r>
            <a:r>
              <a:rPr lang="en-US" altLang="zh-TW" sz="1600" dirty="0" err="1" smtClean="0"/>
              <a:t>amet</a:t>
            </a:r>
            <a:r>
              <a:rPr lang="en-US" altLang="zh-TW" sz="1600" dirty="0" smtClean="0"/>
              <a:t>&lt;/</a:t>
            </a:r>
            <a:r>
              <a:rPr lang="en-US" altLang="zh-TW" sz="1600" dirty="0" smtClean="0"/>
              <a:t>p&gt;</a:t>
            </a:r>
            <a:endParaRPr lang="zh-TW" altLang="en-US" sz="1600" dirty="0"/>
          </a:p>
        </p:txBody>
      </p:sp>
      <p:pic>
        <p:nvPicPr>
          <p:cNvPr id="6146" name="Picture 2"/>
          <p:cNvPicPr>
            <a:picLocks noChangeAspect="1" noChangeArrowheads="1"/>
          </p:cNvPicPr>
          <p:nvPr/>
        </p:nvPicPr>
        <p:blipFill>
          <a:blip r:embed="rId4" cstate="print"/>
          <a:srcRect/>
          <a:stretch>
            <a:fillRect/>
          </a:stretch>
        </p:blipFill>
        <p:spPr bwMode="auto">
          <a:xfrm>
            <a:off x="4397375" y="4447722"/>
            <a:ext cx="3933825" cy="34290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13.10 </a:t>
            </a:r>
            <a:r>
              <a:rPr lang="en-US" altLang="zh-TW" sz="3000" b="1" dirty="0" smtClean="0">
                <a:solidFill>
                  <a:srgbClr val="0070C0"/>
                </a:solidFill>
                <a:effectLst>
                  <a:outerShdw blurRad="38100" dist="38100" dir="2700000" algn="tl">
                    <a:srgbClr val="000000">
                      <a:alpha val="43137"/>
                    </a:srgbClr>
                  </a:outerShdw>
                </a:effectLst>
              </a:rPr>
              <a:t>Composition of </a:t>
            </a:r>
            <a:r>
              <a:rPr lang="en-US" altLang="zh-TW" sz="3000" b="1" dirty="0" smtClean="0">
                <a:solidFill>
                  <a:srgbClr val="0070C0"/>
                </a:solidFill>
                <a:effectLst>
                  <a:outerShdw blurRad="38100" dist="38100" dir="2700000" algn="tl">
                    <a:srgbClr val="000000">
                      <a:alpha val="43137"/>
                    </a:srgbClr>
                  </a:outerShdw>
                </a:effectLst>
              </a:rPr>
              <a:t>Decorator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That </a:t>
            </a:r>
            <a:r>
              <a:rPr lang="en-US" altLang="zh-TW" sz="2000" dirty="0" smtClean="0"/>
              <a:t>was our first decorator. </a:t>
            </a:r>
            <a:endParaRPr lang="en-US" altLang="zh-TW" sz="2000" dirty="0" smtClean="0"/>
          </a:p>
          <a:p>
            <a:pPr marL="465138" indent="-465138">
              <a:buClr>
                <a:srgbClr val="00B0F0"/>
              </a:buClr>
              <a:buFont typeface="Wingdings" pitchFamily="2" charset="2"/>
              <a:buChar char="u"/>
            </a:pPr>
            <a:r>
              <a:rPr lang="en-US" altLang="zh-TW" sz="2000" dirty="0" smtClean="0"/>
              <a:t>A </a:t>
            </a:r>
            <a:r>
              <a:rPr lang="en-US" altLang="zh-TW" sz="2000" dirty="0" smtClean="0"/>
              <a:t>function that takes another function as an argument, generates a new function, augmenting the work of the original function, and returning the generated function so we can use it anywhere. </a:t>
            </a:r>
            <a:endParaRPr lang="en-US" altLang="zh-TW" sz="2000" dirty="0" smtClean="0"/>
          </a:p>
          <a:p>
            <a:pPr marL="465138" indent="-465138">
              <a:buClr>
                <a:srgbClr val="00B0F0"/>
              </a:buClr>
              <a:buFont typeface="Wingdings" pitchFamily="2" charset="2"/>
              <a:buChar char="u"/>
            </a:pPr>
            <a:r>
              <a:rPr lang="en-US" altLang="zh-TW" sz="2000" dirty="0" smtClean="0"/>
              <a:t>To </a:t>
            </a:r>
            <a:r>
              <a:rPr lang="en-US" altLang="zh-TW" sz="2000" dirty="0" smtClean="0"/>
              <a:t>have </a:t>
            </a:r>
            <a:r>
              <a:rPr lang="en-US" altLang="zh-TW" sz="2000" dirty="0" err="1" smtClean="0"/>
              <a:t>get_text</a:t>
            </a:r>
            <a:r>
              <a:rPr lang="en-US" altLang="zh-TW" sz="2000" dirty="0" smtClean="0"/>
              <a:t> itself be decorated by </a:t>
            </a:r>
            <a:r>
              <a:rPr lang="en-US" altLang="zh-TW" sz="2000" dirty="0" err="1" smtClean="0"/>
              <a:t>p_decorate</a:t>
            </a:r>
            <a:r>
              <a:rPr lang="en-US" altLang="zh-TW" sz="2000" dirty="0" smtClean="0"/>
              <a:t>, we just have to assign </a:t>
            </a:r>
            <a:r>
              <a:rPr lang="en-US" altLang="zh-TW" sz="2000" dirty="0" err="1" smtClean="0"/>
              <a:t>get_text</a:t>
            </a:r>
            <a:r>
              <a:rPr lang="en-US" altLang="zh-TW" sz="2000" dirty="0" smtClean="0"/>
              <a:t> to the result of </a:t>
            </a:r>
            <a:r>
              <a:rPr lang="en-US" altLang="zh-TW" sz="2000" dirty="0" err="1" smtClean="0"/>
              <a:t>p_decorate</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矩形 11"/>
          <p:cNvSpPr/>
          <p:nvPr/>
        </p:nvSpPr>
        <p:spPr>
          <a:xfrm>
            <a:off x="885372" y="3156641"/>
            <a:ext cx="5341257" cy="1015663"/>
          </a:xfrm>
          <a:prstGeom prst="rect">
            <a:avLst/>
          </a:prstGeom>
          <a:solidFill>
            <a:schemeClr val="bg1">
              <a:lumMod val="85000"/>
            </a:schemeClr>
          </a:solidFill>
          <a:ln>
            <a:solidFill>
              <a:srgbClr val="C00000"/>
            </a:solidFill>
          </a:ln>
        </p:spPr>
        <p:txBody>
          <a:bodyPr wrap="square">
            <a:spAutoFit/>
          </a:bodyPr>
          <a:lstStyle/>
          <a:p>
            <a:r>
              <a:rPr lang="en-US" altLang="zh-TW" sz="2000" dirty="0" err="1" smtClean="0"/>
              <a:t>get_text</a:t>
            </a:r>
            <a:r>
              <a:rPr lang="en-US" altLang="zh-TW" sz="2000" dirty="0" smtClean="0"/>
              <a:t> = </a:t>
            </a:r>
            <a:r>
              <a:rPr lang="en-US" altLang="zh-TW" sz="2000" dirty="0" err="1" smtClean="0"/>
              <a:t>p_decorate</a:t>
            </a:r>
            <a:r>
              <a:rPr lang="en-US" altLang="zh-TW" sz="2000" dirty="0" smtClean="0"/>
              <a:t>(</a:t>
            </a:r>
            <a:r>
              <a:rPr lang="en-US" altLang="zh-TW" sz="2000" dirty="0" err="1" smtClean="0"/>
              <a:t>get_text</a:t>
            </a:r>
            <a:r>
              <a:rPr lang="en-US" altLang="zh-TW" sz="2000" dirty="0" smtClean="0"/>
              <a:t>)</a:t>
            </a:r>
          </a:p>
          <a:p>
            <a:r>
              <a:rPr lang="en-US" altLang="zh-TW" sz="2000" dirty="0" smtClean="0"/>
              <a:t>print (</a:t>
            </a:r>
            <a:r>
              <a:rPr lang="en-US" altLang="zh-TW" sz="2000" dirty="0" err="1" smtClean="0"/>
              <a:t>get_text</a:t>
            </a:r>
            <a:r>
              <a:rPr lang="en-US" altLang="zh-TW" sz="2000" dirty="0" smtClean="0"/>
              <a:t>("John</a:t>
            </a:r>
            <a:r>
              <a:rPr lang="en-US" altLang="zh-TW" sz="2000" dirty="0" smtClean="0"/>
              <a:t>"))</a:t>
            </a:r>
          </a:p>
          <a:p>
            <a:r>
              <a:rPr lang="en-US" altLang="zh-TW" sz="2000" dirty="0" smtClean="0"/>
              <a:t># </a:t>
            </a:r>
            <a:r>
              <a:rPr lang="en-US" altLang="zh-TW" sz="2000" dirty="0" smtClean="0"/>
              <a:t>Outputs </a:t>
            </a:r>
            <a:r>
              <a:rPr lang="en-US" altLang="zh-TW" sz="2000" dirty="0" err="1" smtClean="0"/>
              <a:t>lorem</a:t>
            </a:r>
            <a:r>
              <a:rPr lang="en-US" altLang="zh-TW" sz="2000" dirty="0" smtClean="0"/>
              <a:t> </a:t>
            </a:r>
            <a:r>
              <a:rPr lang="en-US" altLang="zh-TW" sz="2000" dirty="0" err="1" smtClean="0"/>
              <a:t>ipsum</a:t>
            </a:r>
            <a:r>
              <a:rPr lang="en-US" altLang="zh-TW" sz="2000" dirty="0" smtClean="0"/>
              <a:t>, John dolor sit </a:t>
            </a:r>
            <a:r>
              <a:rPr lang="en-US" altLang="zh-TW" sz="2000" dirty="0" err="1" smtClean="0"/>
              <a:t>amet</a:t>
            </a:r>
            <a:endParaRPr lang="zh-TW" altLang="en-US" sz="2000" dirty="0"/>
          </a:p>
        </p:txBody>
      </p:sp>
      <p:sp>
        <p:nvSpPr>
          <p:cNvPr id="13" name="TextBox 1"/>
          <p:cNvSpPr txBox="1"/>
          <p:nvPr/>
        </p:nvSpPr>
        <p:spPr>
          <a:xfrm>
            <a:off x="297542" y="4245293"/>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Another </a:t>
            </a:r>
            <a:r>
              <a:rPr lang="en-US" altLang="zh-TW" sz="2000" dirty="0" smtClean="0"/>
              <a:t>thing to notice is that our decorated function takes a name argument. </a:t>
            </a:r>
            <a:endParaRPr lang="en-US" altLang="zh-TW" sz="2000" dirty="0" smtClean="0"/>
          </a:p>
          <a:p>
            <a:pPr marL="465138" indent="-465138">
              <a:buClr>
                <a:srgbClr val="00B0F0"/>
              </a:buClr>
              <a:buFont typeface="Wingdings" pitchFamily="2" charset="2"/>
              <a:buChar char="u"/>
            </a:pPr>
            <a:r>
              <a:rPr lang="en-US" altLang="zh-TW" sz="2000" dirty="0" smtClean="0"/>
              <a:t>All </a:t>
            </a:r>
            <a:r>
              <a:rPr lang="en-US" altLang="zh-TW" sz="2000" dirty="0" smtClean="0"/>
              <a:t>what we had to do in the decorator is to let the wrapper of </a:t>
            </a:r>
            <a:r>
              <a:rPr lang="en-US" altLang="zh-TW" sz="2000" dirty="0" err="1" smtClean="0"/>
              <a:t>get_text</a:t>
            </a:r>
            <a:r>
              <a:rPr lang="en-US" altLang="zh-TW" sz="2000" dirty="0" smtClean="0"/>
              <a:t> pass that argument.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48</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13.11 Python’s Decorator Syntax</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13.11 </a:t>
            </a:r>
            <a:r>
              <a:rPr lang="en-US" altLang="zh-TW" sz="3000" b="1" dirty="0" smtClean="0">
                <a:solidFill>
                  <a:srgbClr val="0070C0"/>
                </a:solidFill>
                <a:effectLst>
                  <a:outerShdw blurRad="38100" dist="38100" dir="2700000" algn="tl">
                    <a:srgbClr val="000000">
                      <a:alpha val="43137"/>
                    </a:srgbClr>
                  </a:outerShdw>
                </a:effectLst>
              </a:rPr>
              <a:t>Python’s </a:t>
            </a:r>
            <a:r>
              <a:rPr lang="en-US" altLang="zh-TW" sz="3000" b="1" dirty="0" smtClean="0">
                <a:solidFill>
                  <a:srgbClr val="0070C0"/>
                </a:solidFill>
                <a:effectLst>
                  <a:outerShdw blurRad="38100" dist="38100" dir="2700000" algn="tl">
                    <a:srgbClr val="000000">
                      <a:alpha val="43137"/>
                    </a:srgbClr>
                  </a:outerShdw>
                </a:effectLst>
              </a:rPr>
              <a:t>Decorator Syntax</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Python </a:t>
            </a:r>
            <a:r>
              <a:rPr lang="en-US" altLang="zh-TW" sz="2000" dirty="0" smtClean="0"/>
              <a:t>makes creating and using decorators a bit cleaner and nicer for the programmer through some </a:t>
            </a:r>
            <a:r>
              <a:rPr lang="en-US" altLang="zh-TW" sz="2000" b="1" u="sng" dirty="0" smtClean="0">
                <a:hlinkClick r:id="rId3"/>
              </a:rPr>
              <a:t>syntactic </a:t>
            </a:r>
            <a:r>
              <a:rPr lang="en-US" altLang="zh-TW" sz="2000" b="1" u="sng" dirty="0" smtClean="0">
                <a:hlinkClick r:id="rId3"/>
              </a:rPr>
              <a:t>sugar</a:t>
            </a:r>
            <a:r>
              <a:rPr lang="en-US" altLang="zh-TW" sz="2000" b="1" u="sng" dirty="0" smtClean="0"/>
              <a:t>.</a:t>
            </a:r>
          </a:p>
          <a:p>
            <a:pPr marL="465138" indent="-465138">
              <a:buClr>
                <a:srgbClr val="00B0F0"/>
              </a:buClr>
              <a:buFont typeface="Wingdings" pitchFamily="2" charset="2"/>
              <a:buChar char="u"/>
            </a:pPr>
            <a:r>
              <a:rPr lang="en-US" altLang="zh-TW" sz="2000" dirty="0" smtClean="0"/>
              <a:t>To </a:t>
            </a:r>
            <a:r>
              <a:rPr lang="en-US" altLang="zh-TW" sz="2000" dirty="0" smtClean="0"/>
              <a:t>decorate </a:t>
            </a:r>
            <a:r>
              <a:rPr lang="en-US" altLang="zh-TW" sz="2000" dirty="0" err="1" smtClean="0"/>
              <a:t>get_text</a:t>
            </a:r>
            <a:r>
              <a:rPr lang="en-US" altLang="zh-TW" sz="2000" dirty="0" smtClean="0"/>
              <a:t> we don't have to </a:t>
            </a:r>
            <a:r>
              <a:rPr lang="en-US" altLang="zh-TW" sz="2000" dirty="0" err="1" smtClean="0"/>
              <a:t>get_text</a:t>
            </a:r>
            <a:r>
              <a:rPr lang="en-US" altLang="zh-TW" sz="2000" dirty="0" smtClean="0"/>
              <a:t> </a:t>
            </a:r>
            <a:r>
              <a:rPr lang="en-US" altLang="zh-TW" sz="2000" dirty="0" smtClean="0"/>
              <a:t>= </a:t>
            </a:r>
            <a:r>
              <a:rPr lang="en-US" altLang="zh-TW" sz="2000" dirty="0" err="1" smtClean="0"/>
              <a:t>p_decorator</a:t>
            </a:r>
            <a:r>
              <a:rPr lang="en-US" altLang="zh-TW" sz="2000" dirty="0" smtClean="0"/>
              <a:t>(</a:t>
            </a:r>
            <a:r>
              <a:rPr lang="en-US" altLang="zh-TW" sz="2000" dirty="0" err="1" smtClean="0"/>
              <a:t>get_text</a:t>
            </a:r>
            <a:r>
              <a:rPr lang="en-US" altLang="zh-TW" sz="2000" dirty="0" smtClean="0"/>
              <a:t>) </a:t>
            </a:r>
          </a:p>
          <a:p>
            <a:pPr marL="465138" indent="-465138">
              <a:buClr>
                <a:srgbClr val="00B0F0"/>
              </a:buClr>
              <a:buFont typeface="Wingdings" pitchFamily="2" charset="2"/>
              <a:buChar char="u"/>
            </a:pPr>
            <a:r>
              <a:rPr lang="en-US" altLang="zh-TW" sz="2000" dirty="0" smtClean="0"/>
              <a:t>There </a:t>
            </a:r>
            <a:r>
              <a:rPr lang="en-US" altLang="zh-TW" sz="2000" dirty="0" smtClean="0"/>
              <a:t>is a neat shortcut for that, which is to mention the name of the decorating function before the function to be decorated. </a:t>
            </a:r>
            <a:endParaRPr lang="en-US" altLang="zh-TW" sz="2000" dirty="0" smtClean="0"/>
          </a:p>
          <a:p>
            <a:pPr marL="465138" indent="-465138">
              <a:buClr>
                <a:srgbClr val="00B0F0"/>
              </a:buClr>
              <a:buFont typeface="Wingdings" pitchFamily="2" charset="2"/>
              <a:buChar char="u"/>
            </a:pPr>
            <a:r>
              <a:rPr lang="en-US" altLang="zh-TW" sz="2000" dirty="0" smtClean="0"/>
              <a:t>The </a:t>
            </a:r>
            <a:r>
              <a:rPr lang="en-US" altLang="zh-TW" sz="2000" dirty="0" smtClean="0"/>
              <a:t>name of the decorator should be </a:t>
            </a:r>
            <a:r>
              <a:rPr lang="en-US" altLang="zh-TW" sz="2000" dirty="0" err="1" smtClean="0"/>
              <a:t>perpended</a:t>
            </a:r>
            <a:r>
              <a:rPr lang="en-US" altLang="zh-TW" sz="2000" dirty="0" smtClean="0"/>
              <a:t> with an @ symbol.</a:t>
            </a:r>
          </a:p>
        </p:txBody>
      </p:sp>
      <p:pic>
        <p:nvPicPr>
          <p:cNvPr id="11" name="Picture 2"/>
          <p:cNvPicPr>
            <a:picLocks noChangeAspect="1" noChangeArrowheads="1"/>
          </p:cNvPicPr>
          <p:nvPr/>
        </p:nvPicPr>
        <p:blipFill>
          <a:blip r:embed="rId4" cstate="print"/>
          <a:srcRect/>
          <a:stretch>
            <a:fillRect/>
          </a:stretch>
        </p:blipFill>
        <p:spPr bwMode="auto">
          <a:xfrm>
            <a:off x="8548914" y="0"/>
            <a:ext cx="595086" cy="663096"/>
          </a:xfrm>
          <a:prstGeom prst="rect">
            <a:avLst/>
          </a:prstGeom>
          <a:noFill/>
          <a:ln w="9525">
            <a:noFill/>
            <a:miter lim="800000"/>
            <a:headEnd/>
            <a:tailEnd/>
          </a:ln>
        </p:spPr>
      </p:pic>
      <p:sp>
        <p:nvSpPr>
          <p:cNvPr id="10" name="矩形 9"/>
          <p:cNvSpPr/>
          <p:nvPr/>
        </p:nvSpPr>
        <p:spPr>
          <a:xfrm>
            <a:off x="595086" y="3318570"/>
            <a:ext cx="5341257" cy="2554545"/>
          </a:xfrm>
          <a:prstGeom prst="rect">
            <a:avLst/>
          </a:prstGeom>
          <a:solidFill>
            <a:schemeClr val="bg1">
              <a:lumMod val="85000"/>
            </a:schemeClr>
          </a:solidFill>
          <a:ln>
            <a:solidFill>
              <a:srgbClr val="C00000"/>
            </a:solidFill>
          </a:ln>
        </p:spPr>
        <p:txBody>
          <a:bodyPr wrap="square">
            <a:spAutoFit/>
          </a:bodyPr>
          <a:lstStyle/>
          <a:p>
            <a:r>
              <a:rPr lang="en-US" altLang="zh-TW" sz="1600" dirty="0" smtClean="0"/>
              <a:t>#!/</a:t>
            </a:r>
            <a:r>
              <a:rPr lang="en-US" altLang="zh-TW" sz="1600" dirty="0" smtClean="0"/>
              <a:t>usr/bin/python3</a:t>
            </a:r>
            <a:endParaRPr lang="en-US" altLang="zh-TW" sz="1600" dirty="0" smtClean="0"/>
          </a:p>
          <a:p>
            <a:r>
              <a:rPr lang="en-US" altLang="zh-TW" sz="1600" dirty="0" smtClean="0"/>
              <a:t>def </a:t>
            </a:r>
            <a:r>
              <a:rPr lang="en-US" altLang="zh-TW" sz="1600" dirty="0" err="1" smtClean="0"/>
              <a:t>p_decorate</a:t>
            </a:r>
            <a:r>
              <a:rPr lang="en-US" altLang="zh-TW" sz="1600" dirty="0" smtClean="0"/>
              <a:t>(</a:t>
            </a:r>
            <a:r>
              <a:rPr lang="en-US" altLang="zh-TW" sz="1600" dirty="0" err="1" smtClean="0"/>
              <a:t>func</a:t>
            </a:r>
            <a:r>
              <a:rPr lang="en-US" altLang="zh-TW" sz="1600" dirty="0" smtClean="0"/>
              <a:t>):</a:t>
            </a:r>
          </a:p>
          <a:p>
            <a:r>
              <a:rPr lang="en-US" altLang="zh-TW" sz="1600" dirty="0" smtClean="0"/>
              <a:t>   def </a:t>
            </a:r>
            <a:r>
              <a:rPr lang="en-US" altLang="zh-TW" sz="1600" dirty="0" err="1" smtClean="0"/>
              <a:t>func_wrapper</a:t>
            </a:r>
            <a:r>
              <a:rPr lang="en-US" altLang="zh-TW" sz="1600" dirty="0" smtClean="0"/>
              <a:t>(name):</a:t>
            </a:r>
          </a:p>
          <a:p>
            <a:r>
              <a:rPr lang="en-US" altLang="zh-TW" sz="1600" dirty="0" smtClean="0"/>
              <a:t>       return "&lt;p&gt;{0}&lt;/p&gt;".format(</a:t>
            </a:r>
            <a:r>
              <a:rPr lang="en-US" altLang="zh-TW" sz="1600" dirty="0" err="1" smtClean="0"/>
              <a:t>func</a:t>
            </a:r>
            <a:r>
              <a:rPr lang="en-US" altLang="zh-TW" sz="1600" dirty="0" smtClean="0"/>
              <a:t>(name))</a:t>
            </a:r>
          </a:p>
          <a:p>
            <a:r>
              <a:rPr lang="en-US" altLang="zh-TW" sz="1600" dirty="0" smtClean="0"/>
              <a:t>   return </a:t>
            </a:r>
            <a:r>
              <a:rPr lang="en-US" altLang="zh-TW" sz="1600" dirty="0" err="1" smtClean="0"/>
              <a:t>func_wrapper</a:t>
            </a:r>
            <a:endParaRPr lang="en-US" altLang="zh-TW" sz="1600" dirty="0" smtClean="0"/>
          </a:p>
          <a:p>
            <a:r>
              <a:rPr lang="en-US" altLang="zh-TW" sz="1600" dirty="0" smtClean="0"/>
              <a:t>@</a:t>
            </a:r>
            <a:r>
              <a:rPr lang="en-US" altLang="zh-TW" sz="1600" dirty="0" err="1" smtClean="0"/>
              <a:t>p_decorate</a:t>
            </a:r>
            <a:endParaRPr lang="en-US" altLang="zh-TW" sz="1600" dirty="0" smtClean="0"/>
          </a:p>
          <a:p>
            <a:r>
              <a:rPr lang="en-US" altLang="zh-TW" sz="1600" dirty="0" smtClean="0"/>
              <a:t>def </a:t>
            </a:r>
            <a:r>
              <a:rPr lang="en-US" altLang="zh-TW" sz="1600" dirty="0" err="1" smtClean="0"/>
              <a:t>get_text</a:t>
            </a:r>
            <a:r>
              <a:rPr lang="en-US" altLang="zh-TW" sz="1600" dirty="0" smtClean="0"/>
              <a:t>(name):</a:t>
            </a:r>
          </a:p>
          <a:p>
            <a:r>
              <a:rPr lang="en-US" altLang="zh-TW" sz="1600" dirty="0" smtClean="0"/>
              <a:t>   return "</a:t>
            </a:r>
            <a:r>
              <a:rPr lang="en-US" altLang="zh-TW" sz="1600" dirty="0" err="1" smtClean="0"/>
              <a:t>lorem</a:t>
            </a:r>
            <a:r>
              <a:rPr lang="en-US" altLang="zh-TW" sz="1600" dirty="0" smtClean="0"/>
              <a:t> </a:t>
            </a:r>
            <a:r>
              <a:rPr lang="en-US" altLang="zh-TW" sz="1600" dirty="0" err="1" smtClean="0"/>
              <a:t>ipsum</a:t>
            </a:r>
            <a:r>
              <a:rPr lang="en-US" altLang="zh-TW" sz="1600" dirty="0" smtClean="0"/>
              <a:t>, {0} dolor sit </a:t>
            </a:r>
            <a:r>
              <a:rPr lang="en-US" altLang="zh-TW" sz="1600" dirty="0" err="1" smtClean="0"/>
              <a:t>amet".format</a:t>
            </a:r>
            <a:r>
              <a:rPr lang="en-US" altLang="zh-TW" sz="1600" dirty="0" smtClean="0"/>
              <a:t>(name</a:t>
            </a:r>
            <a:r>
              <a:rPr lang="en-US" altLang="zh-TW" sz="1600" dirty="0" smtClean="0"/>
              <a:t>)</a:t>
            </a:r>
            <a:endParaRPr lang="en-US" altLang="zh-TW" sz="1600" dirty="0" smtClean="0"/>
          </a:p>
          <a:p>
            <a:r>
              <a:rPr lang="en-US" altLang="zh-TW" sz="1600" dirty="0" smtClean="0"/>
              <a:t>print (</a:t>
            </a:r>
            <a:r>
              <a:rPr lang="en-US" altLang="zh-TW" sz="1600" dirty="0" err="1" smtClean="0"/>
              <a:t>get_text</a:t>
            </a:r>
            <a:r>
              <a:rPr lang="en-US" altLang="zh-TW" sz="1600" dirty="0" smtClean="0"/>
              <a:t>("John</a:t>
            </a:r>
            <a:r>
              <a:rPr lang="en-US" altLang="zh-TW" sz="1600" dirty="0" smtClean="0"/>
              <a:t>"))</a:t>
            </a:r>
            <a:endParaRPr lang="en-US" altLang="zh-TW" sz="1600" dirty="0" smtClean="0"/>
          </a:p>
          <a:p>
            <a:r>
              <a:rPr lang="en-US" altLang="zh-TW" sz="1600" dirty="0" smtClean="0"/>
              <a:t># Outputs &lt;p&gt;</a:t>
            </a:r>
            <a:r>
              <a:rPr lang="en-US" altLang="zh-TW" sz="1600" dirty="0" err="1" smtClean="0"/>
              <a:t>lorem</a:t>
            </a:r>
            <a:r>
              <a:rPr lang="en-US" altLang="zh-TW" sz="1600" dirty="0" smtClean="0"/>
              <a:t> </a:t>
            </a:r>
            <a:r>
              <a:rPr lang="en-US" altLang="zh-TW" sz="1600" dirty="0" err="1" smtClean="0"/>
              <a:t>ipsum</a:t>
            </a:r>
            <a:r>
              <a:rPr lang="en-US" altLang="zh-TW" sz="1600" dirty="0" smtClean="0"/>
              <a:t>, John dolor sit </a:t>
            </a:r>
            <a:r>
              <a:rPr lang="en-US" altLang="zh-TW" sz="1600" dirty="0" err="1" smtClean="0"/>
              <a:t>amet</a:t>
            </a:r>
            <a:r>
              <a:rPr lang="en-US" altLang="zh-TW" sz="1600" dirty="0" smtClean="0"/>
              <a:t>&lt;/p&gt;</a:t>
            </a:r>
            <a:endParaRPr lang="zh-TW" altLang="en-US" sz="16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 Function Syntax</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1262743" y="1959292"/>
            <a:ext cx="5704114" cy="1323439"/>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2000" dirty="0" smtClean="0"/>
              <a:t>def </a:t>
            </a:r>
            <a:r>
              <a:rPr lang="en-US" altLang="zh-TW" sz="2000" dirty="0" err="1" smtClean="0"/>
              <a:t>functionname</a:t>
            </a:r>
            <a:r>
              <a:rPr lang="en-US" altLang="zh-TW" sz="2000" dirty="0" smtClean="0"/>
              <a:t>( parameters ):    </a:t>
            </a:r>
          </a:p>
          <a:p>
            <a:pPr>
              <a:buClr>
                <a:srgbClr val="00B0F0"/>
              </a:buClr>
            </a:pPr>
            <a:r>
              <a:rPr lang="en-US" altLang="zh-TW" sz="2000" dirty="0" smtClean="0"/>
              <a:t>    "</a:t>
            </a:r>
            <a:r>
              <a:rPr lang="en-US" altLang="zh-TW" sz="2000" dirty="0" err="1" smtClean="0"/>
              <a:t>function_docstring</a:t>
            </a:r>
            <a:r>
              <a:rPr lang="en-US" altLang="zh-TW" sz="2000" dirty="0" smtClean="0"/>
              <a:t>" </a:t>
            </a:r>
          </a:p>
          <a:p>
            <a:pPr>
              <a:buClr>
                <a:srgbClr val="00B0F0"/>
              </a:buClr>
            </a:pPr>
            <a:r>
              <a:rPr lang="en-US" altLang="zh-TW" sz="2000" dirty="0" smtClean="0"/>
              <a:t>    </a:t>
            </a:r>
            <a:r>
              <a:rPr lang="en-US" altLang="zh-TW" sz="2000" dirty="0" err="1" smtClean="0"/>
              <a:t>function_suite</a:t>
            </a:r>
            <a:r>
              <a:rPr lang="en-US" altLang="zh-TW" sz="2000" dirty="0" smtClean="0"/>
              <a:t> </a:t>
            </a:r>
          </a:p>
          <a:p>
            <a:pPr>
              <a:buClr>
                <a:srgbClr val="00B0F0"/>
              </a:buClr>
            </a:pPr>
            <a:r>
              <a:rPr lang="en-US" altLang="zh-TW" sz="2000" dirty="0" smtClean="0"/>
              <a:t>    return [expression]</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297543" y="1153749"/>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By default, parameters have a positional behavior and you need to inform them in the same order that they were defined.</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13.11 </a:t>
            </a:r>
            <a:r>
              <a:rPr lang="en-US" altLang="zh-TW" sz="3000" b="1" dirty="0" smtClean="0">
                <a:solidFill>
                  <a:srgbClr val="0070C0"/>
                </a:solidFill>
                <a:effectLst>
                  <a:outerShdw blurRad="38100" dist="38100" dir="2700000" algn="tl">
                    <a:srgbClr val="000000">
                      <a:alpha val="43137"/>
                    </a:srgbClr>
                  </a:outerShdw>
                </a:effectLst>
              </a:rPr>
              <a:t>Python’s </a:t>
            </a:r>
            <a:r>
              <a:rPr lang="en-US" altLang="zh-TW" sz="3000" b="1" dirty="0" smtClean="0">
                <a:solidFill>
                  <a:srgbClr val="0070C0"/>
                </a:solidFill>
                <a:effectLst>
                  <a:outerShdw blurRad="38100" dist="38100" dir="2700000" algn="tl">
                    <a:srgbClr val="000000">
                      <a:alpha val="43137"/>
                    </a:srgbClr>
                  </a:outerShdw>
                </a:effectLst>
              </a:rPr>
              <a:t>Decorator Syntax</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Now </a:t>
            </a:r>
            <a:r>
              <a:rPr lang="en-US" altLang="zh-TW" sz="2000" dirty="0" smtClean="0"/>
              <a:t>let's consider we wanted to decorate our </a:t>
            </a:r>
            <a:r>
              <a:rPr lang="en-US" altLang="zh-TW" sz="2000" dirty="0" err="1" smtClean="0"/>
              <a:t>get_text</a:t>
            </a:r>
            <a:r>
              <a:rPr lang="en-US" altLang="zh-TW" sz="2000" dirty="0" smtClean="0"/>
              <a:t> function by 2 other functions to wrap a div and strong tag around the string output.</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矩形 9"/>
          <p:cNvSpPr/>
          <p:nvPr/>
        </p:nvSpPr>
        <p:spPr>
          <a:xfrm>
            <a:off x="508001" y="1968742"/>
            <a:ext cx="5341257" cy="3539430"/>
          </a:xfrm>
          <a:prstGeom prst="rect">
            <a:avLst/>
          </a:prstGeom>
          <a:solidFill>
            <a:schemeClr val="bg1">
              <a:lumMod val="85000"/>
            </a:schemeClr>
          </a:solidFill>
          <a:ln>
            <a:solidFill>
              <a:srgbClr val="C00000"/>
            </a:solidFill>
          </a:ln>
        </p:spPr>
        <p:txBody>
          <a:bodyPr wrap="square">
            <a:spAutoFit/>
          </a:bodyPr>
          <a:lstStyle/>
          <a:p>
            <a:r>
              <a:rPr lang="en-US" altLang="zh-TW" sz="1600" dirty="0" smtClean="0"/>
              <a:t>def </a:t>
            </a:r>
            <a:r>
              <a:rPr lang="en-US" altLang="zh-TW" sz="1600" dirty="0" err="1" smtClean="0"/>
              <a:t>p_decorate</a:t>
            </a:r>
            <a:r>
              <a:rPr lang="en-US" altLang="zh-TW" sz="1600" dirty="0" smtClean="0"/>
              <a:t>(</a:t>
            </a:r>
            <a:r>
              <a:rPr lang="en-US" altLang="zh-TW" sz="1600" dirty="0" err="1" smtClean="0"/>
              <a:t>func</a:t>
            </a:r>
            <a:r>
              <a:rPr lang="en-US" altLang="zh-TW" sz="1600" dirty="0" smtClean="0"/>
              <a:t>): </a:t>
            </a:r>
            <a:endParaRPr lang="en-US" altLang="zh-TW" sz="1600" dirty="0" smtClean="0"/>
          </a:p>
          <a:p>
            <a:r>
              <a:rPr lang="en-US" altLang="zh-TW" sz="1600" dirty="0" smtClean="0"/>
              <a:t>    def </a:t>
            </a:r>
            <a:r>
              <a:rPr lang="en-US" altLang="zh-TW" sz="1600" dirty="0" err="1" smtClean="0"/>
              <a:t>func_wrapper</a:t>
            </a:r>
            <a:r>
              <a:rPr lang="en-US" altLang="zh-TW" sz="1600" dirty="0" smtClean="0"/>
              <a:t>(name): </a:t>
            </a:r>
            <a:endParaRPr lang="en-US" altLang="zh-TW" sz="1600" dirty="0" smtClean="0"/>
          </a:p>
          <a:p>
            <a:r>
              <a:rPr lang="en-US" altLang="zh-TW" sz="1600" dirty="0" smtClean="0"/>
              <a:t> </a:t>
            </a:r>
            <a:r>
              <a:rPr lang="en-US" altLang="zh-TW" sz="1600" dirty="0" smtClean="0"/>
              <a:t>       return </a:t>
            </a:r>
            <a:r>
              <a:rPr lang="en-US" altLang="zh-TW" sz="1600" dirty="0" smtClean="0"/>
              <a:t>"&lt;p&gt;{0}&lt;/p&gt;".format(</a:t>
            </a:r>
            <a:r>
              <a:rPr lang="en-US" altLang="zh-TW" sz="1600" dirty="0" err="1" smtClean="0"/>
              <a:t>func</a:t>
            </a:r>
            <a:r>
              <a:rPr lang="en-US" altLang="zh-TW" sz="1600" dirty="0" smtClean="0"/>
              <a:t>(name)) </a:t>
            </a:r>
            <a:endParaRPr lang="en-US" altLang="zh-TW" sz="1600" dirty="0" smtClean="0"/>
          </a:p>
          <a:p>
            <a:r>
              <a:rPr lang="en-US" altLang="zh-TW" sz="1600" dirty="0" smtClean="0"/>
              <a:t> </a:t>
            </a:r>
            <a:r>
              <a:rPr lang="en-US" altLang="zh-TW" sz="1600" dirty="0" smtClean="0"/>
              <a:t>   return </a:t>
            </a:r>
            <a:r>
              <a:rPr lang="en-US" altLang="zh-TW" sz="1600" dirty="0" err="1" smtClean="0"/>
              <a:t>func_wrapper</a:t>
            </a:r>
            <a:r>
              <a:rPr lang="en-US" altLang="zh-TW" sz="1600" dirty="0" smtClean="0"/>
              <a:t> </a:t>
            </a:r>
            <a:endParaRPr lang="en-US" altLang="zh-TW" sz="1600" dirty="0" smtClean="0"/>
          </a:p>
          <a:p>
            <a:endParaRPr lang="en-US" altLang="zh-TW" sz="1600" dirty="0" smtClean="0"/>
          </a:p>
          <a:p>
            <a:r>
              <a:rPr lang="en-US" altLang="zh-TW" sz="1600" dirty="0" smtClean="0"/>
              <a:t>def </a:t>
            </a:r>
            <a:r>
              <a:rPr lang="en-US" altLang="zh-TW" sz="1600" dirty="0" err="1" smtClean="0"/>
              <a:t>strong_decorate</a:t>
            </a:r>
            <a:r>
              <a:rPr lang="en-US" altLang="zh-TW" sz="1600" dirty="0" smtClean="0"/>
              <a:t>(</a:t>
            </a:r>
            <a:r>
              <a:rPr lang="en-US" altLang="zh-TW" sz="1600" dirty="0" err="1" smtClean="0"/>
              <a:t>func</a:t>
            </a:r>
            <a:r>
              <a:rPr lang="en-US" altLang="zh-TW" sz="1600" dirty="0" smtClean="0"/>
              <a:t>): </a:t>
            </a:r>
            <a:endParaRPr lang="en-US" altLang="zh-TW" sz="1600" dirty="0" smtClean="0"/>
          </a:p>
          <a:p>
            <a:r>
              <a:rPr lang="en-US" altLang="zh-TW" sz="1600" dirty="0" smtClean="0"/>
              <a:t> </a:t>
            </a:r>
            <a:r>
              <a:rPr lang="en-US" altLang="zh-TW" sz="1600" dirty="0" smtClean="0"/>
              <a:t>   def  </a:t>
            </a:r>
            <a:r>
              <a:rPr lang="en-US" altLang="zh-TW" sz="1600" dirty="0" err="1" smtClean="0"/>
              <a:t>func_wrapper</a:t>
            </a:r>
            <a:r>
              <a:rPr lang="en-US" altLang="zh-TW" sz="1600" dirty="0" smtClean="0"/>
              <a:t>(name</a:t>
            </a:r>
            <a:r>
              <a:rPr lang="en-US" altLang="zh-TW" sz="1600" dirty="0" smtClean="0"/>
              <a:t>): </a:t>
            </a:r>
            <a:endParaRPr lang="en-US" altLang="zh-TW" sz="1600" dirty="0" smtClean="0"/>
          </a:p>
          <a:p>
            <a:r>
              <a:rPr lang="en-US" altLang="zh-TW" sz="1600" dirty="0" smtClean="0"/>
              <a:t> </a:t>
            </a:r>
            <a:r>
              <a:rPr lang="en-US" altLang="zh-TW" sz="1600" dirty="0" smtClean="0"/>
              <a:t>        return </a:t>
            </a:r>
            <a:r>
              <a:rPr lang="en-US" altLang="zh-TW" sz="1600" dirty="0" smtClean="0"/>
              <a:t>"&lt;strong&gt;{0}&lt;/strong&gt;".format(</a:t>
            </a:r>
            <a:r>
              <a:rPr lang="en-US" altLang="zh-TW" sz="1600" dirty="0" err="1" smtClean="0"/>
              <a:t>func</a:t>
            </a:r>
            <a:r>
              <a:rPr lang="en-US" altLang="zh-TW" sz="1600" dirty="0" smtClean="0"/>
              <a:t>(name)) </a:t>
            </a:r>
            <a:endParaRPr lang="en-US" altLang="zh-TW" sz="1600" dirty="0" smtClean="0"/>
          </a:p>
          <a:p>
            <a:r>
              <a:rPr lang="en-US" altLang="zh-TW" sz="1600" dirty="0" smtClean="0"/>
              <a:t> </a:t>
            </a:r>
            <a:r>
              <a:rPr lang="en-US" altLang="zh-TW" sz="1600" dirty="0" smtClean="0"/>
              <a:t>   return </a:t>
            </a:r>
            <a:r>
              <a:rPr lang="en-US" altLang="zh-TW" sz="1600" dirty="0" err="1" smtClean="0"/>
              <a:t>func_wrapper</a:t>
            </a:r>
            <a:r>
              <a:rPr lang="en-US" altLang="zh-TW" sz="1600" dirty="0" smtClean="0"/>
              <a:t> </a:t>
            </a:r>
            <a:endParaRPr lang="en-US" altLang="zh-TW" sz="1600" dirty="0" smtClean="0"/>
          </a:p>
          <a:p>
            <a:endParaRPr lang="en-US" altLang="zh-TW" sz="1600" dirty="0" smtClean="0"/>
          </a:p>
          <a:p>
            <a:r>
              <a:rPr lang="en-US" altLang="zh-TW" sz="1600" dirty="0" smtClean="0"/>
              <a:t>def </a:t>
            </a:r>
            <a:r>
              <a:rPr lang="en-US" altLang="zh-TW" sz="1600" dirty="0" err="1" smtClean="0"/>
              <a:t>div_decorate</a:t>
            </a:r>
            <a:r>
              <a:rPr lang="en-US" altLang="zh-TW" sz="1600" dirty="0" smtClean="0"/>
              <a:t>(</a:t>
            </a:r>
            <a:r>
              <a:rPr lang="en-US" altLang="zh-TW" sz="1600" dirty="0" err="1" smtClean="0"/>
              <a:t>func</a:t>
            </a:r>
            <a:r>
              <a:rPr lang="en-US" altLang="zh-TW" sz="1600" dirty="0" smtClean="0"/>
              <a:t>): </a:t>
            </a:r>
            <a:endParaRPr lang="en-US" altLang="zh-TW" sz="1600" dirty="0" smtClean="0"/>
          </a:p>
          <a:p>
            <a:r>
              <a:rPr lang="en-US" altLang="zh-TW" sz="1600" dirty="0" smtClean="0"/>
              <a:t> </a:t>
            </a:r>
            <a:r>
              <a:rPr lang="en-US" altLang="zh-TW" sz="1600" dirty="0" smtClean="0"/>
              <a:t>   def </a:t>
            </a:r>
            <a:r>
              <a:rPr lang="en-US" altLang="zh-TW" sz="1600" dirty="0" err="1" smtClean="0"/>
              <a:t>func_wrapper</a:t>
            </a:r>
            <a:r>
              <a:rPr lang="en-US" altLang="zh-TW" sz="1600" dirty="0" smtClean="0"/>
              <a:t>(name): </a:t>
            </a:r>
            <a:endParaRPr lang="en-US" altLang="zh-TW" sz="1600" dirty="0" smtClean="0"/>
          </a:p>
          <a:p>
            <a:r>
              <a:rPr lang="en-US" altLang="zh-TW" sz="1600" dirty="0" smtClean="0"/>
              <a:t> </a:t>
            </a:r>
            <a:r>
              <a:rPr lang="en-US" altLang="zh-TW" sz="1600" dirty="0" smtClean="0"/>
              <a:t>       return </a:t>
            </a:r>
            <a:r>
              <a:rPr lang="en-US" altLang="zh-TW" sz="1600" dirty="0" smtClean="0"/>
              <a:t>"&lt;div&gt;{0}&lt;/div&gt;".format(</a:t>
            </a:r>
            <a:r>
              <a:rPr lang="en-US" altLang="zh-TW" sz="1600" dirty="0" err="1" smtClean="0"/>
              <a:t>func</a:t>
            </a:r>
            <a:r>
              <a:rPr lang="en-US" altLang="zh-TW" sz="1600" dirty="0" smtClean="0"/>
              <a:t>(name)) </a:t>
            </a:r>
            <a:endParaRPr lang="en-US" altLang="zh-TW" sz="1600" dirty="0" smtClean="0"/>
          </a:p>
          <a:p>
            <a:r>
              <a:rPr lang="en-US" altLang="zh-TW" sz="1600" dirty="0" smtClean="0"/>
              <a:t> </a:t>
            </a:r>
            <a:r>
              <a:rPr lang="en-US" altLang="zh-TW" sz="1600" dirty="0" smtClean="0"/>
              <a:t>   return </a:t>
            </a:r>
            <a:r>
              <a:rPr lang="en-US" altLang="zh-TW" sz="1600" dirty="0" err="1" smtClean="0"/>
              <a:t>func_wrapper</a:t>
            </a:r>
            <a:endParaRPr lang="zh-TW" altLang="en-US" sz="16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13.11 </a:t>
            </a:r>
            <a:r>
              <a:rPr lang="en-US" altLang="zh-TW" sz="3000" b="1" dirty="0" smtClean="0">
                <a:solidFill>
                  <a:srgbClr val="0070C0"/>
                </a:solidFill>
                <a:effectLst>
                  <a:outerShdw blurRad="38100" dist="38100" dir="2700000" algn="tl">
                    <a:srgbClr val="000000">
                      <a:alpha val="43137"/>
                    </a:srgbClr>
                  </a:outerShdw>
                </a:effectLst>
              </a:rPr>
              <a:t>Python’s </a:t>
            </a:r>
            <a:r>
              <a:rPr lang="en-US" altLang="zh-TW" sz="3000" b="1" dirty="0" smtClean="0">
                <a:solidFill>
                  <a:srgbClr val="0070C0"/>
                </a:solidFill>
                <a:effectLst>
                  <a:outerShdw blurRad="38100" dist="38100" dir="2700000" algn="tl">
                    <a:srgbClr val="000000">
                      <a:alpha val="43137"/>
                    </a:srgbClr>
                  </a:outerShdw>
                </a:effectLst>
              </a:rPr>
              <a:t>Decorator Syntax</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With </a:t>
            </a:r>
            <a:r>
              <a:rPr lang="en-US" altLang="zh-TW" sz="2000" dirty="0" smtClean="0"/>
              <a:t>the basic approach, decorating </a:t>
            </a:r>
            <a:r>
              <a:rPr lang="en-US" altLang="zh-TW" sz="2000" dirty="0" err="1" smtClean="0"/>
              <a:t>get_text</a:t>
            </a:r>
            <a:r>
              <a:rPr lang="en-US" altLang="zh-TW" sz="2000" dirty="0" smtClean="0"/>
              <a:t> would be along the lines of</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矩形 9"/>
          <p:cNvSpPr/>
          <p:nvPr/>
        </p:nvSpPr>
        <p:spPr>
          <a:xfrm>
            <a:off x="870858" y="1678455"/>
            <a:ext cx="7445827" cy="400110"/>
          </a:xfrm>
          <a:prstGeom prst="rect">
            <a:avLst/>
          </a:prstGeom>
          <a:solidFill>
            <a:schemeClr val="bg1">
              <a:lumMod val="85000"/>
            </a:schemeClr>
          </a:solidFill>
          <a:ln>
            <a:solidFill>
              <a:srgbClr val="C00000"/>
            </a:solidFill>
          </a:ln>
        </p:spPr>
        <p:txBody>
          <a:bodyPr wrap="square">
            <a:spAutoFit/>
          </a:bodyPr>
          <a:lstStyle/>
          <a:p>
            <a:r>
              <a:rPr lang="en-US" altLang="zh-TW" sz="2000" dirty="0" err="1" smtClean="0"/>
              <a:t>get_text</a:t>
            </a:r>
            <a:r>
              <a:rPr lang="en-US" altLang="zh-TW" sz="2000" dirty="0" smtClean="0"/>
              <a:t> = </a:t>
            </a:r>
            <a:r>
              <a:rPr lang="en-US" altLang="zh-TW" sz="2000" dirty="0" err="1" smtClean="0"/>
              <a:t>div_decorate</a:t>
            </a:r>
            <a:r>
              <a:rPr lang="en-US" altLang="zh-TW" sz="2000" dirty="0" smtClean="0"/>
              <a:t>(</a:t>
            </a:r>
            <a:r>
              <a:rPr lang="en-US" altLang="zh-TW" sz="2000" dirty="0" err="1" smtClean="0"/>
              <a:t>p_decorate</a:t>
            </a:r>
            <a:r>
              <a:rPr lang="en-US" altLang="zh-TW" sz="2000" dirty="0" smtClean="0"/>
              <a:t>(</a:t>
            </a:r>
            <a:r>
              <a:rPr lang="en-US" altLang="zh-TW" sz="2000" dirty="0" err="1" smtClean="0"/>
              <a:t>strong_decorate</a:t>
            </a:r>
            <a:r>
              <a:rPr lang="en-US" altLang="zh-TW" sz="2000" dirty="0" smtClean="0"/>
              <a:t>(</a:t>
            </a:r>
            <a:r>
              <a:rPr lang="en-US" altLang="zh-TW" sz="2000" dirty="0" err="1" smtClean="0"/>
              <a:t>get_text</a:t>
            </a:r>
            <a:r>
              <a:rPr lang="en-US" altLang="zh-TW" sz="2000" dirty="0" smtClean="0"/>
              <a:t>)))</a:t>
            </a:r>
            <a:endParaRPr lang="zh-TW" altLang="en-US" sz="2000" dirty="0"/>
          </a:p>
        </p:txBody>
      </p:sp>
      <p:sp>
        <p:nvSpPr>
          <p:cNvPr id="9" name="TextBox 1"/>
          <p:cNvSpPr txBox="1"/>
          <p:nvPr/>
        </p:nvSpPr>
        <p:spPr>
          <a:xfrm>
            <a:off x="341085" y="21987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With </a:t>
            </a:r>
            <a:r>
              <a:rPr lang="en-US" altLang="zh-TW" sz="2000" dirty="0" smtClean="0"/>
              <a:t>Python's decorator syntax, same thing can be achieved with much more expressive power.</a:t>
            </a:r>
          </a:p>
        </p:txBody>
      </p:sp>
      <p:sp>
        <p:nvSpPr>
          <p:cNvPr id="12" name="矩形 11"/>
          <p:cNvSpPr/>
          <p:nvPr/>
        </p:nvSpPr>
        <p:spPr>
          <a:xfrm>
            <a:off x="863601" y="3021026"/>
            <a:ext cx="7445827" cy="2554545"/>
          </a:xfrm>
          <a:prstGeom prst="rect">
            <a:avLst/>
          </a:prstGeom>
          <a:solidFill>
            <a:schemeClr val="bg1">
              <a:lumMod val="85000"/>
            </a:schemeClr>
          </a:solidFill>
          <a:ln>
            <a:solidFill>
              <a:srgbClr val="C00000"/>
            </a:solidFill>
          </a:ln>
        </p:spPr>
        <p:txBody>
          <a:bodyPr wrap="square">
            <a:spAutoFit/>
          </a:bodyPr>
          <a:lstStyle/>
          <a:p>
            <a:r>
              <a:rPr lang="en-US" altLang="zh-TW" sz="2000" dirty="0" smtClean="0"/>
              <a:t>@</a:t>
            </a:r>
            <a:r>
              <a:rPr lang="en-US" altLang="zh-TW" sz="2000" dirty="0" err="1" smtClean="0"/>
              <a:t>div_decorate</a:t>
            </a:r>
            <a:r>
              <a:rPr lang="en-US" altLang="zh-TW" sz="2000" dirty="0" smtClean="0"/>
              <a:t> </a:t>
            </a:r>
            <a:endParaRPr lang="en-US" altLang="zh-TW" sz="2000" dirty="0" smtClean="0"/>
          </a:p>
          <a:p>
            <a:r>
              <a:rPr lang="en-US" altLang="zh-TW" sz="2000" dirty="0" smtClean="0"/>
              <a:t>@</a:t>
            </a:r>
            <a:r>
              <a:rPr lang="en-US" altLang="zh-TW" sz="2000" dirty="0" err="1" smtClean="0"/>
              <a:t>p_decorate</a:t>
            </a:r>
            <a:r>
              <a:rPr lang="en-US" altLang="zh-TW" sz="2000" dirty="0" smtClean="0"/>
              <a:t> </a:t>
            </a:r>
            <a:endParaRPr lang="en-US" altLang="zh-TW" sz="2000" dirty="0" smtClean="0"/>
          </a:p>
          <a:p>
            <a:r>
              <a:rPr lang="en-US" altLang="zh-TW" sz="2000" dirty="0" smtClean="0"/>
              <a:t>@</a:t>
            </a:r>
            <a:r>
              <a:rPr lang="en-US" altLang="zh-TW" sz="2000" dirty="0" err="1" smtClean="0"/>
              <a:t>strong_decorate</a:t>
            </a:r>
            <a:r>
              <a:rPr lang="en-US" altLang="zh-TW" sz="2000" dirty="0" smtClean="0"/>
              <a:t> </a:t>
            </a:r>
            <a:endParaRPr lang="en-US" altLang="zh-TW" sz="2000" dirty="0" smtClean="0"/>
          </a:p>
          <a:p>
            <a:r>
              <a:rPr lang="en-US" altLang="zh-TW" sz="2000" dirty="0" smtClean="0"/>
              <a:t>def </a:t>
            </a:r>
            <a:r>
              <a:rPr lang="en-US" altLang="zh-TW" sz="2000" dirty="0" err="1" smtClean="0"/>
              <a:t>get_text</a:t>
            </a:r>
            <a:r>
              <a:rPr lang="en-US" altLang="zh-TW" sz="2000" dirty="0" smtClean="0"/>
              <a:t>(name</a:t>
            </a:r>
            <a:r>
              <a:rPr lang="en-US" altLang="zh-TW" sz="2000" dirty="0" smtClean="0"/>
              <a:t>):</a:t>
            </a:r>
          </a:p>
          <a:p>
            <a:r>
              <a:rPr lang="en-US" altLang="zh-TW" sz="2000" dirty="0" smtClean="0"/>
              <a:t> </a:t>
            </a:r>
            <a:r>
              <a:rPr lang="en-US" altLang="zh-TW" sz="2000" dirty="0" smtClean="0"/>
              <a:t>    </a:t>
            </a:r>
            <a:r>
              <a:rPr lang="en-US" altLang="zh-TW" sz="2000" dirty="0" smtClean="0"/>
              <a:t>return "</a:t>
            </a:r>
            <a:r>
              <a:rPr lang="en-US" altLang="zh-TW" sz="2000" dirty="0" err="1" smtClean="0"/>
              <a:t>lorem</a:t>
            </a:r>
            <a:r>
              <a:rPr lang="en-US" altLang="zh-TW" sz="2000" dirty="0" smtClean="0"/>
              <a:t> </a:t>
            </a:r>
            <a:r>
              <a:rPr lang="en-US" altLang="zh-TW" sz="2000" dirty="0" err="1" smtClean="0"/>
              <a:t>ipsum</a:t>
            </a:r>
            <a:r>
              <a:rPr lang="en-US" altLang="zh-TW" sz="2000" dirty="0" smtClean="0"/>
              <a:t>, {0} dolor sit </a:t>
            </a:r>
            <a:r>
              <a:rPr lang="en-US" altLang="zh-TW" sz="2000" dirty="0" err="1" smtClean="0"/>
              <a:t>amet".format</a:t>
            </a:r>
            <a:r>
              <a:rPr lang="en-US" altLang="zh-TW" sz="2000" dirty="0" smtClean="0"/>
              <a:t>(name) </a:t>
            </a:r>
            <a:endParaRPr lang="en-US" altLang="zh-TW" sz="2000" dirty="0" smtClean="0"/>
          </a:p>
          <a:p>
            <a:r>
              <a:rPr lang="en-US" altLang="zh-TW" sz="2000" dirty="0" smtClean="0"/>
              <a:t>print (</a:t>
            </a:r>
            <a:r>
              <a:rPr lang="en-US" altLang="zh-TW" sz="2000" dirty="0" err="1" smtClean="0"/>
              <a:t>et_text</a:t>
            </a:r>
            <a:r>
              <a:rPr lang="en-US" altLang="zh-TW" sz="2000" dirty="0" smtClean="0"/>
              <a:t>("John</a:t>
            </a:r>
            <a:r>
              <a:rPr lang="en-US" altLang="zh-TW" sz="2000" dirty="0" smtClean="0"/>
              <a:t>")) </a:t>
            </a:r>
          </a:p>
          <a:p>
            <a:r>
              <a:rPr lang="en-US" altLang="zh-TW" sz="2000" dirty="0" smtClean="0"/>
              <a:t># </a:t>
            </a:r>
            <a:r>
              <a:rPr lang="en-US" altLang="zh-TW" sz="2000" dirty="0" smtClean="0"/>
              <a:t>Outputs &lt;div&gt;&lt;p&gt;&lt;strong&gt;</a:t>
            </a:r>
            <a:r>
              <a:rPr lang="en-US" altLang="zh-TW" sz="2000" dirty="0" err="1" smtClean="0"/>
              <a:t>lorem</a:t>
            </a:r>
            <a:r>
              <a:rPr lang="en-US" altLang="zh-TW" sz="2000" dirty="0" smtClean="0"/>
              <a:t> </a:t>
            </a:r>
            <a:r>
              <a:rPr lang="en-US" altLang="zh-TW" sz="2000" dirty="0" err="1" smtClean="0"/>
              <a:t>ipsum</a:t>
            </a:r>
            <a:r>
              <a:rPr lang="en-US" altLang="zh-TW" sz="2000" dirty="0" smtClean="0"/>
              <a:t>, John dolor sit </a:t>
            </a:r>
            <a:r>
              <a:rPr lang="en-US" altLang="zh-TW" sz="2000" dirty="0" err="1" smtClean="0"/>
              <a:t>amet</a:t>
            </a:r>
            <a:r>
              <a:rPr lang="en-US" altLang="zh-TW" sz="2000" dirty="0" smtClean="0"/>
              <a:t>&lt;/strong&gt;&lt;/p&gt;&lt;/div&gt;</a:t>
            </a:r>
            <a:endParaRPr lang="zh-TW" altLang="en-US"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13.11 </a:t>
            </a:r>
            <a:r>
              <a:rPr lang="en-US" altLang="zh-TW" sz="3000" b="1" dirty="0" smtClean="0">
                <a:solidFill>
                  <a:srgbClr val="0070C0"/>
                </a:solidFill>
                <a:effectLst>
                  <a:outerShdw blurRad="38100" dist="38100" dir="2700000" algn="tl">
                    <a:srgbClr val="000000">
                      <a:alpha val="43137"/>
                    </a:srgbClr>
                  </a:outerShdw>
                </a:effectLst>
              </a:rPr>
              <a:t>Python’s </a:t>
            </a:r>
            <a:r>
              <a:rPr lang="en-US" altLang="zh-TW" sz="3000" b="1" dirty="0" smtClean="0">
                <a:solidFill>
                  <a:srgbClr val="0070C0"/>
                </a:solidFill>
                <a:effectLst>
                  <a:outerShdw blurRad="38100" dist="38100" dir="2700000" algn="tl">
                    <a:srgbClr val="000000">
                      <a:alpha val="43137"/>
                    </a:srgbClr>
                  </a:outerShdw>
                </a:effectLst>
              </a:rPr>
              <a:t>Decorator Syntax</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One </a:t>
            </a:r>
            <a:r>
              <a:rPr lang="en-US" altLang="zh-TW" sz="2000" dirty="0" smtClean="0"/>
              <a:t>important thing to notice here is that the order of setting our decorators matters. If the order was different in the example above, the output would have been different.</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13.11 </a:t>
            </a:r>
            <a:r>
              <a:rPr lang="en-US" altLang="zh-TW" sz="3000" b="1" dirty="0" smtClean="0">
                <a:solidFill>
                  <a:srgbClr val="0070C0"/>
                </a:solidFill>
                <a:effectLst>
                  <a:outerShdw blurRad="38100" dist="38100" dir="2700000" algn="tl">
                    <a:srgbClr val="000000">
                      <a:alpha val="43137"/>
                    </a:srgbClr>
                  </a:outerShdw>
                </a:effectLst>
              </a:rPr>
              <a:t>Python’s </a:t>
            </a:r>
            <a:r>
              <a:rPr lang="en-US" altLang="zh-TW" sz="3000" b="1" dirty="0" smtClean="0">
                <a:solidFill>
                  <a:srgbClr val="0070C0"/>
                </a:solidFill>
                <a:effectLst>
                  <a:outerShdw blurRad="38100" dist="38100" dir="2700000" algn="tl">
                    <a:srgbClr val="000000">
                      <a:alpha val="43137"/>
                    </a:srgbClr>
                  </a:outerShdw>
                </a:effectLst>
              </a:rPr>
              <a:t>Decorator Syntax</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Final code of Decorator Syntax:</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139374" y="1656683"/>
            <a:ext cx="5711370" cy="4893647"/>
          </a:xfrm>
          <a:prstGeom prst="rect">
            <a:avLst/>
          </a:prstGeom>
          <a:solidFill>
            <a:schemeClr val="bg1">
              <a:lumMod val="85000"/>
            </a:schemeClr>
          </a:solidFill>
          <a:ln>
            <a:solidFill>
              <a:srgbClr val="C00000"/>
            </a:solidFill>
          </a:ln>
        </p:spPr>
        <p:txBody>
          <a:bodyPr wrap="square">
            <a:spAutoFit/>
          </a:bodyPr>
          <a:lstStyle/>
          <a:p>
            <a:r>
              <a:rPr lang="en-US" altLang="zh-TW" sz="1200" dirty="0" smtClean="0"/>
              <a:t>#!/usr/bin/python3</a:t>
            </a:r>
          </a:p>
          <a:p>
            <a:endParaRPr lang="en-US" altLang="zh-TW" sz="1200" dirty="0" smtClean="0"/>
          </a:p>
          <a:p>
            <a:r>
              <a:rPr lang="en-US" altLang="zh-TW" sz="1200" dirty="0" smtClean="0"/>
              <a:t>def </a:t>
            </a:r>
            <a:r>
              <a:rPr lang="en-US" altLang="zh-TW" sz="1200" dirty="0" err="1" smtClean="0"/>
              <a:t>p_decorate</a:t>
            </a:r>
            <a:r>
              <a:rPr lang="en-US" altLang="zh-TW" sz="1200" dirty="0" smtClean="0"/>
              <a:t>(</a:t>
            </a:r>
            <a:r>
              <a:rPr lang="en-US" altLang="zh-TW" sz="1200" dirty="0" err="1" smtClean="0"/>
              <a:t>func</a:t>
            </a:r>
            <a:r>
              <a:rPr lang="en-US" altLang="zh-TW" sz="1200" dirty="0" smtClean="0"/>
              <a:t>):</a:t>
            </a:r>
          </a:p>
          <a:p>
            <a:r>
              <a:rPr lang="en-US" altLang="zh-TW" sz="1200" dirty="0" smtClean="0"/>
              <a:t>   def </a:t>
            </a:r>
            <a:r>
              <a:rPr lang="en-US" altLang="zh-TW" sz="1200" dirty="0" err="1" smtClean="0"/>
              <a:t>func_wrapper</a:t>
            </a:r>
            <a:r>
              <a:rPr lang="en-US" altLang="zh-TW" sz="1200" dirty="0" smtClean="0"/>
              <a:t>(name):</a:t>
            </a:r>
          </a:p>
          <a:p>
            <a:r>
              <a:rPr lang="en-US" altLang="zh-TW" sz="1200" dirty="0" smtClean="0"/>
              <a:t>       return "&lt;p&gt;{0}&lt;/p&gt;".format(</a:t>
            </a:r>
            <a:r>
              <a:rPr lang="en-US" altLang="zh-TW" sz="1200" dirty="0" err="1" smtClean="0"/>
              <a:t>func</a:t>
            </a:r>
            <a:r>
              <a:rPr lang="en-US" altLang="zh-TW" sz="1200" dirty="0" smtClean="0"/>
              <a:t>(name))</a:t>
            </a:r>
          </a:p>
          <a:p>
            <a:r>
              <a:rPr lang="en-US" altLang="zh-TW" sz="1200" dirty="0" smtClean="0"/>
              <a:t>   return </a:t>
            </a:r>
            <a:r>
              <a:rPr lang="en-US" altLang="zh-TW" sz="1200" dirty="0" err="1" smtClean="0"/>
              <a:t>func_wrapper</a:t>
            </a:r>
            <a:endParaRPr lang="en-US" altLang="zh-TW" sz="1200" dirty="0" smtClean="0"/>
          </a:p>
          <a:p>
            <a:endParaRPr lang="en-US" altLang="zh-TW" sz="1200" dirty="0" smtClean="0"/>
          </a:p>
          <a:p>
            <a:r>
              <a:rPr lang="en-US" altLang="zh-TW" sz="1200" dirty="0" smtClean="0"/>
              <a:t>def </a:t>
            </a:r>
            <a:r>
              <a:rPr lang="en-US" altLang="zh-TW" sz="1200" dirty="0" err="1" smtClean="0"/>
              <a:t>strong_decorate</a:t>
            </a:r>
            <a:r>
              <a:rPr lang="en-US" altLang="zh-TW" sz="1200" dirty="0" smtClean="0"/>
              <a:t>(</a:t>
            </a:r>
            <a:r>
              <a:rPr lang="en-US" altLang="zh-TW" sz="1200" dirty="0" err="1" smtClean="0"/>
              <a:t>func</a:t>
            </a:r>
            <a:r>
              <a:rPr lang="en-US" altLang="zh-TW" sz="1200" dirty="0" smtClean="0"/>
              <a:t>):</a:t>
            </a:r>
          </a:p>
          <a:p>
            <a:r>
              <a:rPr lang="en-US" altLang="zh-TW" sz="1200" dirty="0" smtClean="0"/>
              <a:t>    def </a:t>
            </a:r>
            <a:r>
              <a:rPr lang="en-US" altLang="zh-TW" sz="1200" dirty="0" err="1" smtClean="0"/>
              <a:t>func_wrapper</a:t>
            </a:r>
            <a:r>
              <a:rPr lang="en-US" altLang="zh-TW" sz="1200" dirty="0" smtClean="0"/>
              <a:t>(name):</a:t>
            </a:r>
          </a:p>
          <a:p>
            <a:r>
              <a:rPr lang="en-US" altLang="zh-TW" sz="1200" dirty="0" smtClean="0"/>
              <a:t>        return "&lt;strong&gt;{0}&lt;/strong&gt;".format(</a:t>
            </a:r>
            <a:r>
              <a:rPr lang="en-US" altLang="zh-TW" sz="1200" dirty="0" err="1" smtClean="0"/>
              <a:t>func</a:t>
            </a:r>
            <a:r>
              <a:rPr lang="en-US" altLang="zh-TW" sz="1200" dirty="0" smtClean="0"/>
              <a:t>(name))</a:t>
            </a:r>
          </a:p>
          <a:p>
            <a:r>
              <a:rPr lang="en-US" altLang="zh-TW" sz="1200" dirty="0" smtClean="0"/>
              <a:t>    return </a:t>
            </a:r>
            <a:r>
              <a:rPr lang="en-US" altLang="zh-TW" sz="1200" dirty="0" err="1" smtClean="0"/>
              <a:t>func_wrapper</a:t>
            </a:r>
            <a:endParaRPr lang="en-US" altLang="zh-TW" sz="1200" dirty="0" smtClean="0"/>
          </a:p>
          <a:p>
            <a:endParaRPr lang="en-US" altLang="zh-TW" sz="1200" dirty="0" smtClean="0"/>
          </a:p>
          <a:p>
            <a:r>
              <a:rPr lang="en-US" altLang="zh-TW" sz="1200" dirty="0" smtClean="0"/>
              <a:t>def </a:t>
            </a:r>
            <a:r>
              <a:rPr lang="en-US" altLang="zh-TW" sz="1200" dirty="0" err="1" smtClean="0"/>
              <a:t>div_decorate</a:t>
            </a:r>
            <a:r>
              <a:rPr lang="en-US" altLang="zh-TW" sz="1200" dirty="0" smtClean="0"/>
              <a:t>(</a:t>
            </a:r>
            <a:r>
              <a:rPr lang="en-US" altLang="zh-TW" sz="1200" dirty="0" err="1" smtClean="0"/>
              <a:t>func</a:t>
            </a:r>
            <a:r>
              <a:rPr lang="en-US" altLang="zh-TW" sz="1200" dirty="0" smtClean="0"/>
              <a:t>):</a:t>
            </a:r>
          </a:p>
          <a:p>
            <a:r>
              <a:rPr lang="en-US" altLang="zh-TW" sz="1200" dirty="0" smtClean="0"/>
              <a:t>    def </a:t>
            </a:r>
            <a:r>
              <a:rPr lang="en-US" altLang="zh-TW" sz="1200" dirty="0" err="1" smtClean="0"/>
              <a:t>func_wrapper</a:t>
            </a:r>
            <a:r>
              <a:rPr lang="en-US" altLang="zh-TW" sz="1200" dirty="0" smtClean="0"/>
              <a:t>(name):</a:t>
            </a:r>
          </a:p>
          <a:p>
            <a:r>
              <a:rPr lang="en-US" altLang="zh-TW" sz="1200" dirty="0" smtClean="0"/>
              <a:t>        return "&lt;div&gt;{0}&lt;/div&gt;".format(</a:t>
            </a:r>
            <a:r>
              <a:rPr lang="en-US" altLang="zh-TW" sz="1200" dirty="0" err="1" smtClean="0"/>
              <a:t>func</a:t>
            </a:r>
            <a:r>
              <a:rPr lang="en-US" altLang="zh-TW" sz="1200" dirty="0" smtClean="0"/>
              <a:t>(name))</a:t>
            </a:r>
          </a:p>
          <a:p>
            <a:r>
              <a:rPr lang="en-US" altLang="zh-TW" sz="1200" dirty="0" smtClean="0"/>
              <a:t>    return </a:t>
            </a:r>
            <a:r>
              <a:rPr lang="en-US" altLang="zh-TW" sz="1200" dirty="0" err="1" smtClean="0"/>
              <a:t>func_wrapper</a:t>
            </a:r>
            <a:r>
              <a:rPr lang="en-US" altLang="zh-TW" sz="1200" dirty="0" smtClean="0"/>
              <a:t>   </a:t>
            </a:r>
          </a:p>
          <a:p>
            <a:r>
              <a:rPr lang="en-US" altLang="zh-TW" sz="1200" dirty="0" smtClean="0"/>
              <a:t>   </a:t>
            </a:r>
          </a:p>
          <a:p>
            <a:r>
              <a:rPr lang="en-US" altLang="zh-TW" sz="1200" dirty="0" smtClean="0"/>
              <a:t>@</a:t>
            </a:r>
            <a:r>
              <a:rPr lang="en-US" altLang="zh-TW" sz="1200" dirty="0" err="1" smtClean="0"/>
              <a:t>div_decorate</a:t>
            </a:r>
            <a:endParaRPr lang="en-US" altLang="zh-TW" sz="1200" dirty="0" smtClean="0"/>
          </a:p>
          <a:p>
            <a:r>
              <a:rPr lang="en-US" altLang="zh-TW" sz="1200" dirty="0" smtClean="0"/>
              <a:t>@</a:t>
            </a:r>
            <a:r>
              <a:rPr lang="en-US" altLang="zh-TW" sz="1200" dirty="0" err="1" smtClean="0"/>
              <a:t>p_decorate</a:t>
            </a:r>
            <a:endParaRPr lang="en-US" altLang="zh-TW" sz="1200" dirty="0" smtClean="0"/>
          </a:p>
          <a:p>
            <a:r>
              <a:rPr lang="en-US" altLang="zh-TW" sz="1200" dirty="0" smtClean="0"/>
              <a:t>@</a:t>
            </a:r>
            <a:r>
              <a:rPr lang="en-US" altLang="zh-TW" sz="1200" dirty="0" err="1" smtClean="0"/>
              <a:t>strong_decorate</a:t>
            </a:r>
            <a:endParaRPr lang="en-US" altLang="zh-TW" sz="1200" dirty="0" smtClean="0"/>
          </a:p>
          <a:p>
            <a:r>
              <a:rPr lang="en-US" altLang="zh-TW" sz="1200" dirty="0" smtClean="0"/>
              <a:t>def </a:t>
            </a:r>
            <a:r>
              <a:rPr lang="en-US" altLang="zh-TW" sz="1200" dirty="0" err="1" smtClean="0"/>
              <a:t>get_text</a:t>
            </a:r>
            <a:r>
              <a:rPr lang="en-US" altLang="zh-TW" sz="1200" dirty="0" smtClean="0"/>
              <a:t>(name):</a:t>
            </a:r>
          </a:p>
          <a:p>
            <a:r>
              <a:rPr lang="en-US" altLang="zh-TW" sz="1200" dirty="0" smtClean="0"/>
              <a:t>   return "</a:t>
            </a:r>
            <a:r>
              <a:rPr lang="en-US" altLang="zh-TW" sz="1200" dirty="0" err="1" smtClean="0"/>
              <a:t>lorem</a:t>
            </a:r>
            <a:r>
              <a:rPr lang="en-US" altLang="zh-TW" sz="1200" dirty="0" smtClean="0"/>
              <a:t> </a:t>
            </a:r>
            <a:r>
              <a:rPr lang="en-US" altLang="zh-TW" sz="1200" dirty="0" err="1" smtClean="0"/>
              <a:t>ipsum</a:t>
            </a:r>
            <a:r>
              <a:rPr lang="en-US" altLang="zh-TW" sz="1200" dirty="0" smtClean="0"/>
              <a:t>, {0} dolor sit </a:t>
            </a:r>
            <a:r>
              <a:rPr lang="en-US" altLang="zh-TW" sz="1200" dirty="0" err="1" smtClean="0"/>
              <a:t>amet".format</a:t>
            </a:r>
            <a:r>
              <a:rPr lang="en-US" altLang="zh-TW" sz="1200" dirty="0" smtClean="0"/>
              <a:t>(name)</a:t>
            </a:r>
          </a:p>
          <a:p>
            <a:endParaRPr lang="en-US" altLang="zh-TW" sz="1200" dirty="0" smtClean="0"/>
          </a:p>
          <a:p>
            <a:r>
              <a:rPr lang="en-US" altLang="zh-TW" sz="1200" dirty="0" smtClean="0"/>
              <a:t>print (</a:t>
            </a:r>
            <a:r>
              <a:rPr lang="en-US" altLang="zh-TW" sz="1200" dirty="0" err="1" smtClean="0"/>
              <a:t>get_text</a:t>
            </a:r>
            <a:r>
              <a:rPr lang="en-US" altLang="zh-TW" sz="1200" dirty="0" smtClean="0"/>
              <a:t>("John"))</a:t>
            </a:r>
          </a:p>
          <a:p>
            <a:endParaRPr lang="en-US" altLang="zh-TW" sz="1200" dirty="0" smtClean="0"/>
          </a:p>
          <a:p>
            <a:r>
              <a:rPr lang="en-US" altLang="zh-TW" sz="1200" dirty="0" smtClean="0"/>
              <a:t># Outputs &lt;div&gt;&lt;p&gt;&lt;strong&gt;</a:t>
            </a:r>
            <a:r>
              <a:rPr lang="en-US" altLang="zh-TW" sz="1200" dirty="0" err="1" smtClean="0"/>
              <a:t>lorem</a:t>
            </a:r>
            <a:r>
              <a:rPr lang="en-US" altLang="zh-TW" sz="1200" dirty="0" smtClean="0"/>
              <a:t> </a:t>
            </a:r>
            <a:r>
              <a:rPr lang="en-US" altLang="zh-TW" sz="1200" dirty="0" err="1" smtClean="0"/>
              <a:t>ipsum</a:t>
            </a:r>
            <a:r>
              <a:rPr lang="en-US" altLang="zh-TW" sz="1200" dirty="0" smtClean="0"/>
              <a:t>, John dolor sit </a:t>
            </a:r>
            <a:r>
              <a:rPr lang="en-US" altLang="zh-TW" sz="1200" dirty="0" err="1" smtClean="0"/>
              <a:t>amet</a:t>
            </a:r>
            <a:r>
              <a:rPr lang="en-US" altLang="zh-TW" sz="1200" dirty="0" smtClean="0"/>
              <a:t>&lt;/strong&gt;&lt;/p&gt;&lt;/div&gt;</a:t>
            </a:r>
            <a:endParaRPr lang="zh-TW" altLang="en-US" sz="1200" dirty="0"/>
          </a:p>
        </p:txBody>
      </p:sp>
      <p:pic>
        <p:nvPicPr>
          <p:cNvPr id="8194" name="Picture 2"/>
          <p:cNvPicPr>
            <a:picLocks noChangeAspect="1" noChangeArrowheads="1"/>
          </p:cNvPicPr>
          <p:nvPr/>
        </p:nvPicPr>
        <p:blipFill>
          <a:blip r:embed="rId4" cstate="print"/>
          <a:srcRect/>
          <a:stretch>
            <a:fillRect/>
          </a:stretch>
        </p:blipFill>
        <p:spPr bwMode="auto">
          <a:xfrm>
            <a:off x="3597956" y="4621892"/>
            <a:ext cx="5286375" cy="342900"/>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54</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13.12 Decorating Method</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13.12 Decorating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a:t>
            </a:r>
            <a:r>
              <a:rPr lang="en-US" altLang="zh-TW" sz="2000" dirty="0" smtClean="0"/>
              <a:t>Python, methods are functions that expect their first parameter to be a reference to the current object. </a:t>
            </a:r>
            <a:endParaRPr lang="en-US" altLang="zh-TW" sz="2000" dirty="0" smtClean="0"/>
          </a:p>
          <a:p>
            <a:pPr marL="465138" indent="-465138">
              <a:buClr>
                <a:srgbClr val="00B0F0"/>
              </a:buClr>
              <a:buFont typeface="Wingdings" pitchFamily="2" charset="2"/>
              <a:buChar char="u"/>
            </a:pPr>
            <a:r>
              <a:rPr lang="en-US" altLang="zh-TW" sz="2000" dirty="0" smtClean="0"/>
              <a:t>We </a:t>
            </a:r>
            <a:r>
              <a:rPr lang="en-US" altLang="zh-TW" sz="2000" dirty="0" smtClean="0"/>
              <a:t>can build decorators for methods the same way, while taking </a:t>
            </a:r>
            <a:r>
              <a:rPr lang="en-US" altLang="zh-TW" sz="2000" b="1" dirty="0" smtClean="0"/>
              <a:t>self</a:t>
            </a:r>
            <a:r>
              <a:rPr lang="en-US" altLang="zh-TW" sz="2000" dirty="0" smtClean="0"/>
              <a:t> into consideration in the wrapper function</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110345" y="2579906"/>
            <a:ext cx="5711370" cy="3754874"/>
          </a:xfrm>
          <a:prstGeom prst="rect">
            <a:avLst/>
          </a:prstGeom>
          <a:solidFill>
            <a:schemeClr val="bg1">
              <a:lumMod val="85000"/>
            </a:schemeClr>
          </a:solidFill>
          <a:ln>
            <a:solidFill>
              <a:srgbClr val="C00000"/>
            </a:solidFill>
          </a:ln>
        </p:spPr>
        <p:txBody>
          <a:bodyPr wrap="square">
            <a:spAutoFit/>
          </a:bodyPr>
          <a:lstStyle/>
          <a:p>
            <a:r>
              <a:rPr lang="en-US" altLang="zh-TW" sz="1400" dirty="0" smtClean="0"/>
              <a:t>#!/usr/bin/python3</a:t>
            </a:r>
          </a:p>
          <a:p>
            <a:r>
              <a:rPr lang="en-US" altLang="zh-TW" sz="1400" dirty="0" smtClean="0"/>
              <a:t>def </a:t>
            </a:r>
            <a:r>
              <a:rPr lang="en-US" altLang="zh-TW" sz="1400" dirty="0" err="1" smtClean="0"/>
              <a:t>p_decorate</a:t>
            </a:r>
            <a:r>
              <a:rPr lang="en-US" altLang="zh-TW" sz="1400" dirty="0" smtClean="0"/>
              <a:t>(</a:t>
            </a:r>
            <a:r>
              <a:rPr lang="en-US" altLang="zh-TW" sz="1400" dirty="0" err="1" smtClean="0"/>
              <a:t>func</a:t>
            </a:r>
            <a:r>
              <a:rPr lang="en-US" altLang="zh-TW" sz="1400" dirty="0" smtClean="0"/>
              <a:t>):</a:t>
            </a:r>
          </a:p>
          <a:p>
            <a:r>
              <a:rPr lang="en-US" altLang="zh-TW" sz="1400" dirty="0" smtClean="0"/>
              <a:t>   def </a:t>
            </a:r>
            <a:r>
              <a:rPr lang="en-US" altLang="zh-TW" sz="1400" dirty="0" err="1" smtClean="0"/>
              <a:t>func_wrapper</a:t>
            </a:r>
            <a:r>
              <a:rPr lang="en-US" altLang="zh-TW" sz="1400" dirty="0" smtClean="0"/>
              <a:t>(self):</a:t>
            </a:r>
          </a:p>
          <a:p>
            <a:r>
              <a:rPr lang="en-US" altLang="zh-TW" sz="1400" dirty="0" smtClean="0"/>
              <a:t>       return "&lt;p&gt;{0}&lt;/p&gt;".format(</a:t>
            </a:r>
            <a:r>
              <a:rPr lang="en-US" altLang="zh-TW" sz="1400" dirty="0" err="1" smtClean="0"/>
              <a:t>func</a:t>
            </a:r>
            <a:r>
              <a:rPr lang="en-US" altLang="zh-TW" sz="1400" dirty="0" smtClean="0"/>
              <a:t>(self))</a:t>
            </a:r>
          </a:p>
          <a:p>
            <a:r>
              <a:rPr lang="en-US" altLang="zh-TW" sz="1400" dirty="0" smtClean="0"/>
              <a:t>   return </a:t>
            </a:r>
            <a:r>
              <a:rPr lang="en-US" altLang="zh-TW" sz="1400" dirty="0" err="1" smtClean="0"/>
              <a:t>func_wrapper</a:t>
            </a:r>
            <a:endParaRPr lang="en-US" altLang="zh-TW" sz="1400" dirty="0" smtClean="0"/>
          </a:p>
          <a:p>
            <a:endParaRPr lang="en-US" altLang="zh-TW" sz="1400" dirty="0" smtClean="0"/>
          </a:p>
          <a:p>
            <a:r>
              <a:rPr lang="en-US" altLang="zh-TW" sz="1400" dirty="0" smtClean="0"/>
              <a:t>class Person(object):</a:t>
            </a:r>
          </a:p>
          <a:p>
            <a:r>
              <a:rPr lang="en-US" altLang="zh-TW" sz="1400" dirty="0" smtClean="0"/>
              <a:t>    def __init__(self):</a:t>
            </a:r>
          </a:p>
          <a:p>
            <a:r>
              <a:rPr lang="en-US" altLang="zh-TW" sz="1400" dirty="0" smtClean="0"/>
              <a:t>        self.name = "John"</a:t>
            </a:r>
          </a:p>
          <a:p>
            <a:r>
              <a:rPr lang="en-US" altLang="zh-TW" sz="1400" dirty="0" smtClean="0"/>
              <a:t>        </a:t>
            </a:r>
            <a:r>
              <a:rPr lang="en-US" altLang="zh-TW" sz="1400" dirty="0" err="1" smtClean="0"/>
              <a:t>self.family</a:t>
            </a:r>
            <a:r>
              <a:rPr lang="en-US" altLang="zh-TW" sz="1400" dirty="0" smtClean="0"/>
              <a:t> = "Doe"</a:t>
            </a:r>
          </a:p>
          <a:p>
            <a:endParaRPr lang="en-US" altLang="zh-TW" sz="1400" dirty="0" smtClean="0"/>
          </a:p>
          <a:p>
            <a:r>
              <a:rPr lang="en-US" altLang="zh-TW" sz="1400" dirty="0" smtClean="0"/>
              <a:t>    @</a:t>
            </a:r>
            <a:r>
              <a:rPr lang="en-US" altLang="zh-TW" sz="1400" dirty="0" err="1" smtClean="0"/>
              <a:t>p_decorate</a:t>
            </a:r>
            <a:endParaRPr lang="en-US" altLang="zh-TW" sz="1400" dirty="0" smtClean="0"/>
          </a:p>
          <a:p>
            <a:r>
              <a:rPr lang="en-US" altLang="zh-TW" sz="1400" dirty="0" smtClean="0"/>
              <a:t>    def </a:t>
            </a:r>
            <a:r>
              <a:rPr lang="en-US" altLang="zh-TW" sz="1400" dirty="0" err="1" smtClean="0"/>
              <a:t>get_fullname</a:t>
            </a:r>
            <a:r>
              <a:rPr lang="en-US" altLang="zh-TW" sz="1400" dirty="0" smtClean="0"/>
              <a:t>(self):</a:t>
            </a:r>
          </a:p>
          <a:p>
            <a:r>
              <a:rPr lang="en-US" altLang="zh-TW" sz="1400" dirty="0" smtClean="0"/>
              <a:t>        return self.name+" "+</a:t>
            </a:r>
            <a:r>
              <a:rPr lang="en-US" altLang="zh-TW" sz="1400" dirty="0" err="1" smtClean="0"/>
              <a:t>self.family</a:t>
            </a:r>
            <a:endParaRPr lang="en-US" altLang="zh-TW" sz="1400" dirty="0" smtClean="0"/>
          </a:p>
          <a:p>
            <a:endParaRPr lang="en-US" altLang="zh-TW" sz="1400" dirty="0" smtClean="0"/>
          </a:p>
          <a:p>
            <a:r>
              <a:rPr lang="en-US" altLang="zh-TW" sz="1400" dirty="0" err="1" smtClean="0"/>
              <a:t>my_person</a:t>
            </a:r>
            <a:r>
              <a:rPr lang="en-US" altLang="zh-TW" sz="1400" dirty="0" smtClean="0"/>
              <a:t> = Person()</a:t>
            </a:r>
          </a:p>
          <a:p>
            <a:r>
              <a:rPr lang="en-US" altLang="zh-TW" sz="1400" dirty="0" smtClean="0"/>
              <a:t>print (</a:t>
            </a:r>
            <a:r>
              <a:rPr lang="en-US" altLang="zh-TW" sz="1400" dirty="0" err="1" smtClean="0"/>
              <a:t>my_person.get_fullname</a:t>
            </a:r>
            <a:r>
              <a:rPr lang="en-US" altLang="zh-TW" sz="1400" dirty="0" smtClean="0"/>
              <a:t>())</a:t>
            </a:r>
            <a:endParaRPr lang="zh-TW" altLang="en-US" sz="1400" dirty="0"/>
          </a:p>
        </p:txBody>
      </p:sp>
      <p:pic>
        <p:nvPicPr>
          <p:cNvPr id="9218" name="Picture 2"/>
          <p:cNvPicPr>
            <a:picLocks noChangeAspect="1" noChangeArrowheads="1"/>
          </p:cNvPicPr>
          <p:nvPr/>
        </p:nvPicPr>
        <p:blipFill>
          <a:blip r:embed="rId4" cstate="print"/>
          <a:srcRect/>
          <a:stretch>
            <a:fillRect/>
          </a:stretch>
        </p:blipFill>
        <p:spPr bwMode="auto">
          <a:xfrm>
            <a:off x="4500109" y="4650695"/>
            <a:ext cx="4962525" cy="3143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13.12 Decorating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http://thecodeship.com/patterns/guide-to-python-function-decorators/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 </a:t>
            </a:r>
            <a:r>
              <a:rPr lang="en-US" altLang="zh-TW" sz="2000" dirty="0" smtClean="0"/>
              <a:t>much better approach would be to make our decorator useful for functions and methods alike. </a:t>
            </a:r>
            <a:endParaRPr lang="en-US" altLang="zh-TW" sz="2000" dirty="0" smtClean="0"/>
          </a:p>
          <a:p>
            <a:pPr marL="465138" indent="-465138">
              <a:buClr>
                <a:srgbClr val="00B0F0"/>
              </a:buClr>
              <a:buFont typeface="Wingdings" pitchFamily="2" charset="2"/>
              <a:buChar char="u"/>
            </a:pPr>
            <a:r>
              <a:rPr lang="en-US" altLang="zh-TW" sz="2000" dirty="0" smtClean="0"/>
              <a:t>This </a:t>
            </a:r>
            <a:r>
              <a:rPr lang="en-US" altLang="zh-TW" sz="2000" dirty="0" smtClean="0"/>
              <a:t>can be done by putting </a:t>
            </a:r>
            <a:r>
              <a:rPr lang="en-US" altLang="zh-TW" sz="2000" b="1" u="sng" dirty="0" smtClean="0">
                <a:hlinkClick r:id="rId3"/>
              </a:rPr>
              <a:t>*</a:t>
            </a:r>
            <a:r>
              <a:rPr lang="en-US" altLang="zh-TW" sz="2000" b="1" u="sng" dirty="0" err="1" smtClean="0">
                <a:hlinkClick r:id="rId3"/>
              </a:rPr>
              <a:t>args</a:t>
            </a:r>
            <a:r>
              <a:rPr lang="en-US" altLang="zh-TW" sz="2000" b="1" u="sng" dirty="0" smtClean="0">
                <a:hlinkClick r:id="rId3"/>
              </a:rPr>
              <a:t> and **</a:t>
            </a:r>
            <a:r>
              <a:rPr lang="en-US" altLang="zh-TW" sz="2000" b="1" u="sng" dirty="0" err="1" smtClean="0">
                <a:hlinkClick r:id="rId3"/>
              </a:rPr>
              <a:t>kwargs</a:t>
            </a:r>
            <a:r>
              <a:rPr lang="en-US" altLang="zh-TW" sz="2000" dirty="0" smtClean="0"/>
              <a:t> as parameters for the wrapper, then it can accept any arbitrary number of arguments and keyword arguments</a:t>
            </a:r>
          </a:p>
        </p:txBody>
      </p:sp>
      <p:pic>
        <p:nvPicPr>
          <p:cNvPr id="11" name="Picture 2"/>
          <p:cNvPicPr>
            <a:picLocks noChangeAspect="1" noChangeArrowheads="1"/>
          </p:cNvPicPr>
          <p:nvPr/>
        </p:nvPicPr>
        <p:blipFill>
          <a:blip r:embed="rId4"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255489" y="2815771"/>
            <a:ext cx="5711370" cy="3754874"/>
          </a:xfrm>
          <a:prstGeom prst="rect">
            <a:avLst/>
          </a:prstGeom>
          <a:solidFill>
            <a:schemeClr val="bg1">
              <a:lumMod val="85000"/>
            </a:schemeClr>
          </a:solidFill>
          <a:ln>
            <a:solidFill>
              <a:srgbClr val="C00000"/>
            </a:solidFill>
          </a:ln>
        </p:spPr>
        <p:txBody>
          <a:bodyPr wrap="square">
            <a:spAutoFit/>
          </a:bodyPr>
          <a:lstStyle/>
          <a:p>
            <a:r>
              <a:rPr lang="en-US" altLang="zh-TW" sz="1400" dirty="0" smtClean="0"/>
              <a:t>#!/usr/bin/python3</a:t>
            </a:r>
          </a:p>
          <a:p>
            <a:r>
              <a:rPr lang="en-US" altLang="zh-TW" sz="1400" dirty="0" smtClean="0"/>
              <a:t>def </a:t>
            </a:r>
            <a:r>
              <a:rPr lang="en-US" altLang="zh-TW" sz="1400" dirty="0" err="1" smtClean="0"/>
              <a:t>p_decorate</a:t>
            </a:r>
            <a:r>
              <a:rPr lang="en-US" altLang="zh-TW" sz="1400" dirty="0" smtClean="0"/>
              <a:t>(</a:t>
            </a:r>
            <a:r>
              <a:rPr lang="en-US" altLang="zh-TW" sz="1400" dirty="0" err="1" smtClean="0"/>
              <a:t>func</a:t>
            </a:r>
            <a:r>
              <a:rPr lang="en-US" altLang="zh-TW" sz="1400" dirty="0" smtClean="0"/>
              <a:t>):</a:t>
            </a:r>
          </a:p>
          <a:p>
            <a:r>
              <a:rPr lang="en-US" altLang="zh-TW" sz="1400" dirty="0" smtClean="0"/>
              <a:t>   def </a:t>
            </a:r>
            <a:r>
              <a:rPr lang="en-US" altLang="zh-TW" sz="1400" dirty="0" err="1" smtClean="0"/>
              <a:t>func_wrapper</a:t>
            </a:r>
            <a:r>
              <a:rPr lang="en-US" altLang="zh-TW" sz="1400" dirty="0" smtClean="0"/>
              <a:t>(*</a:t>
            </a:r>
            <a:r>
              <a:rPr lang="en-US" altLang="zh-TW" sz="1400" dirty="0" err="1" smtClean="0"/>
              <a:t>args</a:t>
            </a:r>
            <a:r>
              <a:rPr lang="en-US" altLang="zh-TW" sz="1400" dirty="0" smtClean="0"/>
              <a:t>, **</a:t>
            </a:r>
            <a:r>
              <a:rPr lang="en-US" altLang="zh-TW" sz="1400" dirty="0" err="1" smtClean="0"/>
              <a:t>kwargs</a:t>
            </a:r>
            <a:r>
              <a:rPr lang="en-US" altLang="zh-TW" sz="1400" dirty="0" smtClean="0"/>
              <a:t>):</a:t>
            </a:r>
          </a:p>
          <a:p>
            <a:r>
              <a:rPr lang="en-US" altLang="zh-TW" sz="1400" dirty="0" smtClean="0"/>
              <a:t>       return "&lt;p&gt;{0}&lt;/p&gt;".format(</a:t>
            </a:r>
            <a:r>
              <a:rPr lang="en-US" altLang="zh-TW" sz="1400" dirty="0" err="1" smtClean="0"/>
              <a:t>func</a:t>
            </a:r>
            <a:r>
              <a:rPr lang="en-US" altLang="zh-TW" sz="1400" dirty="0" smtClean="0"/>
              <a:t>(*</a:t>
            </a:r>
            <a:r>
              <a:rPr lang="en-US" altLang="zh-TW" sz="1400" dirty="0" err="1" smtClean="0"/>
              <a:t>args</a:t>
            </a:r>
            <a:r>
              <a:rPr lang="en-US" altLang="zh-TW" sz="1400" dirty="0" smtClean="0"/>
              <a:t>, **</a:t>
            </a:r>
            <a:r>
              <a:rPr lang="en-US" altLang="zh-TW" sz="1400" dirty="0" err="1" smtClean="0"/>
              <a:t>kwargs</a:t>
            </a:r>
            <a:r>
              <a:rPr lang="en-US" altLang="zh-TW" sz="1400" dirty="0" smtClean="0"/>
              <a:t>))</a:t>
            </a:r>
          </a:p>
          <a:p>
            <a:r>
              <a:rPr lang="en-US" altLang="zh-TW" sz="1400" dirty="0" smtClean="0"/>
              <a:t>   return </a:t>
            </a:r>
            <a:r>
              <a:rPr lang="en-US" altLang="zh-TW" sz="1400" dirty="0" err="1" smtClean="0"/>
              <a:t>func_wrapper</a:t>
            </a:r>
            <a:endParaRPr lang="en-US" altLang="zh-TW" sz="1400" dirty="0" smtClean="0"/>
          </a:p>
          <a:p>
            <a:endParaRPr lang="en-US" altLang="zh-TW" sz="1400" dirty="0" smtClean="0"/>
          </a:p>
          <a:p>
            <a:r>
              <a:rPr lang="en-US" altLang="zh-TW" sz="1400" dirty="0" smtClean="0"/>
              <a:t>class Person(object):</a:t>
            </a:r>
          </a:p>
          <a:p>
            <a:r>
              <a:rPr lang="en-US" altLang="zh-TW" sz="1400" dirty="0" smtClean="0"/>
              <a:t>    def __init__(self):</a:t>
            </a:r>
          </a:p>
          <a:p>
            <a:r>
              <a:rPr lang="en-US" altLang="zh-TW" sz="1400" dirty="0" smtClean="0"/>
              <a:t>        self.name = "John"</a:t>
            </a:r>
          </a:p>
          <a:p>
            <a:r>
              <a:rPr lang="en-US" altLang="zh-TW" sz="1400" dirty="0" smtClean="0"/>
              <a:t>        </a:t>
            </a:r>
            <a:r>
              <a:rPr lang="en-US" altLang="zh-TW" sz="1400" dirty="0" err="1" smtClean="0"/>
              <a:t>self.family</a:t>
            </a:r>
            <a:r>
              <a:rPr lang="en-US" altLang="zh-TW" sz="1400" dirty="0" smtClean="0"/>
              <a:t> = "Doe"</a:t>
            </a:r>
          </a:p>
          <a:p>
            <a:endParaRPr lang="en-US" altLang="zh-TW" sz="1400" dirty="0" smtClean="0"/>
          </a:p>
          <a:p>
            <a:r>
              <a:rPr lang="en-US" altLang="zh-TW" sz="1400" dirty="0" smtClean="0"/>
              <a:t>    @</a:t>
            </a:r>
            <a:r>
              <a:rPr lang="en-US" altLang="zh-TW" sz="1400" dirty="0" err="1" smtClean="0"/>
              <a:t>p_decorate</a:t>
            </a:r>
            <a:endParaRPr lang="en-US" altLang="zh-TW" sz="1400" dirty="0" smtClean="0"/>
          </a:p>
          <a:p>
            <a:r>
              <a:rPr lang="en-US" altLang="zh-TW" sz="1400" dirty="0" smtClean="0"/>
              <a:t>    def </a:t>
            </a:r>
            <a:r>
              <a:rPr lang="en-US" altLang="zh-TW" sz="1400" dirty="0" err="1" smtClean="0"/>
              <a:t>get_fullname</a:t>
            </a:r>
            <a:r>
              <a:rPr lang="en-US" altLang="zh-TW" sz="1400" dirty="0" smtClean="0"/>
              <a:t>(self):</a:t>
            </a:r>
          </a:p>
          <a:p>
            <a:r>
              <a:rPr lang="en-US" altLang="zh-TW" sz="1400" dirty="0" smtClean="0"/>
              <a:t>        return self.name+" "+</a:t>
            </a:r>
            <a:r>
              <a:rPr lang="en-US" altLang="zh-TW" sz="1400" dirty="0" err="1" smtClean="0"/>
              <a:t>self.family</a:t>
            </a:r>
            <a:endParaRPr lang="en-US" altLang="zh-TW" sz="1400" dirty="0" smtClean="0"/>
          </a:p>
          <a:p>
            <a:endParaRPr lang="en-US" altLang="zh-TW" sz="1400" dirty="0" smtClean="0"/>
          </a:p>
          <a:p>
            <a:r>
              <a:rPr lang="en-US" altLang="zh-TW" sz="1400" dirty="0" err="1" smtClean="0"/>
              <a:t>my_person</a:t>
            </a:r>
            <a:r>
              <a:rPr lang="en-US" altLang="zh-TW" sz="1400" dirty="0" smtClean="0"/>
              <a:t> = Person()</a:t>
            </a:r>
          </a:p>
          <a:p>
            <a:r>
              <a:rPr lang="en-US" altLang="zh-TW" sz="1400" dirty="0" smtClean="0"/>
              <a:t>print (</a:t>
            </a:r>
            <a:r>
              <a:rPr lang="en-US" altLang="zh-TW" sz="1400" dirty="0" err="1" smtClean="0"/>
              <a:t>my_person.get_fullname</a:t>
            </a:r>
            <a:r>
              <a:rPr lang="en-US" altLang="zh-TW" sz="1400" dirty="0" smtClean="0"/>
              <a:t>())</a:t>
            </a:r>
            <a:endParaRPr lang="zh-TW" altLang="en-US" sz="1400" dirty="0"/>
          </a:p>
        </p:txBody>
      </p:sp>
      <p:pic>
        <p:nvPicPr>
          <p:cNvPr id="10242" name="Picture 2"/>
          <p:cNvPicPr>
            <a:picLocks noChangeAspect="1" noChangeArrowheads="1"/>
          </p:cNvPicPr>
          <p:nvPr/>
        </p:nvPicPr>
        <p:blipFill>
          <a:blip r:embed="rId5" cstate="print"/>
          <a:srcRect/>
          <a:stretch>
            <a:fillRect/>
          </a:stretch>
        </p:blipFill>
        <p:spPr bwMode="auto">
          <a:xfrm>
            <a:off x="4010932" y="4810578"/>
            <a:ext cx="4895850" cy="34290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57</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13.13 *</a:t>
            </a:r>
            <a:r>
              <a:rPr lang="en-US" sz="4400" b="1" dirty="0" err="1" smtClean="0">
                <a:solidFill>
                  <a:srgbClr val="FFC000"/>
                </a:solidFill>
                <a:effectLst>
                  <a:outerShdw blurRad="38100" dist="38100" dir="2700000" algn="tl">
                    <a:srgbClr val="000000">
                      <a:alpha val="43137"/>
                    </a:srgbClr>
                  </a:outerShdw>
                </a:effectLst>
              </a:rPr>
              <a:t>a</a:t>
            </a:r>
            <a:r>
              <a:rPr lang="en-US" sz="4400" b="1" dirty="0" err="1" smtClean="0">
                <a:solidFill>
                  <a:srgbClr val="FFC000"/>
                </a:solidFill>
                <a:effectLst>
                  <a:outerShdw blurRad="38100" dist="38100" dir="2700000" algn="tl">
                    <a:srgbClr val="000000">
                      <a:alpha val="43137"/>
                    </a:srgbClr>
                  </a:outerShdw>
                </a:effectLst>
              </a:rPr>
              <a:t>rgs</a:t>
            </a:r>
            <a:r>
              <a:rPr lang="en-US" sz="4400" b="1" dirty="0" smtClean="0">
                <a:solidFill>
                  <a:srgbClr val="FFC000"/>
                </a:solidFill>
                <a:effectLst>
                  <a:outerShdw blurRad="38100" dist="38100" dir="2700000" algn="tl">
                    <a:srgbClr val="000000">
                      <a:alpha val="43137"/>
                    </a:srgbClr>
                  </a:outerShdw>
                </a:effectLst>
              </a:rPr>
              <a:t> and *</a:t>
            </a:r>
            <a:r>
              <a:rPr lang="en-US" sz="4400" b="1" dirty="0" err="1" smtClean="0">
                <a:solidFill>
                  <a:srgbClr val="FFC000"/>
                </a:solidFill>
                <a:effectLst>
                  <a:outerShdw blurRad="38100" dist="38100" dir="2700000" algn="tl">
                    <a:srgbClr val="000000">
                      <a:alpha val="43137"/>
                    </a:srgbClr>
                  </a:outerShdw>
                </a:effectLst>
              </a:rPr>
              <a:t>kwargs</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13.13 *</a:t>
            </a:r>
            <a:r>
              <a:rPr lang="en-US" altLang="zh-TW" sz="3000" b="1" dirty="0" err="1" smtClean="0">
                <a:solidFill>
                  <a:srgbClr val="0070C0"/>
                </a:solidFill>
                <a:effectLst>
                  <a:outerShdw blurRad="38100" dist="38100" dir="2700000" algn="tl">
                    <a:srgbClr val="000000">
                      <a:alpha val="43137"/>
                    </a:srgbClr>
                  </a:outerShdw>
                </a:effectLst>
              </a:rPr>
              <a:t>args</a:t>
            </a:r>
            <a:r>
              <a:rPr lang="en-US" altLang="zh-TW" sz="3000" b="1" dirty="0" smtClean="0">
                <a:solidFill>
                  <a:srgbClr val="0070C0"/>
                </a:solidFill>
                <a:effectLst>
                  <a:outerShdw blurRad="38100" dist="38100" dir="2700000" algn="tl">
                    <a:srgbClr val="000000">
                      <a:alpha val="43137"/>
                    </a:srgbClr>
                  </a:outerShdw>
                </a:effectLst>
              </a:rPr>
              <a:t> an d**</a:t>
            </a:r>
            <a:r>
              <a:rPr lang="en-US" altLang="zh-TW" sz="3000" b="1" dirty="0" err="1" smtClean="0">
                <a:solidFill>
                  <a:srgbClr val="0070C0"/>
                </a:solidFill>
                <a:effectLst>
                  <a:outerShdw blurRad="38100" dist="38100" dir="2700000" algn="tl">
                    <a:srgbClr val="000000">
                      <a:alpha val="43137"/>
                    </a:srgbClr>
                  </a:outerShdw>
                </a:effectLst>
              </a:rPr>
              <a:t>kwargs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http://stackoverflow.com/questions/3394835/args-and-kwargs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dirty="0" smtClean="0"/>
              <a:t>names *</a:t>
            </a:r>
            <a:r>
              <a:rPr lang="en-US" altLang="zh-TW" sz="2000" dirty="0" err="1" smtClean="0"/>
              <a:t>args</a:t>
            </a:r>
            <a:r>
              <a:rPr lang="en-US" altLang="zh-TW" sz="2000" dirty="0" smtClean="0"/>
              <a:t> and **</a:t>
            </a:r>
            <a:r>
              <a:rPr lang="en-US" altLang="zh-TW" sz="2000" dirty="0" err="1" smtClean="0"/>
              <a:t>kwargs</a:t>
            </a:r>
            <a:r>
              <a:rPr lang="en-US" altLang="zh-TW" sz="2000" dirty="0" smtClean="0"/>
              <a:t> are only by convention but there's no hard requirement to use </a:t>
            </a:r>
            <a:r>
              <a:rPr lang="en-US" altLang="zh-TW" sz="2000" dirty="0" smtClean="0"/>
              <a:t>them.</a:t>
            </a:r>
          </a:p>
          <a:p>
            <a:pPr marL="465138" indent="-465138">
              <a:buClr>
                <a:srgbClr val="00B0F0"/>
              </a:buClr>
              <a:buFont typeface="Wingdings" pitchFamily="2" charset="2"/>
              <a:buChar char="u"/>
            </a:pPr>
            <a:r>
              <a:rPr lang="en-US" altLang="zh-TW" sz="2000" dirty="0" smtClean="0"/>
              <a:t>You </a:t>
            </a:r>
            <a:r>
              <a:rPr lang="en-US" altLang="zh-TW" sz="2000" dirty="0" smtClean="0"/>
              <a:t>would use *</a:t>
            </a:r>
            <a:r>
              <a:rPr lang="en-US" altLang="zh-TW" sz="2000" dirty="0" err="1" smtClean="0"/>
              <a:t>args</a:t>
            </a:r>
            <a:r>
              <a:rPr lang="en-US" altLang="zh-TW" sz="2000" dirty="0" smtClean="0"/>
              <a:t> when you're not sure how many arguments might be passed to your function, i.e</a:t>
            </a:r>
            <a:r>
              <a:rPr lang="en-US" altLang="zh-TW" sz="2000" dirty="0" smtClean="0"/>
              <a:t>., </a:t>
            </a:r>
            <a:r>
              <a:rPr lang="en-US" altLang="zh-TW" sz="2000" dirty="0" smtClean="0"/>
              <a:t>it allows you pass an arbitrary number of arguments to your function. For example:</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13.13 *</a:t>
            </a:r>
            <a:r>
              <a:rPr lang="en-US" altLang="zh-TW" sz="3000" b="1" dirty="0" err="1" smtClean="0">
                <a:solidFill>
                  <a:srgbClr val="0070C0"/>
                </a:solidFill>
                <a:effectLst>
                  <a:outerShdw blurRad="38100" dist="38100" dir="2700000" algn="tl">
                    <a:srgbClr val="000000">
                      <a:alpha val="43137"/>
                    </a:srgbClr>
                  </a:outerShdw>
                </a:effectLst>
              </a:rPr>
              <a:t>args</a:t>
            </a:r>
            <a:r>
              <a:rPr lang="en-US" altLang="zh-TW" sz="3000" b="1" dirty="0" smtClean="0">
                <a:solidFill>
                  <a:srgbClr val="0070C0"/>
                </a:solidFill>
                <a:effectLst>
                  <a:outerShdw blurRad="38100" dist="38100" dir="2700000" algn="tl">
                    <a:srgbClr val="000000">
                      <a:alpha val="43137"/>
                    </a:srgbClr>
                  </a:outerShdw>
                </a:effectLst>
              </a:rPr>
              <a:t> an d**</a:t>
            </a:r>
            <a:r>
              <a:rPr lang="en-US" altLang="zh-TW" sz="3000" b="1" dirty="0" err="1" smtClean="0">
                <a:solidFill>
                  <a:srgbClr val="0070C0"/>
                </a:solidFill>
                <a:effectLst>
                  <a:outerShdw blurRad="38100" dist="38100" dir="2700000" algn="tl">
                    <a:srgbClr val="000000">
                      <a:alpha val="43137"/>
                    </a:srgbClr>
                  </a:outerShdw>
                </a:effectLst>
              </a:rPr>
              <a:t>kwargs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http://stackoverflow.com/questions/3394835/args-and-kwargs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For </a:t>
            </a:r>
            <a:r>
              <a:rPr lang="en-US" altLang="zh-TW" sz="2000" dirty="0" smtClean="0"/>
              <a:t>example:</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095833" y="1595021"/>
            <a:ext cx="5711370" cy="4616648"/>
          </a:xfrm>
          <a:prstGeom prst="rect">
            <a:avLst/>
          </a:prstGeom>
          <a:solidFill>
            <a:schemeClr val="bg1">
              <a:lumMod val="85000"/>
            </a:schemeClr>
          </a:solidFill>
          <a:ln>
            <a:solidFill>
              <a:srgbClr val="C00000"/>
            </a:solidFill>
          </a:ln>
        </p:spPr>
        <p:txBody>
          <a:bodyPr wrap="square">
            <a:spAutoFit/>
          </a:bodyPr>
          <a:lstStyle/>
          <a:p>
            <a:r>
              <a:rPr lang="en-US" altLang="zh-TW" sz="1400" dirty="0" smtClean="0"/>
              <a:t>#!/usr/bin/python3</a:t>
            </a:r>
          </a:p>
          <a:p>
            <a:r>
              <a:rPr lang="en-US" altLang="zh-TW" sz="1400" dirty="0" smtClean="0"/>
              <a:t>def print_everything1(*</a:t>
            </a:r>
            <a:r>
              <a:rPr lang="en-US" altLang="zh-TW" sz="1400" dirty="0" err="1" smtClean="0"/>
              <a:t>args</a:t>
            </a:r>
            <a:r>
              <a:rPr lang="en-US" altLang="zh-TW" sz="1400" dirty="0" smtClean="0"/>
              <a:t>):</a:t>
            </a:r>
          </a:p>
          <a:p>
            <a:r>
              <a:rPr lang="en-US" altLang="zh-TW" sz="1400" dirty="0" smtClean="0"/>
              <a:t>	for thing in </a:t>
            </a:r>
            <a:r>
              <a:rPr lang="en-US" altLang="zh-TW" sz="1400" dirty="0" err="1" smtClean="0"/>
              <a:t>args</a:t>
            </a:r>
            <a:r>
              <a:rPr lang="en-US" altLang="zh-TW" sz="1400" dirty="0" smtClean="0"/>
              <a:t>:</a:t>
            </a:r>
          </a:p>
          <a:p>
            <a:r>
              <a:rPr lang="en-US" altLang="zh-TW" sz="1400" dirty="0" smtClean="0"/>
              <a:t>		print ('{0}'.format(thing))</a:t>
            </a:r>
          </a:p>
          <a:p>
            <a:endParaRPr lang="en-US" altLang="zh-TW" sz="1400" dirty="0" smtClean="0"/>
          </a:p>
          <a:p>
            <a:r>
              <a:rPr lang="en-US" altLang="zh-TW" sz="1400" dirty="0" smtClean="0"/>
              <a:t>def print_everything2(*</a:t>
            </a:r>
            <a:r>
              <a:rPr lang="en-US" altLang="zh-TW" sz="1400" dirty="0" err="1" smtClean="0"/>
              <a:t>args</a:t>
            </a:r>
            <a:r>
              <a:rPr lang="en-US" altLang="zh-TW" sz="1400" dirty="0" smtClean="0"/>
              <a:t>):</a:t>
            </a:r>
          </a:p>
          <a:p>
            <a:r>
              <a:rPr lang="en-US" altLang="zh-TW" sz="1400" dirty="0" smtClean="0"/>
              <a:t>	count = 0</a:t>
            </a:r>
          </a:p>
          <a:p>
            <a:r>
              <a:rPr lang="en-US" altLang="zh-TW" sz="1400" dirty="0" smtClean="0"/>
              <a:t>	for thing in </a:t>
            </a:r>
            <a:r>
              <a:rPr lang="en-US" altLang="zh-TW" sz="1400" dirty="0" err="1" smtClean="0"/>
              <a:t>args</a:t>
            </a:r>
            <a:r>
              <a:rPr lang="en-US" altLang="zh-TW" sz="1400" dirty="0" smtClean="0"/>
              <a:t>:</a:t>
            </a:r>
          </a:p>
          <a:p>
            <a:r>
              <a:rPr lang="en-US" altLang="zh-TW" sz="1400" dirty="0" smtClean="0"/>
              <a:t>		print (count, end='')</a:t>
            </a:r>
          </a:p>
          <a:p>
            <a:r>
              <a:rPr lang="en-US" altLang="zh-TW" sz="1400" dirty="0" smtClean="0"/>
              <a:t>		print (':', '{0}'.format(thing))</a:t>
            </a:r>
          </a:p>
          <a:p>
            <a:r>
              <a:rPr lang="en-US" altLang="zh-TW" sz="1400" dirty="0" smtClean="0"/>
              <a:t>		++count</a:t>
            </a:r>
          </a:p>
          <a:p>
            <a:r>
              <a:rPr lang="en-US" altLang="zh-TW" sz="1400" dirty="0" smtClean="0"/>
              <a:t>		</a:t>
            </a:r>
          </a:p>
          <a:p>
            <a:r>
              <a:rPr lang="en-US" altLang="zh-TW" sz="1400" dirty="0" smtClean="0"/>
              <a:t>def print_everything3(*</a:t>
            </a:r>
            <a:r>
              <a:rPr lang="en-US" altLang="zh-TW" sz="1400" dirty="0" err="1" smtClean="0"/>
              <a:t>args</a:t>
            </a:r>
            <a:r>
              <a:rPr lang="en-US" altLang="zh-TW" sz="1400" dirty="0" smtClean="0"/>
              <a:t>):</a:t>
            </a:r>
          </a:p>
          <a:p>
            <a:r>
              <a:rPr lang="en-US" altLang="zh-TW" sz="1400" dirty="0" smtClean="0"/>
              <a:t>	for count, thing in enumerate(</a:t>
            </a:r>
            <a:r>
              <a:rPr lang="en-US" altLang="zh-TW" sz="1400" dirty="0" err="1" smtClean="0"/>
              <a:t>args</a:t>
            </a:r>
            <a:r>
              <a:rPr lang="en-US" altLang="zh-TW" sz="1400" dirty="0" smtClean="0"/>
              <a:t>):</a:t>
            </a:r>
          </a:p>
          <a:p>
            <a:r>
              <a:rPr lang="en-US" altLang="zh-TW" sz="1400" dirty="0" smtClean="0"/>
              <a:t>		print ('{0}: {1}'.format(count, thing))</a:t>
            </a:r>
          </a:p>
          <a:p>
            <a:endParaRPr lang="en-US" altLang="zh-TW" sz="1400" dirty="0" smtClean="0"/>
          </a:p>
          <a:p>
            <a:r>
              <a:rPr lang="en-US" altLang="zh-TW" sz="1400" dirty="0" smtClean="0"/>
              <a:t>print_everything1('apple', 'banana', 'cabbage')</a:t>
            </a:r>
          </a:p>
          <a:p>
            <a:r>
              <a:rPr lang="en-US" altLang="zh-TW" sz="1400" dirty="0" smtClean="0"/>
              <a:t>print ()</a:t>
            </a:r>
          </a:p>
          <a:p>
            <a:r>
              <a:rPr lang="en-US" altLang="zh-TW" sz="1400" dirty="0" smtClean="0"/>
              <a:t>print_everything2('apple', 'banana', 'cabbage')</a:t>
            </a:r>
          </a:p>
          <a:p>
            <a:r>
              <a:rPr lang="en-US" altLang="zh-TW" sz="1400" dirty="0" smtClean="0"/>
              <a:t>print ()</a:t>
            </a:r>
          </a:p>
          <a:p>
            <a:r>
              <a:rPr lang="en-US" altLang="zh-TW" sz="1400" dirty="0" smtClean="0"/>
              <a:t>print_everything3('apple', 'banana', 'cabbage')</a:t>
            </a:r>
            <a:endParaRPr lang="zh-TW" altLang="en-US" sz="1400" dirty="0"/>
          </a:p>
        </p:txBody>
      </p:sp>
      <p:pic>
        <p:nvPicPr>
          <p:cNvPr id="12290" name="Picture 2"/>
          <p:cNvPicPr>
            <a:picLocks noChangeAspect="1" noChangeArrowheads="1"/>
          </p:cNvPicPr>
          <p:nvPr/>
        </p:nvPicPr>
        <p:blipFill>
          <a:blip r:embed="rId4" cstate="print"/>
          <a:srcRect/>
          <a:stretch>
            <a:fillRect/>
          </a:stretch>
        </p:blipFill>
        <p:spPr bwMode="auto">
          <a:xfrm>
            <a:off x="5130800" y="2372632"/>
            <a:ext cx="3810000" cy="161925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13.2 Function Example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13.13 *</a:t>
            </a:r>
            <a:r>
              <a:rPr lang="en-US" altLang="zh-TW" sz="3000" b="1" dirty="0" err="1" smtClean="0">
                <a:solidFill>
                  <a:srgbClr val="0070C0"/>
                </a:solidFill>
                <a:effectLst>
                  <a:outerShdw blurRad="38100" dist="38100" dir="2700000" algn="tl">
                    <a:srgbClr val="000000">
                      <a:alpha val="43137"/>
                    </a:srgbClr>
                  </a:outerShdw>
                </a:effectLst>
              </a:rPr>
              <a:t>args</a:t>
            </a:r>
            <a:r>
              <a:rPr lang="en-US" altLang="zh-TW" sz="3000" b="1" dirty="0" smtClean="0">
                <a:solidFill>
                  <a:srgbClr val="0070C0"/>
                </a:solidFill>
                <a:effectLst>
                  <a:outerShdw blurRad="38100" dist="38100" dir="2700000" algn="tl">
                    <a:srgbClr val="000000">
                      <a:alpha val="43137"/>
                    </a:srgbClr>
                  </a:outerShdw>
                </a:effectLst>
              </a:rPr>
              <a:t> an d**</a:t>
            </a:r>
            <a:r>
              <a:rPr lang="en-US" altLang="zh-TW" sz="3000" b="1" dirty="0" err="1" smtClean="0">
                <a:solidFill>
                  <a:srgbClr val="0070C0"/>
                </a:solidFill>
                <a:effectLst>
                  <a:outerShdw blurRad="38100" dist="38100" dir="2700000" algn="tl">
                    <a:srgbClr val="000000">
                      <a:alpha val="43137"/>
                    </a:srgbClr>
                  </a:outerShdw>
                </a:effectLst>
              </a:rPr>
              <a:t>kwargs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http://stackoverflow.com/questions/3394835/args-and-kwargs</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Similarly</a:t>
            </a:r>
            <a:r>
              <a:rPr lang="en-US" altLang="zh-TW" sz="2000" dirty="0" smtClean="0"/>
              <a:t>, **</a:t>
            </a:r>
            <a:r>
              <a:rPr lang="en-US" altLang="zh-TW" sz="2000" dirty="0" err="1" smtClean="0"/>
              <a:t>kwargs</a:t>
            </a:r>
            <a:r>
              <a:rPr lang="en-US" altLang="zh-TW" sz="2000" dirty="0" smtClean="0"/>
              <a:t> allows you to handle named arguments that you have not defined in advance:</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500748" y="1914335"/>
            <a:ext cx="5711370" cy="1384995"/>
          </a:xfrm>
          <a:prstGeom prst="rect">
            <a:avLst/>
          </a:prstGeom>
          <a:solidFill>
            <a:schemeClr val="bg1">
              <a:lumMod val="85000"/>
            </a:schemeClr>
          </a:solidFill>
          <a:ln>
            <a:solidFill>
              <a:srgbClr val="C00000"/>
            </a:solidFill>
          </a:ln>
        </p:spPr>
        <p:txBody>
          <a:bodyPr wrap="square">
            <a:spAutoFit/>
          </a:bodyPr>
          <a:lstStyle/>
          <a:p>
            <a:r>
              <a:rPr lang="en-US" altLang="zh-TW" sz="1400" dirty="0" smtClean="0"/>
              <a:t>#!/usr/bin/python3</a:t>
            </a:r>
          </a:p>
          <a:p>
            <a:r>
              <a:rPr lang="en-US" altLang="zh-TW" sz="1400" dirty="0" smtClean="0"/>
              <a:t>def </a:t>
            </a:r>
            <a:r>
              <a:rPr lang="en-US" altLang="zh-TW" sz="1400" dirty="0" err="1" smtClean="0"/>
              <a:t>table_things</a:t>
            </a:r>
            <a:r>
              <a:rPr lang="en-US" altLang="zh-TW" sz="1400" dirty="0" smtClean="0"/>
              <a:t>(**</a:t>
            </a:r>
            <a:r>
              <a:rPr lang="en-US" altLang="zh-TW" sz="1400" dirty="0" err="1" smtClean="0"/>
              <a:t>kwargs</a:t>
            </a:r>
            <a:r>
              <a:rPr lang="en-US" altLang="zh-TW" sz="1400" dirty="0" smtClean="0"/>
              <a:t>):</a:t>
            </a:r>
          </a:p>
          <a:p>
            <a:r>
              <a:rPr lang="en-US" altLang="zh-TW" sz="1400" dirty="0" smtClean="0"/>
              <a:t>	for name, value in </a:t>
            </a:r>
            <a:r>
              <a:rPr lang="en-US" altLang="zh-TW" sz="1400" dirty="0" err="1" smtClean="0"/>
              <a:t>kwargs.items</a:t>
            </a:r>
            <a:r>
              <a:rPr lang="en-US" altLang="zh-TW" sz="1400" dirty="0" smtClean="0"/>
              <a:t>():</a:t>
            </a:r>
          </a:p>
          <a:p>
            <a:r>
              <a:rPr lang="en-US" altLang="zh-TW" sz="1400" dirty="0" smtClean="0"/>
              <a:t>		print ('{0} = {1}'.format(name, value))</a:t>
            </a:r>
          </a:p>
          <a:p>
            <a:endParaRPr lang="en-US" altLang="zh-TW" sz="1400" dirty="0" smtClean="0"/>
          </a:p>
          <a:p>
            <a:r>
              <a:rPr lang="en-US" altLang="zh-TW" sz="1400" dirty="0" err="1" smtClean="0"/>
              <a:t>table_things</a:t>
            </a:r>
            <a:r>
              <a:rPr lang="en-US" altLang="zh-TW" sz="1400" dirty="0" smtClean="0"/>
              <a:t>(apple = 'fruit', cabbage = 'vegetable')</a:t>
            </a:r>
            <a:endParaRPr lang="zh-TW" altLang="en-US" sz="1400" dirty="0"/>
          </a:p>
        </p:txBody>
      </p:sp>
      <p:pic>
        <p:nvPicPr>
          <p:cNvPr id="13314" name="Picture 2"/>
          <p:cNvPicPr>
            <a:picLocks noChangeAspect="1" noChangeArrowheads="1"/>
          </p:cNvPicPr>
          <p:nvPr/>
        </p:nvPicPr>
        <p:blipFill>
          <a:blip r:embed="rId4" cstate="print"/>
          <a:srcRect/>
          <a:stretch>
            <a:fillRect/>
          </a:stretch>
        </p:blipFill>
        <p:spPr bwMode="auto">
          <a:xfrm>
            <a:off x="4902880" y="3075668"/>
            <a:ext cx="3895725" cy="59055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61</a:t>
            </a:fld>
            <a:endParaRPr lang="en-US" dirty="0">
              <a:solidFill>
                <a:prstClr val="black"/>
              </a:solidFill>
            </a:endParaRPr>
          </a:p>
        </p:txBody>
      </p:sp>
      <p:sp>
        <p:nvSpPr>
          <p:cNvPr id="6" name="Rectangle 5"/>
          <p:cNvSpPr/>
          <p:nvPr/>
        </p:nvSpPr>
        <p:spPr>
          <a:xfrm>
            <a:off x="1385459" y="4332495"/>
            <a:ext cx="655339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13</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13.2 Function Example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1262743" y="1959292"/>
            <a:ext cx="5704114" cy="3477875"/>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2000" dirty="0" smtClean="0"/>
              <a:t>#!/usr/bin/python</a:t>
            </a:r>
          </a:p>
          <a:p>
            <a:pPr>
              <a:buClr>
                <a:srgbClr val="00B0F0"/>
              </a:buClr>
            </a:pPr>
            <a:endParaRPr lang="en-US" altLang="zh-TW" sz="2000" dirty="0" smtClean="0"/>
          </a:p>
          <a:p>
            <a:pPr>
              <a:buClr>
                <a:srgbClr val="00B0F0"/>
              </a:buClr>
            </a:pPr>
            <a:r>
              <a:rPr lang="en-US" altLang="zh-TW" sz="2000" dirty="0" smtClean="0"/>
              <a:t># Function definition is here</a:t>
            </a:r>
          </a:p>
          <a:p>
            <a:pPr>
              <a:buClr>
                <a:srgbClr val="00B0F0"/>
              </a:buClr>
            </a:pPr>
            <a:r>
              <a:rPr lang="en-US" altLang="zh-TW" sz="2000" dirty="0" smtClean="0"/>
              <a:t>def </a:t>
            </a:r>
            <a:r>
              <a:rPr lang="en-US" altLang="zh-TW" sz="2000" dirty="0" err="1" smtClean="0"/>
              <a:t>printme</a:t>
            </a:r>
            <a:r>
              <a:rPr lang="en-US" altLang="zh-TW" sz="2000" dirty="0" smtClean="0"/>
              <a:t>( str ):</a:t>
            </a:r>
          </a:p>
          <a:p>
            <a:pPr>
              <a:buClr>
                <a:srgbClr val="00B0F0"/>
              </a:buClr>
            </a:pPr>
            <a:r>
              <a:rPr lang="en-US" altLang="zh-TW" sz="2000" dirty="0" smtClean="0"/>
              <a:t>   "This prints a passed string into this function"</a:t>
            </a:r>
          </a:p>
          <a:p>
            <a:pPr>
              <a:buClr>
                <a:srgbClr val="00B0F0"/>
              </a:buClr>
            </a:pPr>
            <a:r>
              <a:rPr lang="en-US" altLang="zh-TW" sz="2000" dirty="0" smtClean="0"/>
              <a:t>   print (str)</a:t>
            </a:r>
          </a:p>
          <a:p>
            <a:pPr>
              <a:buClr>
                <a:srgbClr val="00B0F0"/>
              </a:buClr>
            </a:pPr>
            <a:r>
              <a:rPr lang="en-US" altLang="zh-TW" sz="2000" dirty="0" smtClean="0"/>
              <a:t>   return;</a:t>
            </a:r>
          </a:p>
          <a:p>
            <a:pPr>
              <a:buClr>
                <a:srgbClr val="00B0F0"/>
              </a:buClr>
            </a:pPr>
            <a:endParaRPr lang="en-US" altLang="zh-TW" sz="2000" dirty="0" smtClean="0"/>
          </a:p>
          <a:p>
            <a:pPr>
              <a:buClr>
                <a:srgbClr val="00B0F0"/>
              </a:buClr>
            </a:pPr>
            <a:r>
              <a:rPr lang="en-US" altLang="zh-TW" sz="2000" dirty="0" smtClean="0"/>
              <a:t># Now you can call </a:t>
            </a:r>
            <a:r>
              <a:rPr lang="en-US" altLang="zh-TW" sz="2000" dirty="0" err="1" smtClean="0"/>
              <a:t>printme</a:t>
            </a:r>
            <a:r>
              <a:rPr lang="en-US" altLang="zh-TW" sz="2000" dirty="0" smtClean="0"/>
              <a:t> function</a:t>
            </a:r>
          </a:p>
          <a:p>
            <a:pPr>
              <a:buClr>
                <a:srgbClr val="00B0F0"/>
              </a:buClr>
            </a:pPr>
            <a:r>
              <a:rPr lang="en-US" altLang="zh-TW" sz="2000" dirty="0" err="1" smtClean="0"/>
              <a:t>printme</a:t>
            </a:r>
            <a:r>
              <a:rPr lang="en-US" altLang="zh-TW" sz="2000" dirty="0" smtClean="0"/>
              <a:t>("I'm first call to user defined function!")</a:t>
            </a:r>
          </a:p>
          <a:p>
            <a:pPr>
              <a:buClr>
                <a:srgbClr val="00B0F0"/>
              </a:buClr>
            </a:pPr>
            <a:r>
              <a:rPr lang="en-US" altLang="zh-TW" sz="2000" dirty="0" err="1" smtClean="0"/>
              <a:t>printme</a:t>
            </a:r>
            <a:r>
              <a:rPr lang="en-US" altLang="zh-TW" sz="2000" dirty="0" smtClean="0"/>
              <a:t>("Again second call to the same function")</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297543" y="1153749"/>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By default, parameters have a positional behavior and you need to inform them in the same order that they were defined.</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 Function Example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https://www.tutorialspoint.com/python3/python_functions.htm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297543" y="1153749"/>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Function 13_FuncitonCall.py.</a:t>
            </a:r>
            <a:endParaRPr lang="en-US" altLang="zh-TW" sz="2000" dirty="0"/>
          </a:p>
        </p:txBody>
      </p:sp>
      <p:pic>
        <p:nvPicPr>
          <p:cNvPr id="1026" name="Picture 2"/>
          <p:cNvPicPr>
            <a:picLocks noChangeAspect="1" noChangeArrowheads="1"/>
          </p:cNvPicPr>
          <p:nvPr/>
        </p:nvPicPr>
        <p:blipFill>
          <a:blip r:embed="rId4" cstate="print"/>
          <a:srcRect/>
          <a:stretch>
            <a:fillRect/>
          </a:stretch>
        </p:blipFill>
        <p:spPr bwMode="auto">
          <a:xfrm>
            <a:off x="1431926" y="1646691"/>
            <a:ext cx="4857750" cy="2809875"/>
          </a:xfrm>
          <a:prstGeom prst="rect">
            <a:avLst/>
          </a:prstGeom>
          <a:noFill/>
          <a:ln w="9525">
            <a:solidFill>
              <a:srgbClr val="C00000"/>
            </a:solid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1466850" y="4658178"/>
            <a:ext cx="3771900" cy="64770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13.3 Define Function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5641</TotalTime>
  <Words>3084</Words>
  <Application>Microsoft Office PowerPoint</Application>
  <PresentationFormat>如螢幕大小 (4:3)</PresentationFormat>
  <Paragraphs>632</Paragraphs>
  <Slides>61</Slides>
  <Notes>1</Notes>
  <HiddenSlides>0</HiddenSlides>
  <MMClips>0</MMClips>
  <ScaleCrop>false</ScaleCrop>
  <HeadingPairs>
    <vt:vector size="4" baseType="variant">
      <vt:variant>
        <vt:lpstr>佈景主題</vt:lpstr>
      </vt:variant>
      <vt:variant>
        <vt:i4>2</vt:i4>
      </vt:variant>
      <vt:variant>
        <vt:lpstr>投影片標題</vt:lpstr>
      </vt:variant>
      <vt:variant>
        <vt:i4>61</vt:i4>
      </vt:variant>
    </vt:vector>
  </HeadingPairs>
  <TitlesOfParts>
    <vt:vector size="63" baseType="lpstr">
      <vt:lpstr>Office Theme</vt:lpstr>
      <vt:lpstr>Facet</vt:lpstr>
      <vt:lpstr>投影片 1</vt:lpstr>
      <vt:lpstr>投影片 2</vt:lpstr>
      <vt:lpstr>13 Function</vt:lpstr>
      <vt:lpstr>投影片 4</vt:lpstr>
      <vt:lpstr>13.1 Function Syntax</vt:lpstr>
      <vt:lpstr>投影片 6</vt:lpstr>
      <vt:lpstr>13.2 Function Example</vt:lpstr>
      <vt:lpstr>13.1 Function Example</vt:lpstr>
      <vt:lpstr>投影片 9</vt:lpstr>
      <vt:lpstr>13.3 Define Function</vt:lpstr>
      <vt:lpstr>投影片 11</vt:lpstr>
      <vt:lpstr>13.3 Call Function</vt:lpstr>
      <vt:lpstr>13.3 Call Function</vt:lpstr>
      <vt:lpstr>13.3 Call Function</vt:lpstr>
      <vt:lpstr>投影片 15</vt:lpstr>
      <vt:lpstr>13.4 Pass by Reference Example 1</vt:lpstr>
      <vt:lpstr>13.4 Pass by Reference Example 1</vt:lpstr>
      <vt:lpstr>13.4 Pass by Reference Example 1</vt:lpstr>
      <vt:lpstr>投影片 19</vt:lpstr>
      <vt:lpstr>13.5 Pass by Reference Example 2</vt:lpstr>
      <vt:lpstr>13.5 Pass by Reference Example 2</vt:lpstr>
      <vt:lpstr>投影片 22</vt:lpstr>
      <vt:lpstr>13.6 Variable Length Argument</vt:lpstr>
      <vt:lpstr>13.6 Variable Length Argument</vt:lpstr>
      <vt:lpstr>投影片 25</vt:lpstr>
      <vt:lpstr>13.7 Anonymous Function</vt:lpstr>
      <vt:lpstr>13.6 Anonymous Function</vt:lpstr>
      <vt:lpstr>13.6 Anonymous Function</vt:lpstr>
      <vt:lpstr>投影片 29</vt:lpstr>
      <vt:lpstr>13.7 Return Statement</vt:lpstr>
      <vt:lpstr>13.7 Return Statement</vt:lpstr>
      <vt:lpstr>13.7 Return Statement</vt:lpstr>
      <vt:lpstr>投影片 33</vt:lpstr>
      <vt:lpstr>13.8 Global vs. Local Variable</vt:lpstr>
      <vt:lpstr>13.8 Global vs. Local Variable</vt:lpstr>
      <vt:lpstr>13.8 Global vs. Local Variable</vt:lpstr>
      <vt:lpstr>投影片 37</vt:lpstr>
      <vt:lpstr>13.9 Function Decorator</vt:lpstr>
      <vt:lpstr>13.9 Function Decorator</vt:lpstr>
      <vt:lpstr>13.9 Function Decorator</vt:lpstr>
      <vt:lpstr>13.9 Function Decorator</vt:lpstr>
      <vt:lpstr>13.9 Function Decorator</vt:lpstr>
      <vt:lpstr>13.9 Function Decorator</vt:lpstr>
      <vt:lpstr>13.9 Function Decorator</vt:lpstr>
      <vt:lpstr>投影片 45</vt:lpstr>
      <vt:lpstr>13.10 Composition of Decorator</vt:lpstr>
      <vt:lpstr>13.10 Composition of Decorator</vt:lpstr>
      <vt:lpstr>投影片 48</vt:lpstr>
      <vt:lpstr>13.11 Python’s Decorator Syntax</vt:lpstr>
      <vt:lpstr>13.11 Python’s Decorator Syntax</vt:lpstr>
      <vt:lpstr>13.11 Python’s Decorator Syntax</vt:lpstr>
      <vt:lpstr>13.11 Python’s Decorator Syntax</vt:lpstr>
      <vt:lpstr>13.11 Python’s Decorator Syntax</vt:lpstr>
      <vt:lpstr>投影片 54</vt:lpstr>
      <vt:lpstr>13.12 Decorating Method</vt:lpstr>
      <vt:lpstr>13.12 Decorating Method</vt:lpstr>
      <vt:lpstr>投影片 57</vt:lpstr>
      <vt:lpstr>13.13 *args an d**kwargs</vt:lpstr>
      <vt:lpstr>13.13 *args an d**kwargs</vt:lpstr>
      <vt:lpstr>13.13 *args an d**kwargs</vt:lpstr>
      <vt:lpstr>投影片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1195</cp:revision>
  <dcterms:created xsi:type="dcterms:W3CDTF">2015-10-11T19:53:33Z</dcterms:created>
  <dcterms:modified xsi:type="dcterms:W3CDTF">2017-02-26T03:45:57Z</dcterms:modified>
</cp:coreProperties>
</file>