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48"/>
  </p:notesMasterIdLst>
  <p:sldIdLst>
    <p:sldId id="256" r:id="rId3"/>
    <p:sldId id="257" r:id="rId4"/>
    <p:sldId id="284" r:id="rId5"/>
    <p:sldId id="318" r:id="rId6"/>
    <p:sldId id="319" r:id="rId7"/>
    <p:sldId id="285" r:id="rId8"/>
    <p:sldId id="286" r:id="rId9"/>
    <p:sldId id="288" r:id="rId10"/>
    <p:sldId id="320" r:id="rId11"/>
    <p:sldId id="321" r:id="rId12"/>
    <p:sldId id="287" r:id="rId13"/>
    <p:sldId id="289" r:id="rId14"/>
    <p:sldId id="290" r:id="rId15"/>
    <p:sldId id="325" r:id="rId16"/>
    <p:sldId id="291" r:id="rId17"/>
    <p:sldId id="322" r:id="rId18"/>
    <p:sldId id="323" r:id="rId19"/>
    <p:sldId id="324" r:id="rId20"/>
    <p:sldId id="294" r:id="rId21"/>
    <p:sldId id="295" r:id="rId22"/>
    <p:sldId id="326" r:id="rId23"/>
    <p:sldId id="327" r:id="rId24"/>
    <p:sldId id="292" r:id="rId25"/>
    <p:sldId id="293" r:id="rId26"/>
    <p:sldId id="296" r:id="rId27"/>
    <p:sldId id="297" r:id="rId28"/>
    <p:sldId id="298" r:id="rId29"/>
    <p:sldId id="299" r:id="rId30"/>
    <p:sldId id="300" r:id="rId31"/>
    <p:sldId id="301" r:id="rId32"/>
    <p:sldId id="302" r:id="rId33"/>
    <p:sldId id="305" r:id="rId34"/>
    <p:sldId id="304" r:id="rId35"/>
    <p:sldId id="303" r:id="rId36"/>
    <p:sldId id="311" r:id="rId37"/>
    <p:sldId id="312" r:id="rId38"/>
    <p:sldId id="306" r:id="rId39"/>
    <p:sldId id="308" r:id="rId40"/>
    <p:sldId id="314" r:id="rId41"/>
    <p:sldId id="313" r:id="rId42"/>
    <p:sldId id="317" r:id="rId43"/>
    <p:sldId id="315" r:id="rId44"/>
    <p:sldId id="307" r:id="rId45"/>
    <p:sldId id="310" r:id="rId46"/>
    <p:sldId id="28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7" autoAdjust="0"/>
    <p:restoredTop sz="94660"/>
  </p:normalViewPr>
  <p:slideViewPr>
    <p:cSldViewPr snapToGrid="0">
      <p:cViewPr>
        <p:scale>
          <a:sx n="66" d="100"/>
          <a:sy n="66" d="100"/>
        </p:scale>
        <p:origin x="-690"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1/15/2017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 xmlns:p14="http://schemas.microsoft.com/office/powerpoint/2010/main"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 xmlns:p14="http://schemas.microsoft.com/office/powerpoint/2010/main"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 xmlns:p14="http://schemas.microsoft.com/office/powerpoint/2010/main"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1/15/2017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1/15/2017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1/15/2017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1/15/2017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1/15/2017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1/15/2017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1/15/2017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Python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14: Module</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1026" name="Picture 2"/>
          <p:cNvPicPr>
            <a:picLocks noChangeAspect="1" noChangeArrowheads="1"/>
          </p:cNvPicPr>
          <p:nvPr/>
        </p:nvPicPr>
        <p:blipFill>
          <a:blip r:embed="rId4" cstate="print"/>
          <a:srcRect/>
          <a:stretch>
            <a:fillRect/>
          </a:stretch>
        </p:blipFill>
        <p:spPr bwMode="auto">
          <a:xfrm>
            <a:off x="4202567" y="4192589"/>
            <a:ext cx="822446" cy="916440"/>
          </a:xfrm>
          <a:prstGeom prst="rect">
            <a:avLst/>
          </a:prstGeom>
          <a:noFill/>
          <a:ln w="9525">
            <a:noFill/>
            <a:miter lim="800000"/>
            <a:headEnd/>
            <a:tailEnd/>
          </a:ln>
        </p:spPr>
      </p:pic>
    </p:spTree>
    <p:extLst>
      <p:ext uri="{BB962C8B-B14F-4D97-AF65-F5344CB8AC3E}">
        <p14:creationId xmlns="" xmlns:p14="http://schemas.microsoft.com/office/powerpoint/2010/main"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14.2 Create Test Program </a:t>
            </a:r>
            <a:r>
              <a:rPr lang="en-US" altLang="zh-TW" sz="3000" b="1" dirty="0" smtClean="0">
                <a:solidFill>
                  <a:srgbClr val="0070C0"/>
                </a:solidFill>
                <a:effectLst>
                  <a:outerShdw blurRad="38100" dist="38100" dir="2700000" algn="tl">
                    <a:srgbClr val="000000">
                      <a:alpha val="43137"/>
                    </a:srgbClr>
                  </a:outerShdw>
                </a:effectLst>
              </a:rPr>
              <a:t>14_Import.py</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14_Import.py</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816100" y="1763713"/>
            <a:ext cx="3467100" cy="485775"/>
          </a:xfrm>
          <a:prstGeom prst="rect">
            <a:avLst/>
          </a:prstGeom>
          <a:noFill/>
          <a:ln w="9525">
            <a:solidFill>
              <a:srgbClr val="C00000"/>
            </a:solidFill>
            <a:miter lim="800000"/>
            <a:headEnd/>
            <a:tailEnd/>
          </a:ln>
        </p:spPr>
      </p:pic>
      <p:sp>
        <p:nvSpPr>
          <p:cNvPr id="12" name="TextBox 1"/>
          <p:cNvSpPr txBox="1"/>
          <p:nvPr/>
        </p:nvSpPr>
        <p:spPr>
          <a:xfrm>
            <a:off x="239485" y="2445521"/>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Note:</a:t>
            </a:r>
          </a:p>
          <a:p>
            <a:pPr marL="922338" lvl="1" indent="-465138">
              <a:buClr>
                <a:srgbClr val="00B0F0"/>
              </a:buClr>
              <a:buFont typeface="Wingdings" pitchFamily="2" charset="2"/>
              <a:buChar char="u"/>
            </a:pPr>
            <a:r>
              <a:rPr lang="en-US" altLang="zh-TW" sz="2000" dirty="0" smtClean="0"/>
              <a:t>If you change support.py into support1.py.</a:t>
            </a:r>
          </a:p>
          <a:p>
            <a:pPr marL="922338" lvl="1" indent="-465138">
              <a:buClr>
                <a:srgbClr val="00B0F0"/>
              </a:buClr>
              <a:buFont typeface="Wingdings" pitchFamily="2" charset="2"/>
              <a:buChar char="u"/>
            </a:pPr>
            <a:r>
              <a:rPr lang="en-US" altLang="zh-TW" sz="2000" dirty="0" smtClean="0"/>
              <a:t>When you “import support” , you will get error message: No module named ‘support’.</a:t>
            </a:r>
            <a:endParaRPr lang="en-US" altLang="zh-TW" sz="2000" dirty="0"/>
          </a:p>
        </p:txBody>
      </p:sp>
      <p:pic>
        <p:nvPicPr>
          <p:cNvPr id="3074" name="Picture 2"/>
          <p:cNvPicPr>
            <a:picLocks noChangeAspect="1" noChangeArrowheads="1"/>
          </p:cNvPicPr>
          <p:nvPr/>
        </p:nvPicPr>
        <p:blipFill>
          <a:blip r:embed="rId5" cstate="print"/>
          <a:srcRect/>
          <a:stretch>
            <a:fillRect/>
          </a:stretch>
        </p:blipFill>
        <p:spPr bwMode="auto">
          <a:xfrm>
            <a:off x="1620157" y="3916136"/>
            <a:ext cx="4191000" cy="102870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14.3 </a:t>
            </a:r>
            <a:r>
              <a:rPr lang="en-US" sz="4000" b="1" dirty="0" smtClean="0">
                <a:solidFill>
                  <a:srgbClr val="FFC000"/>
                </a:solidFill>
                <a:effectLst>
                  <a:outerShdw blurRad="38100" dist="38100" dir="2700000" algn="tl">
                    <a:srgbClr val="000000">
                      <a:alpha val="43137"/>
                    </a:srgbClr>
                  </a:outerShdw>
                </a:effectLst>
              </a:rPr>
              <a:t>Create Test Program </a:t>
            </a:r>
            <a:r>
              <a:rPr lang="en-US" sz="4000" b="1" dirty="0" smtClean="0">
                <a:solidFill>
                  <a:srgbClr val="FFC000"/>
                </a:solidFill>
                <a:effectLst>
                  <a:outerShdw blurRad="38100" dist="38100" dir="2700000" algn="tl">
                    <a:srgbClr val="000000">
                      <a:alpha val="43137"/>
                    </a:srgbClr>
                  </a:outerShdw>
                </a:effectLst>
              </a:rPr>
              <a:t>14_Module.py</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14.3 Create Test Program </a:t>
            </a:r>
            <a:r>
              <a:rPr lang="en-US" altLang="zh-TW" sz="3000" b="1" dirty="0" smtClean="0">
                <a:solidFill>
                  <a:srgbClr val="0070C0"/>
                </a:solidFill>
                <a:effectLst>
                  <a:outerShdw blurRad="38100" dist="38100" dir="2700000" algn="tl">
                    <a:srgbClr val="000000">
                      <a:alpha val="43137"/>
                    </a:srgbClr>
                  </a:outerShdw>
                </a:effectLst>
              </a:rPr>
              <a:t>14_Module.py</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Create the </a:t>
            </a:r>
            <a:r>
              <a:rPr lang="en-US" altLang="zh-TW" sz="2000" dirty="0" smtClean="0"/>
              <a:t>14_Module.py </a:t>
            </a:r>
            <a:r>
              <a:rPr lang="en-US" altLang="zh-TW" sz="2000" dirty="0" smtClean="0"/>
              <a:t>as follow.</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297542" y="1748134"/>
            <a:ext cx="6132287" cy="2031325"/>
          </a:xfrm>
          <a:prstGeom prst="rect">
            <a:avLst/>
          </a:prstGeom>
          <a:solidFill>
            <a:schemeClr val="bg1">
              <a:lumMod val="85000"/>
            </a:schemeClr>
          </a:solidFill>
          <a:ln>
            <a:solidFill>
              <a:srgbClr val="C00000"/>
            </a:solidFill>
          </a:ln>
        </p:spPr>
        <p:txBody>
          <a:bodyPr wrap="square">
            <a:spAutoFit/>
          </a:bodyPr>
          <a:lstStyle/>
          <a:p>
            <a:r>
              <a:rPr lang="en-US" altLang="zh-TW" dirty="0" smtClean="0"/>
              <a:t>#!/usr/bin/python</a:t>
            </a:r>
          </a:p>
          <a:p>
            <a:endParaRPr lang="en-US" altLang="zh-TW" dirty="0" smtClean="0"/>
          </a:p>
          <a:p>
            <a:r>
              <a:rPr lang="en-US" altLang="zh-TW" dirty="0" smtClean="0"/>
              <a:t># Import module support</a:t>
            </a:r>
          </a:p>
          <a:p>
            <a:r>
              <a:rPr lang="en-US" altLang="zh-TW" dirty="0" smtClean="0"/>
              <a:t>import support</a:t>
            </a:r>
          </a:p>
          <a:p>
            <a:endParaRPr lang="en-US" altLang="zh-TW" dirty="0" smtClean="0"/>
          </a:p>
          <a:p>
            <a:r>
              <a:rPr lang="en-US" altLang="zh-TW" dirty="0" smtClean="0"/>
              <a:t># Now you can call defined function that module as follows</a:t>
            </a:r>
          </a:p>
          <a:p>
            <a:r>
              <a:rPr lang="en-US" altLang="zh-TW" dirty="0" err="1" smtClean="0"/>
              <a:t>support.print_func</a:t>
            </a:r>
            <a:r>
              <a:rPr lang="en-US" altLang="zh-TW" dirty="0" smtClean="0"/>
              <a:t>("Zara")</a:t>
            </a:r>
            <a:endParaRPr lang="zh-TW" altLang="en-US" dirty="0"/>
          </a:p>
        </p:txBody>
      </p:sp>
      <p:pic>
        <p:nvPicPr>
          <p:cNvPr id="3074" name="Picture 2"/>
          <p:cNvPicPr>
            <a:picLocks noChangeAspect="1" noChangeArrowheads="1"/>
          </p:cNvPicPr>
          <p:nvPr/>
        </p:nvPicPr>
        <p:blipFill>
          <a:blip r:embed="rId4" cstate="print"/>
          <a:srcRect/>
          <a:stretch>
            <a:fillRect/>
          </a:stretch>
        </p:blipFill>
        <p:spPr bwMode="auto">
          <a:xfrm>
            <a:off x="417513" y="3922486"/>
            <a:ext cx="3228975" cy="121920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14.4 The From … Import Statement</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14.4 The From … Import Statement</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14.4 The from …Import Statement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Python's </a:t>
            </a:r>
            <a:r>
              <a:rPr lang="en-US" altLang="zh-TW" sz="2000" i="1" dirty="0" smtClean="0"/>
              <a:t>from</a:t>
            </a:r>
            <a:r>
              <a:rPr lang="en-US" altLang="zh-TW" sz="2000" dirty="0" smtClean="0"/>
              <a:t> statement lets you import specific attributes from a module into the current namespace. </a:t>
            </a:r>
            <a:endParaRPr lang="en-US" altLang="zh-TW" sz="2000" dirty="0" smtClean="0"/>
          </a:p>
          <a:p>
            <a:pPr marL="465138" indent="-465138">
              <a:buClr>
                <a:srgbClr val="00B0F0"/>
              </a:buClr>
              <a:buFont typeface="Wingdings" pitchFamily="2" charset="2"/>
              <a:buChar char="u"/>
            </a:pPr>
            <a:r>
              <a:rPr lang="en-US" altLang="zh-TW" sz="2000" dirty="0" smtClean="0"/>
              <a:t>The</a:t>
            </a:r>
            <a:r>
              <a:rPr lang="en-US" altLang="zh-TW" sz="2000" dirty="0" smtClean="0"/>
              <a:t> </a:t>
            </a:r>
            <a:r>
              <a:rPr lang="en-US" altLang="zh-TW" sz="2000" i="1" dirty="0" smtClean="0"/>
              <a:t>from...import</a:t>
            </a:r>
            <a:r>
              <a:rPr lang="en-US" altLang="zh-TW" sz="2000" dirty="0" smtClean="0"/>
              <a:t> has the following syntax </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979714" y="2328707"/>
            <a:ext cx="6132287" cy="400110"/>
          </a:xfrm>
          <a:prstGeom prst="rect">
            <a:avLst/>
          </a:prstGeom>
          <a:solidFill>
            <a:schemeClr val="bg1">
              <a:lumMod val="85000"/>
            </a:schemeClr>
          </a:solidFill>
          <a:ln>
            <a:solidFill>
              <a:srgbClr val="C00000"/>
            </a:solidFill>
          </a:ln>
        </p:spPr>
        <p:txBody>
          <a:bodyPr wrap="square">
            <a:spAutoFit/>
          </a:bodyPr>
          <a:lstStyle/>
          <a:p>
            <a:r>
              <a:rPr lang="en-US" altLang="zh-TW" sz="2000" dirty="0" smtClean="0"/>
              <a:t>from </a:t>
            </a:r>
            <a:r>
              <a:rPr lang="en-US" altLang="zh-TW" sz="2000" dirty="0" err="1" smtClean="0"/>
              <a:t>modname</a:t>
            </a:r>
            <a:r>
              <a:rPr lang="en-US" altLang="zh-TW" sz="2000" dirty="0" smtClean="0"/>
              <a:t> import name1[, name2[, ... </a:t>
            </a:r>
            <a:r>
              <a:rPr lang="en-US" altLang="zh-TW" sz="2000" dirty="0" err="1" smtClean="0"/>
              <a:t>nameN</a:t>
            </a:r>
            <a:r>
              <a:rPr lang="en-US" altLang="zh-TW" sz="2000" dirty="0" smtClean="0"/>
              <a:t>]]</a:t>
            </a:r>
            <a:endParaRPr lang="zh-TW" altLang="en-US"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14.4 The from …Import Statement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from … Import Example:</a:t>
            </a:r>
          </a:p>
          <a:p>
            <a:pPr marL="465138" indent="-465138">
              <a:buClr>
                <a:srgbClr val="00B0F0"/>
              </a:buClr>
              <a:buFont typeface="Wingdings" pitchFamily="2" charset="2"/>
              <a:buChar char="u"/>
            </a:pPr>
            <a:r>
              <a:rPr lang="en-US" altLang="zh-TW" sz="2000" dirty="0" smtClean="0"/>
              <a:t>T</a:t>
            </a:r>
            <a:r>
              <a:rPr lang="en-US" altLang="zh-TW" sz="2000" dirty="0" smtClean="0"/>
              <a:t>o </a:t>
            </a:r>
            <a:r>
              <a:rPr lang="en-US" altLang="zh-TW" sz="2000" dirty="0" smtClean="0"/>
              <a:t>import the function </a:t>
            </a:r>
            <a:r>
              <a:rPr lang="en-US" altLang="zh-TW" sz="2000" dirty="0" err="1" smtClean="0"/>
              <a:t>fibonacci</a:t>
            </a:r>
            <a:r>
              <a:rPr lang="en-US" altLang="zh-TW" sz="2000" dirty="0" smtClean="0"/>
              <a:t> from the module fib, use the following </a:t>
            </a:r>
            <a:r>
              <a:rPr lang="en-US" altLang="zh-TW" sz="2000" dirty="0" smtClean="0"/>
              <a:t>statement:</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849086" y="2343221"/>
            <a:ext cx="6132287" cy="400110"/>
          </a:xfrm>
          <a:prstGeom prst="rect">
            <a:avLst/>
          </a:prstGeom>
          <a:solidFill>
            <a:schemeClr val="bg1">
              <a:lumMod val="85000"/>
            </a:schemeClr>
          </a:solidFill>
          <a:ln>
            <a:solidFill>
              <a:srgbClr val="C00000"/>
            </a:solidFill>
          </a:ln>
        </p:spPr>
        <p:txBody>
          <a:bodyPr wrap="square">
            <a:spAutoFit/>
          </a:bodyPr>
          <a:lstStyle/>
          <a:p>
            <a:r>
              <a:rPr lang="en-US" altLang="zh-TW" sz="2000" dirty="0" smtClean="0"/>
              <a:t>from </a:t>
            </a:r>
            <a:r>
              <a:rPr lang="en-US" altLang="zh-TW" sz="2000" dirty="0" err="1" smtClean="0"/>
              <a:t>modname</a:t>
            </a:r>
            <a:r>
              <a:rPr lang="en-US" altLang="zh-TW" sz="2000" dirty="0" smtClean="0"/>
              <a:t> import name1[, name2[, ... </a:t>
            </a:r>
            <a:r>
              <a:rPr lang="en-US" altLang="zh-TW" sz="2000" dirty="0" err="1" smtClean="0"/>
              <a:t>nameN</a:t>
            </a:r>
            <a:r>
              <a:rPr lang="en-US" altLang="zh-TW" sz="2000" dirty="0" smtClean="0"/>
              <a:t>]]</a:t>
            </a:r>
            <a:endParaRPr lang="zh-TW" altLang="en-US"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14.4 The from …Import Statement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from … Import Example:</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500745" y="1661049"/>
            <a:ext cx="3243941" cy="2554545"/>
          </a:xfrm>
          <a:prstGeom prst="rect">
            <a:avLst/>
          </a:prstGeom>
          <a:solidFill>
            <a:schemeClr val="bg1">
              <a:lumMod val="85000"/>
            </a:schemeClr>
          </a:solidFill>
          <a:ln>
            <a:solidFill>
              <a:srgbClr val="C00000"/>
            </a:solidFill>
          </a:ln>
        </p:spPr>
        <p:txBody>
          <a:bodyPr wrap="square">
            <a:spAutoFit/>
          </a:bodyPr>
          <a:lstStyle/>
          <a:p>
            <a:r>
              <a:rPr lang="en-US" altLang="zh-TW" sz="1600" dirty="0" smtClean="0"/>
              <a:t># from fib.py modules</a:t>
            </a:r>
          </a:p>
          <a:p>
            <a:r>
              <a:rPr lang="en-US" altLang="zh-TW" sz="1600" dirty="0" smtClean="0"/>
              <a:t># input </a:t>
            </a:r>
            <a:r>
              <a:rPr lang="en-US" altLang="zh-TW" sz="1600" dirty="0" err="1" smtClean="0"/>
              <a:t>fibonacci</a:t>
            </a:r>
            <a:r>
              <a:rPr lang="en-US" altLang="zh-TW" sz="1600" dirty="0" smtClean="0"/>
              <a:t> </a:t>
            </a:r>
            <a:r>
              <a:rPr lang="en-US" altLang="zh-TW" sz="1600" dirty="0" smtClean="0"/>
              <a:t>function</a:t>
            </a:r>
            <a:endParaRPr lang="en-US" altLang="zh-TW" sz="1600" dirty="0" smtClean="0"/>
          </a:p>
          <a:p>
            <a:endParaRPr lang="en-US" altLang="zh-TW" sz="1600" dirty="0" smtClean="0"/>
          </a:p>
          <a:p>
            <a:r>
              <a:rPr lang="en-US" altLang="zh-TW" sz="1600" dirty="0" smtClean="0"/>
              <a:t>from fib import </a:t>
            </a:r>
            <a:r>
              <a:rPr lang="en-US" altLang="zh-TW" sz="1600" dirty="0" err="1" smtClean="0"/>
              <a:t>fibonacci</a:t>
            </a:r>
            <a:endParaRPr lang="en-US" altLang="zh-TW" sz="1600" dirty="0" smtClean="0"/>
          </a:p>
          <a:p>
            <a:r>
              <a:rPr lang="en-US" altLang="zh-TW" sz="1600" dirty="0" smtClean="0"/>
              <a:t>i=100</a:t>
            </a:r>
          </a:p>
          <a:p>
            <a:r>
              <a:rPr lang="en-US" altLang="zh-TW" sz="1600" dirty="0" smtClean="0"/>
              <a:t>res = </a:t>
            </a:r>
            <a:r>
              <a:rPr lang="en-US" altLang="zh-TW" sz="1600" dirty="0" err="1" smtClean="0"/>
              <a:t>fibonacci</a:t>
            </a:r>
            <a:r>
              <a:rPr lang="en-US" altLang="zh-TW" sz="1600" dirty="0" smtClean="0"/>
              <a:t>(i)</a:t>
            </a:r>
          </a:p>
          <a:p>
            <a:r>
              <a:rPr lang="en-US" altLang="zh-TW" sz="1600" dirty="0" smtClean="0"/>
              <a:t>print ('</a:t>
            </a:r>
            <a:r>
              <a:rPr lang="en-US" altLang="zh-TW" sz="1600" dirty="0" err="1" smtClean="0"/>
              <a:t>fibonacci</a:t>
            </a:r>
            <a:r>
              <a:rPr lang="en-US" altLang="zh-TW" sz="1600" dirty="0" smtClean="0"/>
              <a:t>:', i, res)</a:t>
            </a:r>
          </a:p>
          <a:p>
            <a:r>
              <a:rPr lang="en-US" altLang="zh-TW" sz="1600" dirty="0" smtClean="0"/>
              <a:t>print ('</a:t>
            </a:r>
            <a:r>
              <a:rPr lang="en-US" altLang="zh-TW" sz="1600" dirty="0" err="1" smtClean="0"/>
              <a:t>fibonacci</a:t>
            </a:r>
            <a:r>
              <a:rPr lang="en-US" altLang="zh-TW" sz="1600" dirty="0" smtClean="0"/>
              <a:t>: {0:2d}'.format (i))</a:t>
            </a:r>
          </a:p>
          <a:p>
            <a:r>
              <a:rPr lang="en-US" altLang="zh-TW" sz="1600" dirty="0" smtClean="0"/>
              <a:t>for i1 in res:</a:t>
            </a:r>
          </a:p>
          <a:p>
            <a:r>
              <a:rPr lang="en-US" altLang="zh-TW" sz="1600" dirty="0" smtClean="0"/>
              <a:t>  print ("res:", i1)</a:t>
            </a:r>
            <a:endParaRPr lang="zh-TW" altLang="en-US" sz="1600" dirty="0"/>
          </a:p>
        </p:txBody>
      </p:sp>
      <p:sp>
        <p:nvSpPr>
          <p:cNvPr id="10" name="矩形 9"/>
          <p:cNvSpPr/>
          <p:nvPr/>
        </p:nvSpPr>
        <p:spPr>
          <a:xfrm>
            <a:off x="4151088" y="1639278"/>
            <a:ext cx="4484912" cy="3046988"/>
          </a:xfrm>
          <a:prstGeom prst="rect">
            <a:avLst/>
          </a:prstGeom>
          <a:solidFill>
            <a:schemeClr val="bg1">
              <a:lumMod val="85000"/>
            </a:schemeClr>
          </a:solidFill>
          <a:ln>
            <a:solidFill>
              <a:srgbClr val="C00000"/>
            </a:solidFill>
          </a:ln>
        </p:spPr>
        <p:txBody>
          <a:bodyPr wrap="square">
            <a:spAutoFit/>
          </a:bodyPr>
          <a:lstStyle/>
          <a:p>
            <a:r>
              <a:rPr lang="en-US" altLang="zh-TW" sz="1600" dirty="0" smtClean="0"/>
              <a:t>#!/usr/bin/python3</a:t>
            </a:r>
          </a:p>
          <a:p>
            <a:endParaRPr lang="en-US" altLang="zh-TW" sz="1600" dirty="0" smtClean="0"/>
          </a:p>
          <a:p>
            <a:r>
              <a:rPr lang="en-US" altLang="zh-TW" sz="1600" dirty="0" smtClean="0"/>
              <a:t># function name: </a:t>
            </a:r>
            <a:r>
              <a:rPr lang="en-US" altLang="zh-TW" sz="1600" dirty="0" err="1" smtClean="0"/>
              <a:t>fibonacci</a:t>
            </a:r>
            <a:endParaRPr lang="en-US" altLang="zh-TW" sz="1600" dirty="0" smtClean="0"/>
          </a:p>
          <a:p>
            <a:r>
              <a:rPr lang="en-US" altLang="zh-TW" sz="1600" dirty="0" smtClean="0"/>
              <a:t># module name: fib.py</a:t>
            </a:r>
          </a:p>
          <a:p>
            <a:endParaRPr lang="en-US" altLang="zh-TW" sz="1600" dirty="0" smtClean="0"/>
          </a:p>
          <a:p>
            <a:r>
              <a:rPr lang="en-US" altLang="zh-TW" sz="1600" dirty="0" smtClean="0"/>
              <a:t>def </a:t>
            </a:r>
            <a:r>
              <a:rPr lang="en-US" altLang="zh-TW" sz="1600" dirty="0" err="1" smtClean="0"/>
              <a:t>fibonacci</a:t>
            </a:r>
            <a:r>
              <a:rPr lang="en-US" altLang="zh-TW" sz="1600" dirty="0" smtClean="0"/>
              <a:t>(n): # return Fibonacci series up to n</a:t>
            </a:r>
          </a:p>
          <a:p>
            <a:r>
              <a:rPr lang="en-US" altLang="zh-TW" sz="1600" dirty="0" smtClean="0"/>
              <a:t>    result = []</a:t>
            </a:r>
          </a:p>
          <a:p>
            <a:r>
              <a:rPr lang="en-US" altLang="zh-TW" sz="1600" dirty="0" smtClean="0"/>
              <a:t>    a, b = 0, 1</a:t>
            </a:r>
          </a:p>
          <a:p>
            <a:r>
              <a:rPr lang="en-US" altLang="zh-TW" sz="1600" dirty="0" smtClean="0"/>
              <a:t>    while b &lt; n:</a:t>
            </a:r>
          </a:p>
          <a:p>
            <a:r>
              <a:rPr lang="en-US" altLang="zh-TW" sz="1600" dirty="0" smtClean="0"/>
              <a:t>        </a:t>
            </a:r>
            <a:r>
              <a:rPr lang="en-US" altLang="zh-TW" sz="1600" dirty="0" err="1" smtClean="0"/>
              <a:t>result.append</a:t>
            </a:r>
            <a:r>
              <a:rPr lang="en-US" altLang="zh-TW" sz="1600" dirty="0" smtClean="0"/>
              <a:t>(b)</a:t>
            </a:r>
          </a:p>
          <a:p>
            <a:r>
              <a:rPr lang="en-US" altLang="zh-TW" sz="1600" dirty="0" smtClean="0"/>
              <a:t>        a, b = b, </a:t>
            </a:r>
            <a:r>
              <a:rPr lang="en-US" altLang="zh-TW" sz="1600" dirty="0" err="1" smtClean="0"/>
              <a:t>a+b</a:t>
            </a:r>
            <a:endParaRPr lang="en-US" altLang="zh-TW" sz="1600" dirty="0" smtClean="0"/>
          </a:p>
          <a:p>
            <a:r>
              <a:rPr lang="en-US" altLang="zh-TW" sz="1600" dirty="0" smtClean="0"/>
              <a:t>    return result</a:t>
            </a:r>
            <a:endParaRPr lang="zh-TW" altLang="en-US" sz="16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14.4 The from …Import Statement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the from … Import Example:</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249465" y="1662792"/>
            <a:ext cx="4743450" cy="3009900"/>
          </a:xfrm>
          <a:prstGeom prst="rect">
            <a:avLst/>
          </a:prstGeom>
          <a:noFill/>
          <a:ln w="9525">
            <a:solidFill>
              <a:srgbClr val="C00000"/>
            </a:solid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5089752" y="1616530"/>
            <a:ext cx="3667125" cy="2667000"/>
          </a:xfrm>
          <a:prstGeom prst="rect">
            <a:avLst/>
          </a:prstGeom>
          <a:noFill/>
          <a:ln w="9525">
            <a:solidFill>
              <a:srgbClr val="C00000"/>
            </a:solidFill>
            <a:miter lim="800000"/>
            <a:headEnd/>
            <a:tailEnd/>
          </a:ln>
        </p:spPr>
      </p:pic>
      <p:pic>
        <p:nvPicPr>
          <p:cNvPr id="4100" name="Picture 4"/>
          <p:cNvPicPr>
            <a:picLocks noChangeAspect="1" noChangeArrowheads="1"/>
          </p:cNvPicPr>
          <p:nvPr/>
        </p:nvPicPr>
        <p:blipFill>
          <a:blip r:embed="rId6" cstate="print"/>
          <a:srcRect/>
          <a:stretch>
            <a:fillRect/>
          </a:stretch>
        </p:blipFill>
        <p:spPr bwMode="auto">
          <a:xfrm>
            <a:off x="4411210" y="4440464"/>
            <a:ext cx="4124325" cy="186690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14.5 The from … import * Statement</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14 Module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14.5 The from … import *</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It </a:t>
            </a:r>
            <a:r>
              <a:rPr lang="en-US" altLang="zh-TW" sz="2000" dirty="0" smtClean="0"/>
              <a:t>is also possible to import all names from a module into the current namespace by using the following import </a:t>
            </a:r>
            <a:r>
              <a:rPr lang="en-US" altLang="zh-TW" sz="2000" dirty="0" smtClean="0"/>
              <a:t>statement:</a:t>
            </a:r>
            <a:endParaRPr lang="en-US" altLang="zh-TW" sz="2000" dirty="0" smtClean="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834572" y="1994879"/>
            <a:ext cx="6132287" cy="400110"/>
          </a:xfrm>
          <a:prstGeom prst="rect">
            <a:avLst/>
          </a:prstGeom>
          <a:solidFill>
            <a:schemeClr val="bg1">
              <a:lumMod val="85000"/>
            </a:schemeClr>
          </a:solidFill>
          <a:ln>
            <a:solidFill>
              <a:srgbClr val="C00000"/>
            </a:solidFill>
          </a:ln>
        </p:spPr>
        <p:txBody>
          <a:bodyPr wrap="square">
            <a:spAutoFit/>
          </a:bodyPr>
          <a:lstStyle/>
          <a:p>
            <a:r>
              <a:rPr lang="en-US" altLang="zh-TW" sz="2000" dirty="0" smtClean="0"/>
              <a:t>from </a:t>
            </a:r>
            <a:r>
              <a:rPr lang="en-US" altLang="zh-TW" sz="2000" dirty="0" err="1" smtClean="0"/>
              <a:t>modname</a:t>
            </a:r>
            <a:r>
              <a:rPr lang="en-US" altLang="zh-TW" sz="2000" dirty="0" smtClean="0"/>
              <a:t> import *</a:t>
            </a:r>
            <a:endParaRPr lang="zh-TW" altLang="en-US" sz="2000" dirty="0"/>
          </a:p>
        </p:txBody>
      </p:sp>
      <p:sp>
        <p:nvSpPr>
          <p:cNvPr id="10" name="TextBox 1"/>
          <p:cNvSpPr txBox="1"/>
          <p:nvPr/>
        </p:nvSpPr>
        <p:spPr>
          <a:xfrm>
            <a:off x="341085" y="2547121"/>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This provides an easy way to import all the items from a module into the current namespace; however, this statement should be used sparingly</a:t>
            </a:r>
            <a:r>
              <a:rPr lang="en-US" altLang="zh-TW" sz="2000" dirty="0" smtClean="0"/>
              <a:t>.</a:t>
            </a:r>
          </a:p>
          <a:p>
            <a:pPr marL="465138" indent="-465138">
              <a:buClr>
                <a:srgbClr val="00B0F0"/>
              </a:buClr>
              <a:buFont typeface="Wingdings" pitchFamily="2" charset="2"/>
              <a:buChar char="u"/>
            </a:pPr>
            <a:r>
              <a:rPr lang="en-US" altLang="zh-TW" sz="2000" dirty="0" smtClean="0"/>
              <a:t>Note:</a:t>
            </a:r>
          </a:p>
          <a:p>
            <a:pPr marL="922338" lvl="1" indent="-465138">
              <a:buClr>
                <a:srgbClr val="00B0F0"/>
              </a:buClr>
              <a:buFont typeface="Wingdings" pitchFamily="2" charset="2"/>
              <a:buChar char="u"/>
            </a:pPr>
            <a:r>
              <a:rPr lang="en-US" altLang="zh-TW" sz="2000" dirty="0" smtClean="0"/>
              <a:t>http</a:t>
            </a:r>
            <a:r>
              <a:rPr lang="en-US" altLang="zh-TW" sz="2000" dirty="0" smtClean="0"/>
              <a:t>://</a:t>
            </a:r>
            <a:r>
              <a:rPr lang="en-US" altLang="zh-TW" sz="2000" dirty="0" smtClean="0"/>
              <a:t>softwareengineering.stackexchange.com/questions/187403/import-module-vs-from-module-import-function</a:t>
            </a:r>
          </a:p>
          <a:p>
            <a:pPr marL="922338" lvl="1" indent="-465138">
              <a:buClr>
                <a:srgbClr val="00B0F0"/>
              </a:buClr>
              <a:buFont typeface="Wingdings" pitchFamily="2" charset="2"/>
              <a:buChar char="u"/>
            </a:pPr>
            <a:r>
              <a:rPr lang="en-US" altLang="zh-TW" sz="2000" dirty="0" smtClean="0"/>
              <a:t>‘</a:t>
            </a:r>
            <a:r>
              <a:rPr lang="en-US" altLang="zh-TW" sz="2000" b="1" dirty="0" smtClean="0"/>
              <a:t>import module</a:t>
            </a:r>
            <a:r>
              <a:rPr lang="en-US" altLang="zh-TW" sz="2000" dirty="0" smtClean="0"/>
              <a:t>’ vs. ‘</a:t>
            </a:r>
            <a:r>
              <a:rPr lang="en-US" altLang="zh-TW" sz="2000" b="1" dirty="0" smtClean="0"/>
              <a:t>from module import function</a:t>
            </a:r>
            <a:r>
              <a:rPr lang="en-US" altLang="zh-TW" sz="2000" dirty="0" smtClean="0"/>
              <a:t>’</a:t>
            </a:r>
          </a:p>
          <a:p>
            <a:pPr marL="922338" lvl="1" indent="-465138">
              <a:buClr>
                <a:srgbClr val="00B0F0"/>
              </a:buClr>
              <a:buFont typeface="Wingdings" pitchFamily="2" charset="2"/>
              <a:buChar char="u"/>
            </a:pPr>
            <a:r>
              <a:rPr lang="en-US" altLang="zh-TW" sz="2000" dirty="0" smtClean="0"/>
              <a:t>The import just mean input something from outside.</a:t>
            </a:r>
          </a:p>
          <a:p>
            <a:pPr marL="922338" lvl="1" indent="-465138">
              <a:buClr>
                <a:srgbClr val="00B0F0"/>
              </a:buClr>
              <a:buFont typeface="Wingdings" pitchFamily="2" charset="2"/>
              <a:buChar char="u"/>
            </a:pPr>
            <a:r>
              <a:rPr lang="en-US" altLang="zh-TW" sz="2000" dirty="0" smtClean="0"/>
              <a:t>The import does not</a:t>
            </a:r>
            <a:r>
              <a:rPr lang="en-US" altLang="zh-TW" sz="2000" dirty="0" smtClean="0"/>
              <a:t> always used to import module. </a:t>
            </a:r>
            <a:r>
              <a:rPr lang="en-US" altLang="zh-TW" sz="2000" dirty="0" smtClean="0"/>
              <a:t>In ‘from … import …’., the import is used to input the function.</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21</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14.5 </a:t>
            </a:r>
            <a:r>
              <a:rPr lang="en-US" sz="4000" b="1" dirty="0" smtClean="0">
                <a:solidFill>
                  <a:srgbClr val="FFC000"/>
                </a:solidFill>
                <a:effectLst>
                  <a:outerShdw blurRad="38100" dist="38100" dir="2700000" algn="tl">
                    <a:srgbClr val="000000">
                      <a:alpha val="43137"/>
                    </a:srgbClr>
                  </a:outerShdw>
                </a:effectLst>
              </a:rPr>
              <a:t>Locate Module</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14.5 </a:t>
            </a:r>
            <a:r>
              <a:rPr lang="en-US" altLang="zh-TW" sz="3000" b="1" dirty="0" smtClean="0">
                <a:solidFill>
                  <a:srgbClr val="0070C0"/>
                </a:solidFill>
                <a:effectLst>
                  <a:outerShdw blurRad="38100" dist="38100" dir="2700000" algn="tl">
                    <a:srgbClr val="000000">
                      <a:alpha val="43137"/>
                    </a:srgbClr>
                  </a:outerShdw>
                </a:effectLst>
              </a:rPr>
              <a:t>Locate Module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317009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When you import a module, the Python interpreter searches for the module in the following sequences −</a:t>
            </a:r>
          </a:p>
          <a:p>
            <a:pPr marL="922338" lvl="1" indent="-465138">
              <a:buClr>
                <a:srgbClr val="00B0F0"/>
              </a:buClr>
              <a:buFont typeface="Wingdings" pitchFamily="2" charset="2"/>
              <a:buChar char="u"/>
            </a:pPr>
            <a:r>
              <a:rPr lang="en-US" altLang="zh-TW" sz="2000" dirty="0" smtClean="0"/>
              <a:t>The current directory.</a:t>
            </a:r>
          </a:p>
          <a:p>
            <a:pPr marL="922338" lvl="1" indent="-465138">
              <a:buClr>
                <a:srgbClr val="00B0F0"/>
              </a:buClr>
              <a:buFont typeface="Wingdings" pitchFamily="2" charset="2"/>
              <a:buChar char="u"/>
            </a:pPr>
            <a:r>
              <a:rPr lang="en-US" altLang="zh-TW" sz="2000" dirty="0" smtClean="0"/>
              <a:t>If the module isn't found, Python then searches each directory in the shell variable PYTHONPATH.</a:t>
            </a:r>
          </a:p>
          <a:p>
            <a:pPr marL="922338" lvl="1" indent="-465138">
              <a:buClr>
                <a:srgbClr val="00B0F0"/>
              </a:buClr>
              <a:buFont typeface="Wingdings" pitchFamily="2" charset="2"/>
              <a:buChar char="u"/>
            </a:pPr>
            <a:r>
              <a:rPr lang="en-US" altLang="zh-TW" sz="2000" dirty="0" smtClean="0"/>
              <a:t>If all else fails, Python checks the default path. On UNIX, this default path is normally /usr/local/lib/python/.</a:t>
            </a:r>
          </a:p>
          <a:p>
            <a:pPr marL="465138" indent="-465138">
              <a:buClr>
                <a:srgbClr val="00B0F0"/>
              </a:buClr>
              <a:buFont typeface="Wingdings" pitchFamily="2" charset="2"/>
              <a:buChar char="u"/>
            </a:pPr>
            <a:r>
              <a:rPr lang="en-US" altLang="zh-TW" sz="2000" dirty="0" smtClean="0"/>
              <a:t>The module search path is stored in the system module sys as the </a:t>
            </a:r>
            <a:r>
              <a:rPr lang="en-US" altLang="zh-TW" sz="2000" b="1" dirty="0" err="1" smtClean="0"/>
              <a:t>sys.path</a:t>
            </a:r>
            <a:r>
              <a:rPr lang="en-US" altLang="zh-TW" sz="2000" b="1" dirty="0" smtClean="0"/>
              <a:t> </a:t>
            </a:r>
            <a:r>
              <a:rPr lang="en-US" altLang="zh-TW" sz="2000" dirty="0" smtClean="0"/>
              <a:t>variable. The </a:t>
            </a:r>
            <a:r>
              <a:rPr lang="en-US" altLang="zh-TW" sz="2000" dirty="0" err="1" smtClean="0"/>
              <a:t>sys.path</a:t>
            </a:r>
            <a:r>
              <a:rPr lang="en-US" altLang="zh-TW" sz="2000" dirty="0" smtClean="0"/>
              <a:t> variable contains the current directory, PYTHONPATH, and the installation-dependent default.</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23</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14.6 </a:t>
            </a:r>
            <a:r>
              <a:rPr lang="en-US" sz="4000" b="1" dirty="0" smtClean="0">
                <a:solidFill>
                  <a:srgbClr val="FFC000"/>
                </a:solidFill>
                <a:effectLst>
                  <a:outerShdw blurRad="38100" dist="38100" dir="2700000" algn="tl">
                    <a:srgbClr val="000000">
                      <a:alpha val="43137"/>
                    </a:srgbClr>
                  </a:outerShdw>
                </a:effectLst>
              </a:rPr>
              <a:t>PYHTONPATH Variable</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14.6 </a:t>
            </a:r>
            <a:r>
              <a:rPr lang="en-US" altLang="zh-TW" sz="3000" b="1" dirty="0" smtClean="0">
                <a:solidFill>
                  <a:srgbClr val="0070C0"/>
                </a:solidFill>
                <a:effectLst>
                  <a:outerShdw blurRad="38100" dist="38100" dir="2700000" algn="tl">
                    <a:srgbClr val="000000">
                      <a:alpha val="43137"/>
                    </a:srgbClr>
                  </a:outerShdw>
                </a:effectLst>
              </a:rPr>
              <a:t>PYTHONPATH Variable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PYTHONPATH is an environment variable, consisting of a list of directories. </a:t>
            </a:r>
          </a:p>
          <a:p>
            <a:pPr marL="465138" indent="-465138">
              <a:buClr>
                <a:srgbClr val="00B0F0"/>
              </a:buClr>
              <a:buFont typeface="Wingdings" pitchFamily="2" charset="2"/>
              <a:buChar char="u"/>
            </a:pPr>
            <a:r>
              <a:rPr lang="en-US" altLang="zh-TW" sz="2000" dirty="0" smtClean="0"/>
              <a:t>The syntax of PYTHONPATH is the same as that of the shell variable PATH.</a:t>
            </a:r>
          </a:p>
          <a:p>
            <a:pPr marL="465138" indent="-465138">
              <a:buClr>
                <a:srgbClr val="00B0F0"/>
              </a:buClr>
              <a:buFont typeface="Wingdings" pitchFamily="2" charset="2"/>
              <a:buChar char="u"/>
            </a:pPr>
            <a:r>
              <a:rPr lang="en-US" altLang="zh-TW" sz="2000" dirty="0" smtClean="0"/>
              <a:t>Here is a typical PYTHONPATH from a Windows system:</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827315" y="2619692"/>
            <a:ext cx="4020456" cy="369332"/>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dirty="0" smtClean="0"/>
              <a:t>set PYTHONPATH=c:\python20\lib;</a:t>
            </a:r>
            <a:endParaRPr lang="en-US" altLang="zh-TW" dirty="0"/>
          </a:p>
        </p:txBody>
      </p:sp>
      <p:sp>
        <p:nvSpPr>
          <p:cNvPr id="12" name="TextBox 1"/>
          <p:cNvSpPr txBox="1"/>
          <p:nvPr/>
        </p:nvSpPr>
        <p:spPr>
          <a:xfrm>
            <a:off x="268515" y="3113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And here is a typical PYTHONPATH from a UNIX system:</a:t>
            </a:r>
            <a:endParaRPr lang="en-US" altLang="zh-TW" dirty="0"/>
          </a:p>
        </p:txBody>
      </p:sp>
      <p:sp>
        <p:nvSpPr>
          <p:cNvPr id="13" name="TextBox 1"/>
          <p:cNvSpPr txBox="1"/>
          <p:nvPr/>
        </p:nvSpPr>
        <p:spPr>
          <a:xfrm>
            <a:off x="820058" y="3584891"/>
            <a:ext cx="4020456" cy="369332"/>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dirty="0" smtClean="0"/>
              <a:t>set PYTHONPATH=/usr/local/lib/python</a:t>
            </a:r>
            <a:endParaRPr lang="en-US" altLang="zh-TW"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25</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14.7 </a:t>
            </a:r>
            <a:r>
              <a:rPr lang="en-US" sz="4000" b="1" dirty="0" smtClean="0">
                <a:solidFill>
                  <a:srgbClr val="FFC000"/>
                </a:solidFill>
                <a:effectLst>
                  <a:outerShdw blurRad="38100" dist="38100" dir="2700000" algn="tl">
                    <a:srgbClr val="000000">
                      <a:alpha val="43137"/>
                    </a:srgbClr>
                  </a:outerShdw>
                </a:effectLst>
              </a:rPr>
              <a:t>Namespace and Scope</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14.7 </a:t>
            </a:r>
            <a:r>
              <a:rPr lang="en-US" altLang="zh-TW" sz="3000" b="1" dirty="0" smtClean="0">
                <a:solidFill>
                  <a:srgbClr val="0070C0"/>
                </a:solidFill>
                <a:effectLst>
                  <a:outerShdw blurRad="38100" dist="38100" dir="2700000" algn="tl">
                    <a:srgbClr val="000000">
                      <a:alpha val="43137"/>
                    </a:srgbClr>
                  </a:outerShdw>
                </a:effectLst>
              </a:rPr>
              <a:t>Namespace and Scope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501675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Variables are names (identifiers) that map to objects. </a:t>
            </a:r>
          </a:p>
          <a:p>
            <a:pPr marL="465138" indent="-465138">
              <a:buClr>
                <a:srgbClr val="00B0F0"/>
              </a:buClr>
              <a:buFont typeface="Wingdings" pitchFamily="2" charset="2"/>
              <a:buChar char="u"/>
            </a:pPr>
            <a:r>
              <a:rPr lang="en-US" altLang="zh-TW" sz="2000" dirty="0" smtClean="0"/>
              <a:t>A </a:t>
            </a:r>
            <a:r>
              <a:rPr lang="en-US" altLang="zh-TW" sz="2000" i="1" dirty="0" smtClean="0"/>
              <a:t>namespace</a:t>
            </a:r>
            <a:r>
              <a:rPr lang="en-US" altLang="zh-TW" sz="2000" dirty="0" smtClean="0"/>
              <a:t> is a dictionary of variable names (keys) and their corresponding objects (values).</a:t>
            </a:r>
          </a:p>
          <a:p>
            <a:pPr marL="465138" indent="-465138">
              <a:buClr>
                <a:srgbClr val="00B0F0"/>
              </a:buClr>
              <a:buFont typeface="Wingdings" pitchFamily="2" charset="2"/>
              <a:buChar char="u"/>
            </a:pPr>
            <a:r>
              <a:rPr lang="en-US" altLang="zh-TW" sz="2000" dirty="0" smtClean="0"/>
              <a:t>A Python statement can access variables in a </a:t>
            </a:r>
            <a:r>
              <a:rPr lang="en-US" altLang="zh-TW" sz="2000" i="1" dirty="0" smtClean="0"/>
              <a:t>local namespace</a:t>
            </a:r>
            <a:r>
              <a:rPr lang="en-US" altLang="zh-TW" sz="2000" dirty="0" smtClean="0"/>
              <a:t> and in the </a:t>
            </a:r>
            <a:r>
              <a:rPr lang="en-US" altLang="zh-TW" sz="2000" i="1" dirty="0" smtClean="0"/>
              <a:t>global namespace</a:t>
            </a:r>
            <a:r>
              <a:rPr lang="en-US" altLang="zh-TW" sz="2000" dirty="0" smtClean="0"/>
              <a:t>. </a:t>
            </a:r>
          </a:p>
          <a:p>
            <a:pPr marL="465138" indent="-465138">
              <a:buClr>
                <a:srgbClr val="00B0F0"/>
              </a:buClr>
              <a:buFont typeface="Wingdings" pitchFamily="2" charset="2"/>
              <a:buChar char="u"/>
            </a:pPr>
            <a:r>
              <a:rPr lang="en-US" altLang="zh-TW" sz="2000" dirty="0" smtClean="0"/>
              <a:t>If a local and a global variable have the same name, the local variable shadows the global variable.</a:t>
            </a:r>
          </a:p>
          <a:p>
            <a:pPr marL="465138" indent="-465138">
              <a:buClr>
                <a:srgbClr val="00B0F0"/>
              </a:buClr>
              <a:buFont typeface="Wingdings" pitchFamily="2" charset="2"/>
              <a:buChar char="u"/>
            </a:pPr>
            <a:r>
              <a:rPr lang="en-US" altLang="zh-TW" sz="2000" dirty="0" smtClean="0"/>
              <a:t>Each function has its own local namespace. </a:t>
            </a:r>
          </a:p>
          <a:p>
            <a:pPr marL="465138" indent="-465138">
              <a:buClr>
                <a:srgbClr val="00B0F0"/>
              </a:buClr>
              <a:buFont typeface="Wingdings" pitchFamily="2" charset="2"/>
              <a:buChar char="u"/>
            </a:pPr>
            <a:r>
              <a:rPr lang="en-US" altLang="zh-TW" sz="2000" dirty="0" smtClean="0"/>
              <a:t>Class methods follow the same scoping rule as ordinary functions.</a:t>
            </a:r>
          </a:p>
          <a:p>
            <a:pPr marL="465138" indent="-465138">
              <a:buClr>
                <a:srgbClr val="00B0F0"/>
              </a:buClr>
              <a:buFont typeface="Wingdings" pitchFamily="2" charset="2"/>
              <a:buChar char="u"/>
            </a:pPr>
            <a:r>
              <a:rPr lang="en-US" altLang="zh-TW" sz="2000" dirty="0" smtClean="0"/>
              <a:t>Python makes educated guesses on whether variables are local or global. </a:t>
            </a:r>
          </a:p>
          <a:p>
            <a:pPr marL="465138" indent="-465138">
              <a:buClr>
                <a:srgbClr val="00B0F0"/>
              </a:buClr>
              <a:buFont typeface="Wingdings" pitchFamily="2" charset="2"/>
              <a:buChar char="u"/>
            </a:pPr>
            <a:r>
              <a:rPr lang="en-US" altLang="zh-TW" sz="2000" dirty="0" smtClean="0"/>
              <a:t>It assumes that any variable assigned a value in a function is local.</a:t>
            </a:r>
          </a:p>
          <a:p>
            <a:pPr marL="465138" indent="-465138">
              <a:buClr>
                <a:srgbClr val="00B0F0"/>
              </a:buClr>
              <a:buFont typeface="Wingdings" pitchFamily="2" charset="2"/>
              <a:buChar char="u"/>
            </a:pPr>
            <a:r>
              <a:rPr lang="en-US" altLang="zh-TW" sz="2000" dirty="0" smtClean="0"/>
              <a:t>Therefore, in order to assign a value to a global variable within a function, you must first use the global statement.</a:t>
            </a:r>
          </a:p>
          <a:p>
            <a:pPr marL="465138" indent="-465138">
              <a:buClr>
                <a:srgbClr val="00B0F0"/>
              </a:buClr>
              <a:buFont typeface="Wingdings" pitchFamily="2" charset="2"/>
              <a:buChar char="u"/>
            </a:pPr>
            <a:r>
              <a:rPr lang="en-US" altLang="zh-TW" sz="2000" dirty="0" smtClean="0"/>
              <a:t>The statement </a:t>
            </a:r>
            <a:r>
              <a:rPr lang="en-US" altLang="zh-TW" sz="2000" i="1" dirty="0" smtClean="0"/>
              <a:t>global </a:t>
            </a:r>
            <a:r>
              <a:rPr lang="en-US" altLang="zh-TW" sz="2000" i="1" dirty="0" err="1" smtClean="0"/>
              <a:t>VarName</a:t>
            </a:r>
            <a:r>
              <a:rPr lang="en-US" altLang="zh-TW" sz="2000" dirty="0" smtClean="0"/>
              <a:t> tells Python that </a:t>
            </a:r>
            <a:r>
              <a:rPr lang="en-US" altLang="zh-TW" sz="2000" dirty="0" err="1" smtClean="0"/>
              <a:t>VarName</a:t>
            </a:r>
            <a:r>
              <a:rPr lang="en-US" altLang="zh-TW" sz="2000" dirty="0" smtClean="0"/>
              <a:t> is a global variable. </a:t>
            </a:r>
          </a:p>
          <a:p>
            <a:pPr marL="465138" indent="-465138">
              <a:buClr>
                <a:srgbClr val="00B0F0"/>
              </a:buClr>
              <a:buFont typeface="Wingdings" pitchFamily="2" charset="2"/>
              <a:buChar char="u"/>
            </a:pPr>
            <a:r>
              <a:rPr lang="en-US" altLang="zh-TW" sz="2000" dirty="0" smtClean="0"/>
              <a:t>Python stops searching the local namespace for the variable.</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14.7 Namespace </a:t>
            </a:r>
            <a:r>
              <a:rPr lang="en-US" altLang="zh-TW" sz="3000" b="1" dirty="0" smtClean="0">
                <a:solidFill>
                  <a:srgbClr val="0070C0"/>
                </a:solidFill>
                <a:effectLst>
                  <a:outerShdw blurRad="38100" dist="38100" dir="2700000" algn="tl">
                    <a:srgbClr val="000000">
                      <a:alpha val="43137"/>
                    </a:srgbClr>
                  </a:outerShdw>
                </a:effectLst>
              </a:rPr>
              <a:t>and Scope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For example, we define a variable </a:t>
            </a:r>
            <a:r>
              <a:rPr lang="en-US" altLang="zh-TW" sz="2000" i="1" dirty="0" smtClean="0"/>
              <a:t>Money</a:t>
            </a:r>
            <a:r>
              <a:rPr lang="en-US" altLang="zh-TW" sz="2000" dirty="0" smtClean="0"/>
              <a:t> in the global namespace. </a:t>
            </a:r>
          </a:p>
          <a:p>
            <a:pPr marL="465138" indent="-465138">
              <a:buClr>
                <a:srgbClr val="00B0F0"/>
              </a:buClr>
              <a:buFont typeface="Wingdings" pitchFamily="2" charset="2"/>
              <a:buChar char="u"/>
            </a:pPr>
            <a:r>
              <a:rPr lang="en-US" altLang="zh-TW" sz="2000" dirty="0" smtClean="0"/>
              <a:t>Within the function </a:t>
            </a:r>
            <a:r>
              <a:rPr lang="en-US" altLang="zh-TW" sz="2000" i="1" dirty="0" smtClean="0"/>
              <a:t>Money</a:t>
            </a:r>
            <a:r>
              <a:rPr lang="en-US" altLang="zh-TW" sz="2000" dirty="0" smtClean="0"/>
              <a:t>, we assign </a:t>
            </a:r>
            <a:r>
              <a:rPr lang="en-US" altLang="zh-TW" sz="2000" i="1" dirty="0" smtClean="0"/>
              <a:t>Money</a:t>
            </a:r>
            <a:r>
              <a:rPr lang="en-US" altLang="zh-TW" sz="2000" dirty="0" smtClean="0"/>
              <a:t> a value, therefore Python assumes </a:t>
            </a:r>
            <a:r>
              <a:rPr lang="en-US" altLang="zh-TW" sz="2000" i="1" dirty="0" smtClean="0"/>
              <a:t>Money</a:t>
            </a:r>
            <a:r>
              <a:rPr lang="en-US" altLang="zh-TW" sz="2000" dirty="0" smtClean="0"/>
              <a:t> as a local variable. </a:t>
            </a:r>
          </a:p>
          <a:p>
            <a:pPr marL="465138" indent="-465138">
              <a:buClr>
                <a:srgbClr val="00B0F0"/>
              </a:buClr>
              <a:buFont typeface="Wingdings" pitchFamily="2" charset="2"/>
              <a:buChar char="u"/>
            </a:pPr>
            <a:r>
              <a:rPr lang="en-US" altLang="zh-TW" sz="2000" dirty="0" smtClean="0"/>
              <a:t>However, we accessed the value of the local variable </a:t>
            </a:r>
            <a:r>
              <a:rPr lang="en-US" altLang="zh-TW" sz="2000" i="1" dirty="0" smtClean="0"/>
              <a:t>Money</a:t>
            </a:r>
            <a:r>
              <a:rPr lang="en-US" altLang="zh-TW" sz="2000" dirty="0" smtClean="0"/>
              <a:t> before setting it, so an </a:t>
            </a:r>
            <a:r>
              <a:rPr lang="en-US" altLang="zh-TW" sz="2000" dirty="0" err="1" smtClean="0"/>
              <a:t>UnboundLocalError</a:t>
            </a:r>
            <a:r>
              <a:rPr lang="en-US" altLang="zh-TW" sz="2000" dirty="0" smtClean="0"/>
              <a:t> is the result. </a:t>
            </a:r>
            <a:r>
              <a:rPr lang="en-US" altLang="zh-TW" sz="2000" dirty="0" err="1" smtClean="0"/>
              <a:t>Uncommenting</a:t>
            </a:r>
            <a:r>
              <a:rPr lang="en-US" altLang="zh-TW" sz="2000" dirty="0" smtClean="0"/>
              <a:t> the global statement fixes the problem.</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703943" y="3229290"/>
            <a:ext cx="6843485" cy="2308324"/>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 </a:t>
            </a:r>
          </a:p>
          <a:p>
            <a:pPr>
              <a:buClr>
                <a:srgbClr val="00B0F0"/>
              </a:buClr>
            </a:pPr>
            <a:r>
              <a:rPr lang="en-US" altLang="zh-TW" dirty="0" smtClean="0"/>
              <a:t>Money = 2000 </a:t>
            </a:r>
          </a:p>
          <a:p>
            <a:pPr>
              <a:buClr>
                <a:srgbClr val="00B0F0"/>
              </a:buClr>
            </a:pPr>
            <a:r>
              <a:rPr lang="en-US" altLang="zh-TW" dirty="0" smtClean="0"/>
              <a:t>def </a:t>
            </a:r>
            <a:r>
              <a:rPr lang="en-US" altLang="zh-TW" dirty="0" err="1" smtClean="0"/>
              <a:t>AddMoney</a:t>
            </a:r>
            <a:r>
              <a:rPr lang="en-US" altLang="zh-TW" dirty="0" smtClean="0"/>
              <a:t>(): # Uncomment the following line to fix the code: </a:t>
            </a:r>
          </a:p>
          <a:p>
            <a:pPr>
              <a:buClr>
                <a:srgbClr val="00B0F0"/>
              </a:buClr>
            </a:pPr>
            <a:r>
              <a:rPr lang="en-US" altLang="zh-TW" dirty="0" smtClean="0"/>
              <a:t># global Money </a:t>
            </a:r>
          </a:p>
          <a:p>
            <a:pPr>
              <a:buClr>
                <a:srgbClr val="00B0F0"/>
              </a:buClr>
            </a:pPr>
            <a:r>
              <a:rPr lang="en-US" altLang="zh-TW" dirty="0" smtClean="0"/>
              <a:t>    Money = Money + 1 </a:t>
            </a:r>
          </a:p>
          <a:p>
            <a:pPr>
              <a:buClr>
                <a:srgbClr val="00B0F0"/>
              </a:buClr>
            </a:pPr>
            <a:endParaRPr lang="en-US" altLang="zh-TW" dirty="0" smtClean="0"/>
          </a:p>
          <a:p>
            <a:pPr>
              <a:buClr>
                <a:srgbClr val="00B0F0"/>
              </a:buClr>
            </a:pPr>
            <a:r>
              <a:rPr lang="en-US" altLang="zh-TW" dirty="0" smtClean="0"/>
              <a:t>print (Money </a:t>
            </a:r>
            <a:r>
              <a:rPr lang="en-US" altLang="zh-TW" dirty="0" err="1" smtClean="0"/>
              <a:t>AddMoney</a:t>
            </a:r>
            <a:r>
              <a:rPr lang="en-US" altLang="zh-TW" dirty="0" smtClean="0"/>
              <a:t>())</a:t>
            </a:r>
          </a:p>
          <a:p>
            <a:pPr>
              <a:buClr>
                <a:srgbClr val="00B0F0"/>
              </a:buClr>
            </a:pPr>
            <a:r>
              <a:rPr lang="en-US" altLang="zh-TW" dirty="0" smtClean="0"/>
              <a:t>print (Money)</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28</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14.8 </a:t>
            </a:r>
            <a:r>
              <a:rPr lang="en-US" sz="4000" b="1" dirty="0" smtClean="0">
                <a:solidFill>
                  <a:srgbClr val="FFC000"/>
                </a:solidFill>
                <a:effectLst>
                  <a:outerShdw blurRad="38100" dist="38100" dir="2700000" algn="tl">
                    <a:srgbClr val="000000">
                      <a:alpha val="43137"/>
                    </a:srgbClr>
                  </a:outerShdw>
                </a:effectLst>
              </a:rPr>
              <a:t>The dir() Function</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14.7 The dir()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dir() built-in function returns a sorted list of strings containing the names defined by a module.</a:t>
            </a:r>
          </a:p>
          <a:p>
            <a:pPr marL="465138" indent="-465138">
              <a:buClr>
                <a:srgbClr val="00B0F0"/>
              </a:buClr>
              <a:buFont typeface="Wingdings" pitchFamily="2" charset="2"/>
              <a:buChar char="u"/>
            </a:pPr>
            <a:r>
              <a:rPr lang="en-US" altLang="zh-TW" sz="2000" dirty="0" smtClean="0"/>
              <a:t>The list contains the names of all the modules, variables and functions that are defined in a module. </a:t>
            </a:r>
            <a:endParaRPr lang="en-US" altLang="zh-TW" sz="2000" dirty="0" smtClean="0"/>
          </a:p>
          <a:p>
            <a:pPr marL="465138" indent="-465138">
              <a:buClr>
                <a:srgbClr val="00B0F0"/>
              </a:buClr>
              <a:buFont typeface="Wingdings" pitchFamily="2" charset="2"/>
              <a:buChar char="u"/>
            </a:pPr>
            <a:r>
              <a:rPr lang="en-US" altLang="zh-TW" sz="2000" dirty="0" smtClean="0"/>
              <a:t>Following </a:t>
            </a:r>
            <a:r>
              <a:rPr lang="en-US" altLang="zh-TW" sz="2000" dirty="0" smtClean="0"/>
              <a:t>is a simple example </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1153885" y="2924488"/>
            <a:ext cx="3519715" cy="1754326"/>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 </a:t>
            </a:r>
          </a:p>
          <a:p>
            <a:pPr>
              <a:buClr>
                <a:srgbClr val="00B0F0"/>
              </a:buClr>
            </a:pPr>
            <a:r>
              <a:rPr lang="en-US" altLang="zh-TW" dirty="0" smtClean="0"/>
              <a:t># Import built-in module math </a:t>
            </a:r>
          </a:p>
          <a:p>
            <a:pPr>
              <a:buClr>
                <a:srgbClr val="00B0F0"/>
              </a:buClr>
            </a:pPr>
            <a:r>
              <a:rPr lang="en-US" altLang="zh-TW" dirty="0" smtClean="0"/>
              <a:t>import math </a:t>
            </a:r>
          </a:p>
          <a:p>
            <a:pPr>
              <a:buClr>
                <a:srgbClr val="00B0F0"/>
              </a:buClr>
            </a:pPr>
            <a:endParaRPr lang="en-US" altLang="zh-TW" dirty="0" smtClean="0"/>
          </a:p>
          <a:p>
            <a:pPr>
              <a:buClr>
                <a:srgbClr val="00B0F0"/>
              </a:buClr>
            </a:pPr>
            <a:r>
              <a:rPr lang="en-US" altLang="zh-TW" dirty="0" smtClean="0"/>
              <a:t>content = dir(math) </a:t>
            </a:r>
          </a:p>
          <a:p>
            <a:pPr>
              <a:buClr>
                <a:srgbClr val="00B0F0"/>
              </a:buClr>
            </a:pPr>
            <a:r>
              <a:rPr lang="en-US" altLang="zh-TW" dirty="0" smtClean="0"/>
              <a:t>print (content)</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 Module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 module allows you to logically organize your Python code. </a:t>
            </a:r>
          </a:p>
          <a:p>
            <a:pPr marL="465138" indent="-465138">
              <a:buClr>
                <a:srgbClr val="00B0F0"/>
              </a:buClr>
              <a:buFont typeface="Wingdings" pitchFamily="2" charset="2"/>
              <a:buChar char="u"/>
            </a:pPr>
            <a:r>
              <a:rPr lang="en-US" altLang="zh-TW" sz="2000" dirty="0" smtClean="0"/>
              <a:t>Grouping related code into a module makes the code easier to understand and use. </a:t>
            </a:r>
          </a:p>
          <a:p>
            <a:pPr marL="465138" indent="-465138">
              <a:buClr>
                <a:srgbClr val="00B0F0"/>
              </a:buClr>
              <a:buFont typeface="Wingdings" pitchFamily="2" charset="2"/>
              <a:buChar char="u"/>
            </a:pPr>
            <a:r>
              <a:rPr lang="en-US" altLang="zh-TW" sz="2000" dirty="0" smtClean="0"/>
              <a:t>A module is a Python object with arbitrarily named attributes that you can bind and reference.</a:t>
            </a:r>
          </a:p>
          <a:p>
            <a:pPr marL="465138" indent="-465138">
              <a:buClr>
                <a:srgbClr val="00B0F0"/>
              </a:buClr>
              <a:buFont typeface="Wingdings" pitchFamily="2" charset="2"/>
              <a:buChar char="u"/>
            </a:pPr>
            <a:r>
              <a:rPr lang="en-US" altLang="zh-TW" sz="2000" dirty="0" smtClean="0"/>
              <a:t>Simply, a module is a file consisting of Python code. A module can define functions, classes and variables. </a:t>
            </a:r>
          </a:p>
          <a:p>
            <a:pPr marL="465138" indent="-465138">
              <a:buClr>
                <a:srgbClr val="00B0F0"/>
              </a:buClr>
              <a:buFont typeface="Wingdings" pitchFamily="2" charset="2"/>
              <a:buChar char="u"/>
            </a:pPr>
            <a:r>
              <a:rPr lang="en-US" altLang="zh-TW" sz="2000" dirty="0" smtClean="0"/>
              <a:t>A module can also include </a:t>
            </a:r>
            <a:r>
              <a:rPr lang="en-US" altLang="zh-TW" sz="2000" dirty="0" err="1" smtClean="0"/>
              <a:t>runnable</a:t>
            </a:r>
            <a:r>
              <a:rPr lang="en-US" altLang="zh-TW" sz="2000" dirty="0" smtClean="0"/>
              <a:t> code.</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14.7 The dir()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210456" y="1182779"/>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When the above code is executed, it produces the following result −  </a:t>
            </a:r>
            <a:endParaRPr lang="en-US" altLang="zh-TW" sz="2000" dirty="0"/>
          </a:p>
        </p:txBody>
      </p:sp>
      <p:sp>
        <p:nvSpPr>
          <p:cNvPr id="12" name="TextBox 1"/>
          <p:cNvSpPr txBox="1"/>
          <p:nvPr/>
        </p:nvSpPr>
        <p:spPr>
          <a:xfrm>
            <a:off x="696685" y="1770604"/>
            <a:ext cx="7634515" cy="923330"/>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['__doc__', '__file__', '__name__', '</a:t>
            </a:r>
            <a:r>
              <a:rPr lang="en-US" altLang="zh-TW" dirty="0" err="1" smtClean="0"/>
              <a:t>acos</a:t>
            </a:r>
            <a:r>
              <a:rPr lang="en-US" altLang="zh-TW" dirty="0" smtClean="0"/>
              <a:t>', '</a:t>
            </a:r>
            <a:r>
              <a:rPr lang="en-US" altLang="zh-TW" dirty="0" err="1" smtClean="0"/>
              <a:t>asin</a:t>
            </a:r>
            <a:r>
              <a:rPr lang="en-US" altLang="zh-TW" dirty="0" smtClean="0"/>
              <a:t>', '</a:t>
            </a:r>
            <a:r>
              <a:rPr lang="en-US" altLang="zh-TW" dirty="0" err="1" smtClean="0"/>
              <a:t>atan</a:t>
            </a:r>
            <a:r>
              <a:rPr lang="en-US" altLang="zh-TW" dirty="0" smtClean="0"/>
              <a:t>', 'atan2', 'ceil', '</a:t>
            </a:r>
            <a:r>
              <a:rPr lang="en-US" altLang="zh-TW" dirty="0" err="1" smtClean="0"/>
              <a:t>cos</a:t>
            </a:r>
            <a:r>
              <a:rPr lang="en-US" altLang="zh-TW" dirty="0" smtClean="0"/>
              <a:t>', '</a:t>
            </a:r>
            <a:r>
              <a:rPr lang="en-US" altLang="zh-TW" dirty="0" err="1" smtClean="0"/>
              <a:t>cosh</a:t>
            </a:r>
            <a:r>
              <a:rPr lang="en-US" altLang="zh-TW" dirty="0" smtClean="0"/>
              <a:t>', 'degrees', 'e', 'exp', '</a:t>
            </a:r>
            <a:r>
              <a:rPr lang="en-US" altLang="zh-TW" dirty="0" err="1" smtClean="0"/>
              <a:t>fabs</a:t>
            </a:r>
            <a:r>
              <a:rPr lang="en-US" altLang="zh-TW" dirty="0" smtClean="0"/>
              <a:t>', 'floor', '</a:t>
            </a:r>
            <a:r>
              <a:rPr lang="en-US" altLang="zh-TW" dirty="0" err="1" smtClean="0"/>
              <a:t>fmod</a:t>
            </a:r>
            <a:r>
              <a:rPr lang="en-US" altLang="zh-TW" dirty="0" smtClean="0"/>
              <a:t>', '</a:t>
            </a:r>
            <a:r>
              <a:rPr lang="en-US" altLang="zh-TW" dirty="0" err="1" smtClean="0"/>
              <a:t>frexp</a:t>
            </a:r>
            <a:r>
              <a:rPr lang="en-US" altLang="zh-TW" dirty="0" smtClean="0"/>
              <a:t>', '</a:t>
            </a:r>
            <a:r>
              <a:rPr lang="en-US" altLang="zh-TW" dirty="0" err="1" smtClean="0"/>
              <a:t>hypot</a:t>
            </a:r>
            <a:r>
              <a:rPr lang="en-US" altLang="zh-TW" dirty="0" smtClean="0"/>
              <a:t>', '</a:t>
            </a:r>
            <a:r>
              <a:rPr lang="en-US" altLang="zh-TW" dirty="0" err="1" smtClean="0"/>
              <a:t>ldexp</a:t>
            </a:r>
            <a:r>
              <a:rPr lang="en-US" altLang="zh-TW" dirty="0" smtClean="0"/>
              <a:t>', 'log', 'log10', '</a:t>
            </a:r>
            <a:r>
              <a:rPr lang="en-US" altLang="zh-TW" dirty="0" err="1" smtClean="0"/>
              <a:t>modf</a:t>
            </a:r>
            <a:r>
              <a:rPr lang="en-US" altLang="zh-TW" dirty="0" smtClean="0"/>
              <a:t>', 'pi', '</a:t>
            </a:r>
            <a:r>
              <a:rPr lang="en-US" altLang="zh-TW" dirty="0" err="1" smtClean="0"/>
              <a:t>pow</a:t>
            </a:r>
            <a:r>
              <a:rPr lang="en-US" altLang="zh-TW" dirty="0" smtClean="0"/>
              <a:t>', 'radians', 'sin', '</a:t>
            </a:r>
            <a:r>
              <a:rPr lang="en-US" altLang="zh-TW" dirty="0" err="1" smtClean="0"/>
              <a:t>sinh</a:t>
            </a:r>
            <a:r>
              <a:rPr lang="en-US" altLang="zh-TW" dirty="0" smtClean="0"/>
              <a:t>', '</a:t>
            </a:r>
            <a:r>
              <a:rPr lang="en-US" altLang="zh-TW" dirty="0" err="1" smtClean="0"/>
              <a:t>sqrt</a:t>
            </a:r>
            <a:r>
              <a:rPr lang="en-US" altLang="zh-TW" dirty="0" smtClean="0"/>
              <a:t>', 'tan', '</a:t>
            </a:r>
            <a:r>
              <a:rPr lang="en-US" altLang="zh-TW" dirty="0" err="1" smtClean="0"/>
              <a:t>tanh</a:t>
            </a:r>
            <a:r>
              <a:rPr lang="en-US" altLang="zh-TW" dirty="0" smtClean="0"/>
              <a:t>']</a:t>
            </a:r>
          </a:p>
        </p:txBody>
      </p:sp>
      <p:sp>
        <p:nvSpPr>
          <p:cNvPr id="13" name="TextBox 1"/>
          <p:cNvSpPr txBox="1"/>
          <p:nvPr/>
        </p:nvSpPr>
        <p:spPr>
          <a:xfrm>
            <a:off x="275771" y="2902721"/>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the special string variable </a:t>
            </a:r>
            <a:r>
              <a:rPr lang="en-US" altLang="zh-TW" sz="2000" i="1" dirty="0" smtClean="0"/>
              <a:t>__name__</a:t>
            </a:r>
            <a:r>
              <a:rPr lang="en-US" altLang="zh-TW" sz="2000" dirty="0" smtClean="0"/>
              <a:t> is the module's name, and </a:t>
            </a:r>
            <a:r>
              <a:rPr lang="en-US" altLang="zh-TW" sz="2000" i="1" dirty="0" smtClean="0"/>
              <a:t>__file__</a:t>
            </a:r>
            <a:r>
              <a:rPr lang="en-US" altLang="zh-TW" sz="2000" dirty="0" smtClean="0"/>
              <a:t> is the filename from which the module was loaded.</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31</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14.8 The </a:t>
            </a:r>
            <a:r>
              <a:rPr lang="en-US" sz="4000" b="1" dirty="0" err="1" smtClean="0">
                <a:solidFill>
                  <a:srgbClr val="FFC000"/>
                </a:solidFill>
                <a:effectLst>
                  <a:outerShdw blurRad="38100" dist="38100" dir="2700000" algn="tl">
                    <a:srgbClr val="000000">
                      <a:alpha val="43137"/>
                    </a:srgbClr>
                  </a:outerShdw>
                </a:effectLst>
              </a:rPr>
              <a:t>globals</a:t>
            </a:r>
            <a:r>
              <a:rPr lang="en-US" sz="4000" b="1" dirty="0" smtClean="0">
                <a:solidFill>
                  <a:srgbClr val="FFC000"/>
                </a:solidFill>
                <a:effectLst>
                  <a:outerShdw blurRad="38100" dist="38100" dir="2700000" algn="tl">
                    <a:srgbClr val="000000">
                      <a:alpha val="43137"/>
                    </a:srgbClr>
                  </a:outerShdw>
                </a:effectLst>
              </a:rPr>
              <a:t>() and locals() Function</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14.8 The </a:t>
            </a:r>
            <a:r>
              <a:rPr lang="en-US" altLang="zh-TW" sz="3000" b="1" dirty="0" err="1" smtClean="0">
                <a:solidFill>
                  <a:srgbClr val="0070C0"/>
                </a:solidFill>
                <a:effectLst>
                  <a:outerShdw blurRad="38100" dist="38100" dir="2700000" algn="tl">
                    <a:srgbClr val="000000">
                      <a:alpha val="43137"/>
                    </a:srgbClr>
                  </a:outerShdw>
                </a:effectLst>
              </a:rPr>
              <a:t>globals</a:t>
            </a:r>
            <a:r>
              <a:rPr lang="en-US" altLang="zh-TW" sz="3000" b="1" dirty="0" smtClean="0">
                <a:solidFill>
                  <a:srgbClr val="0070C0"/>
                </a:solidFill>
                <a:effectLst>
                  <a:outerShdw blurRad="38100" dist="38100" dir="2700000" algn="tl">
                    <a:srgbClr val="000000">
                      <a:alpha val="43137"/>
                    </a:srgbClr>
                  </a:outerShdw>
                </a:effectLst>
              </a:rPr>
              <a:t>() and locals()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210456" y="1182779"/>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i="1" dirty="0" err="1" smtClean="0"/>
              <a:t>globals</a:t>
            </a:r>
            <a:r>
              <a:rPr lang="en-US" altLang="zh-TW" sz="2000" i="1" dirty="0" smtClean="0"/>
              <a:t>()</a:t>
            </a:r>
            <a:r>
              <a:rPr lang="en-US" altLang="zh-TW" sz="2000" dirty="0" smtClean="0"/>
              <a:t> and </a:t>
            </a:r>
            <a:r>
              <a:rPr lang="en-US" altLang="zh-TW" sz="2000" i="1" dirty="0" smtClean="0"/>
              <a:t>locals()</a:t>
            </a:r>
            <a:r>
              <a:rPr lang="en-US" altLang="zh-TW" sz="2000" dirty="0" smtClean="0"/>
              <a:t> functions can be used to return the names in the global and local namespaces depending on the location from where they are called.</a:t>
            </a:r>
          </a:p>
          <a:p>
            <a:pPr marL="465138" indent="-465138">
              <a:buClr>
                <a:srgbClr val="00B0F0"/>
              </a:buClr>
              <a:buFont typeface="Wingdings" pitchFamily="2" charset="2"/>
              <a:buChar char="u"/>
            </a:pPr>
            <a:r>
              <a:rPr lang="en-US" altLang="zh-TW" sz="2000" dirty="0" smtClean="0"/>
              <a:t>If locals() is called from within a function, it will return all the names that can be accessed locally from that function.</a:t>
            </a:r>
          </a:p>
          <a:p>
            <a:pPr marL="465138" indent="-465138">
              <a:buClr>
                <a:srgbClr val="00B0F0"/>
              </a:buClr>
              <a:buFont typeface="Wingdings" pitchFamily="2" charset="2"/>
              <a:buChar char="u"/>
            </a:pPr>
            <a:r>
              <a:rPr lang="en-US" altLang="zh-TW" sz="2000" dirty="0" smtClean="0"/>
              <a:t>If </a:t>
            </a:r>
            <a:r>
              <a:rPr lang="en-US" altLang="zh-TW" sz="2000" dirty="0" err="1" smtClean="0"/>
              <a:t>globals</a:t>
            </a:r>
            <a:r>
              <a:rPr lang="en-US" altLang="zh-TW" sz="2000" dirty="0" smtClean="0"/>
              <a:t>() is called from within a function, it will return all the names that can be accessed globally from that function.</a:t>
            </a:r>
          </a:p>
          <a:p>
            <a:pPr marL="465138" indent="-465138">
              <a:buClr>
                <a:srgbClr val="00B0F0"/>
              </a:buClr>
              <a:buFont typeface="Wingdings" pitchFamily="2" charset="2"/>
              <a:buChar char="u"/>
            </a:pPr>
            <a:r>
              <a:rPr lang="en-US" altLang="zh-TW" sz="2000" dirty="0" smtClean="0"/>
              <a:t>The return type of both these functions is dictionary. Therefore, names can be extracted using the keys() function.</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33</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14.9 The reload() Function</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14.9 The reload ()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210456" y="1182779"/>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When the module is imported into a script, the code in the top-level portion of a module is executed only once.</a:t>
            </a:r>
          </a:p>
          <a:p>
            <a:pPr marL="465138" indent="-465138">
              <a:buClr>
                <a:srgbClr val="00B0F0"/>
              </a:buClr>
              <a:buFont typeface="Wingdings" pitchFamily="2" charset="2"/>
              <a:buChar char="u"/>
            </a:pPr>
            <a:r>
              <a:rPr lang="en-US" altLang="zh-TW" sz="2000" dirty="0" smtClean="0"/>
              <a:t>Therefore, if you want to re-execute the top-level code in a module, you can use the </a:t>
            </a:r>
            <a:r>
              <a:rPr lang="en-US" altLang="zh-TW" sz="2000" i="1" dirty="0" smtClean="0"/>
              <a:t>reload() </a:t>
            </a:r>
            <a:r>
              <a:rPr lang="en-US" altLang="zh-TW" sz="2000" dirty="0" smtClean="0"/>
              <a:t>function. </a:t>
            </a:r>
          </a:p>
          <a:p>
            <a:pPr marL="465138" indent="-465138">
              <a:buClr>
                <a:srgbClr val="00B0F0"/>
              </a:buClr>
              <a:buFont typeface="Wingdings" pitchFamily="2" charset="2"/>
              <a:buChar char="u"/>
            </a:pPr>
            <a:r>
              <a:rPr lang="en-US" altLang="zh-TW" sz="2000" dirty="0" smtClean="0"/>
              <a:t>The reload() function imports a previously imported module again. The syntax of the reload() function is this −</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35</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14.10 Module Example</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14.10 Module </a:t>
            </a:r>
            <a:r>
              <a:rPr lang="en-US" altLang="zh-TW" sz="3000" b="1" dirty="0" smtClean="0">
                <a:solidFill>
                  <a:srgbClr val="0070C0"/>
                </a:solidFill>
                <a:effectLst>
                  <a:outerShdw blurRad="38100" dist="38100" dir="2700000" algn="tl">
                    <a:srgbClr val="000000">
                      <a:alpha val="43137"/>
                    </a:srgbClr>
                  </a:outerShdw>
                </a:effectLst>
              </a:rPr>
              <a:t>Example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1" y="446747"/>
            <a:ext cx="8255972" cy="630942"/>
          </a:xfrm>
          <a:prstGeom prst="rect">
            <a:avLst/>
          </a:prstGeom>
          <a:noFill/>
        </p:spPr>
        <p:txBody>
          <a:bodyPr wrap="square" rtlCol="0">
            <a:spAutoFit/>
          </a:bodyPr>
          <a:lstStyle/>
          <a:p>
            <a:r>
              <a:rPr lang="en-US" sz="2300" b="1" i="1" dirty="0" smtClean="0"/>
              <a:t>Introduction</a:t>
            </a:r>
          </a:p>
          <a:p>
            <a:r>
              <a:rPr lang="en-US" sz="1200" b="1" i="1" dirty="0" smtClean="0"/>
              <a:t>https://docs.python.org/2/tutorial/modules.html</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210456" y="1182779"/>
            <a:ext cx="4492173"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Create fibo.py as below.</a:t>
            </a:r>
          </a:p>
        </p:txBody>
      </p:sp>
      <p:sp>
        <p:nvSpPr>
          <p:cNvPr id="14" name="矩形 13"/>
          <p:cNvSpPr/>
          <p:nvPr/>
        </p:nvSpPr>
        <p:spPr>
          <a:xfrm>
            <a:off x="297542" y="1643360"/>
            <a:ext cx="3606801" cy="4401205"/>
          </a:xfrm>
          <a:prstGeom prst="rect">
            <a:avLst/>
          </a:prstGeom>
          <a:solidFill>
            <a:schemeClr val="bg1">
              <a:lumMod val="85000"/>
            </a:schemeClr>
          </a:solidFill>
          <a:ln>
            <a:solidFill>
              <a:srgbClr val="C00000"/>
            </a:solidFill>
          </a:ln>
        </p:spPr>
        <p:txBody>
          <a:bodyPr wrap="square">
            <a:spAutoFit/>
          </a:bodyPr>
          <a:lstStyle/>
          <a:p>
            <a:r>
              <a:rPr lang="en-US" altLang="zh-TW" sz="1400" dirty="0" smtClean="0"/>
              <a:t># Fibonacci numbers module</a:t>
            </a:r>
          </a:p>
          <a:p>
            <a:endParaRPr lang="en-US" altLang="zh-TW" sz="1400" dirty="0" smtClean="0"/>
          </a:p>
          <a:p>
            <a:r>
              <a:rPr lang="en-US" altLang="zh-TW" sz="1400" dirty="0" smtClean="0"/>
              <a:t>def fib(n):    # write Fibonacci series up to n</a:t>
            </a:r>
          </a:p>
          <a:p>
            <a:r>
              <a:rPr lang="en-US" altLang="zh-TW" sz="1400" dirty="0" smtClean="0"/>
              <a:t>    a, b = 0, 1</a:t>
            </a:r>
          </a:p>
          <a:p>
            <a:r>
              <a:rPr lang="en-US" altLang="zh-TW" sz="1400" dirty="0" smtClean="0"/>
              <a:t>    while b &lt; n:</a:t>
            </a:r>
          </a:p>
          <a:p>
            <a:r>
              <a:rPr lang="en-US" altLang="zh-TW" sz="1400" dirty="0" smtClean="0"/>
              <a:t>        print (b, end=" "),</a:t>
            </a:r>
          </a:p>
          <a:p>
            <a:r>
              <a:rPr lang="en-US" altLang="zh-TW" sz="1400" dirty="0" smtClean="0"/>
              <a:t>        a, b = b, </a:t>
            </a:r>
            <a:r>
              <a:rPr lang="en-US" altLang="zh-TW" sz="1400" dirty="0" err="1" smtClean="0"/>
              <a:t>a+b</a:t>
            </a:r>
            <a:endParaRPr lang="en-US" altLang="zh-TW" sz="1400" dirty="0" smtClean="0"/>
          </a:p>
          <a:p>
            <a:r>
              <a:rPr lang="en-US" altLang="zh-TW" sz="1400" dirty="0" smtClean="0"/>
              <a:t>    print ()</a:t>
            </a:r>
          </a:p>
          <a:p>
            <a:r>
              <a:rPr lang="en-US" altLang="zh-TW" sz="1400" dirty="0" smtClean="0"/>
              <a:t>		</a:t>
            </a:r>
          </a:p>
          <a:p>
            <a:r>
              <a:rPr lang="en-US" altLang="zh-TW" sz="1400" dirty="0" smtClean="0"/>
              <a:t>def fib2(n):   # return Fibonacci series up to n</a:t>
            </a:r>
          </a:p>
          <a:p>
            <a:r>
              <a:rPr lang="en-US" altLang="zh-TW" sz="1400" dirty="0" smtClean="0"/>
              <a:t>    result = []</a:t>
            </a:r>
          </a:p>
          <a:p>
            <a:r>
              <a:rPr lang="en-US" altLang="zh-TW" sz="1400" dirty="0" smtClean="0"/>
              <a:t>    a, b = 0, 1</a:t>
            </a:r>
          </a:p>
          <a:p>
            <a:r>
              <a:rPr lang="en-US" altLang="zh-TW" sz="1400" dirty="0" smtClean="0"/>
              <a:t>    while b &lt; n:</a:t>
            </a:r>
          </a:p>
          <a:p>
            <a:r>
              <a:rPr lang="en-US" altLang="zh-TW" sz="1400" dirty="0" smtClean="0"/>
              <a:t>        </a:t>
            </a:r>
            <a:r>
              <a:rPr lang="en-US" altLang="zh-TW" sz="1400" dirty="0" err="1" smtClean="0"/>
              <a:t>result.append</a:t>
            </a:r>
            <a:r>
              <a:rPr lang="en-US" altLang="zh-TW" sz="1400" dirty="0" smtClean="0"/>
              <a:t>(b)</a:t>
            </a:r>
          </a:p>
          <a:p>
            <a:r>
              <a:rPr lang="en-US" altLang="zh-TW" sz="1400" dirty="0" smtClean="0"/>
              <a:t>        a, b = b, </a:t>
            </a:r>
            <a:r>
              <a:rPr lang="en-US" altLang="zh-TW" sz="1400" dirty="0" err="1" smtClean="0"/>
              <a:t>a+b</a:t>
            </a:r>
            <a:endParaRPr lang="en-US" altLang="zh-TW" sz="1400" dirty="0" smtClean="0"/>
          </a:p>
          <a:p>
            <a:r>
              <a:rPr lang="en-US" altLang="zh-TW" sz="1400" dirty="0" smtClean="0"/>
              <a:t>    return result</a:t>
            </a:r>
          </a:p>
          <a:p>
            <a:r>
              <a:rPr lang="en-US" altLang="zh-TW" sz="1400" dirty="0" smtClean="0"/>
              <a:t>	</a:t>
            </a:r>
          </a:p>
          <a:p>
            <a:r>
              <a:rPr lang="en-US" altLang="zh-TW" sz="1400" dirty="0" smtClean="0"/>
              <a:t>if __name__ == "__main__":</a:t>
            </a:r>
          </a:p>
          <a:p>
            <a:r>
              <a:rPr lang="en-US" altLang="zh-TW" sz="1400" dirty="0" smtClean="0"/>
              <a:t>	import sys</a:t>
            </a:r>
          </a:p>
          <a:p>
            <a:r>
              <a:rPr lang="en-US" altLang="zh-TW" sz="1400" dirty="0" smtClean="0"/>
              <a:t>	fib(</a:t>
            </a:r>
            <a:r>
              <a:rPr lang="en-US" altLang="zh-TW" sz="1400" dirty="0" err="1" smtClean="0"/>
              <a:t>int</a:t>
            </a:r>
            <a:r>
              <a:rPr lang="en-US" altLang="zh-TW" sz="1400" dirty="0" smtClean="0"/>
              <a:t>(</a:t>
            </a:r>
            <a:r>
              <a:rPr lang="en-US" altLang="zh-TW" sz="1400" dirty="0" err="1" smtClean="0"/>
              <a:t>sys.argv</a:t>
            </a:r>
            <a:r>
              <a:rPr lang="en-US" altLang="zh-TW" sz="1400" dirty="0" smtClean="0"/>
              <a:t>[1]))</a:t>
            </a:r>
            <a:endParaRPr lang="zh-TW" altLang="en-US" sz="1400" dirty="0"/>
          </a:p>
        </p:txBody>
      </p:sp>
      <p:sp>
        <p:nvSpPr>
          <p:cNvPr id="15" name="矩形 14"/>
          <p:cNvSpPr/>
          <p:nvPr/>
        </p:nvSpPr>
        <p:spPr>
          <a:xfrm>
            <a:off x="333829" y="5254171"/>
            <a:ext cx="2685142" cy="7402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4760685" y="5283199"/>
            <a:ext cx="2380343" cy="493486"/>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For Command Mode: </a:t>
            </a:r>
          </a:p>
          <a:p>
            <a:r>
              <a:rPr lang="en-US" altLang="zh-TW" dirty="0" smtClean="0">
                <a:solidFill>
                  <a:schemeClr val="tx1"/>
                </a:solidFill>
              </a:rPr>
              <a:t>$ python fibo.py 50</a:t>
            </a:r>
            <a:endParaRPr lang="zh-TW" altLang="en-US" dirty="0">
              <a:solidFill>
                <a:schemeClr val="tx1"/>
              </a:solidFill>
            </a:endParaRPr>
          </a:p>
        </p:txBody>
      </p:sp>
      <p:cxnSp>
        <p:nvCxnSpPr>
          <p:cNvPr id="18" name="直線單箭頭接點 17"/>
          <p:cNvCxnSpPr>
            <a:stCxn id="16" idx="1"/>
            <a:endCxn id="15" idx="3"/>
          </p:cNvCxnSpPr>
          <p:nvPr/>
        </p:nvCxnSpPr>
        <p:spPr>
          <a:xfrm flipH="1">
            <a:off x="3018971" y="5529942"/>
            <a:ext cx="1741714" cy="9434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41086" y="2010228"/>
            <a:ext cx="3331028" cy="31568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單箭頭接點 24"/>
          <p:cNvCxnSpPr>
            <a:stCxn id="29" idx="1"/>
            <a:endCxn id="24" idx="3"/>
          </p:cNvCxnSpPr>
          <p:nvPr/>
        </p:nvCxnSpPr>
        <p:spPr>
          <a:xfrm flipH="1">
            <a:off x="3672114" y="2271486"/>
            <a:ext cx="1182913" cy="1317171"/>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855027" y="1074057"/>
            <a:ext cx="3360058" cy="2394858"/>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For Interactive Mode</a:t>
            </a:r>
          </a:p>
          <a:p>
            <a:r>
              <a:rPr lang="en-US" altLang="zh-TW" dirty="0" smtClean="0">
                <a:solidFill>
                  <a:schemeClr val="tx1"/>
                </a:solidFill>
              </a:rPr>
              <a:t>$ python</a:t>
            </a:r>
          </a:p>
          <a:p>
            <a:r>
              <a:rPr lang="en-US" altLang="zh-TW" dirty="0" smtClean="0">
                <a:solidFill>
                  <a:schemeClr val="tx1"/>
                </a:solidFill>
              </a:rPr>
              <a:t>&gt;&gt;&gt; import </a:t>
            </a:r>
            <a:r>
              <a:rPr lang="en-US" altLang="zh-TW" dirty="0" err="1" smtClean="0">
                <a:solidFill>
                  <a:schemeClr val="tx1"/>
                </a:solidFill>
              </a:rPr>
              <a:t>fibo</a:t>
            </a:r>
            <a:endParaRPr lang="en-US" altLang="zh-TW" dirty="0" smtClean="0">
              <a:solidFill>
                <a:schemeClr val="tx1"/>
              </a:solidFill>
            </a:endParaRPr>
          </a:p>
          <a:p>
            <a:r>
              <a:rPr lang="en-US" altLang="zh-TW" dirty="0" smtClean="0">
                <a:solidFill>
                  <a:schemeClr val="tx1"/>
                </a:solidFill>
              </a:rPr>
              <a:t>&gt;&gt;&gt; </a:t>
            </a:r>
            <a:r>
              <a:rPr lang="en-US" altLang="zh-TW" dirty="0" err="1" smtClean="0">
                <a:solidFill>
                  <a:schemeClr val="tx1"/>
                </a:solidFill>
              </a:rPr>
              <a:t>fibo,fib</a:t>
            </a:r>
            <a:r>
              <a:rPr lang="en-US" altLang="zh-TW" dirty="0" smtClean="0">
                <a:solidFill>
                  <a:schemeClr val="tx1"/>
                </a:solidFill>
              </a:rPr>
              <a:t> (10)</a:t>
            </a:r>
          </a:p>
          <a:p>
            <a:r>
              <a:rPr lang="en-US" altLang="zh-TW" dirty="0" smtClean="0">
                <a:solidFill>
                  <a:schemeClr val="tx1"/>
                </a:solidFill>
              </a:rPr>
              <a:t>1 1 2 3 5 8</a:t>
            </a:r>
          </a:p>
          <a:p>
            <a:r>
              <a:rPr lang="en-US" altLang="zh-TW" dirty="0" smtClean="0">
                <a:solidFill>
                  <a:schemeClr val="tx1"/>
                </a:solidFill>
              </a:rPr>
              <a:t>&gt;&gt;&gt; fibo.lib2(10)</a:t>
            </a:r>
          </a:p>
          <a:p>
            <a:r>
              <a:rPr lang="en-US" altLang="zh-TW" dirty="0" smtClean="0">
                <a:solidFill>
                  <a:schemeClr val="tx1"/>
                </a:solidFill>
              </a:rPr>
              <a:t>[1, 1, 2, 3, 5, 8]</a:t>
            </a:r>
          </a:p>
          <a:p>
            <a:r>
              <a:rPr lang="en-US" altLang="zh-TW" dirty="0" smtClean="0">
                <a:solidFill>
                  <a:schemeClr val="tx1"/>
                </a:solidFill>
              </a:rPr>
              <a:t>&gt;&gt;&gt; exit ()</a:t>
            </a:r>
          </a:p>
          <a:p>
            <a:endParaRPr lang="zh-TW" altLang="en-US" dirty="0">
              <a:solidFill>
                <a:schemeClr val="tx1"/>
              </a:solidFill>
            </a:endParaRPr>
          </a:p>
        </p:txBody>
      </p:sp>
      <p:pic>
        <p:nvPicPr>
          <p:cNvPr id="1027" name="Picture 3"/>
          <p:cNvPicPr>
            <a:picLocks noChangeAspect="1" noChangeArrowheads="1"/>
          </p:cNvPicPr>
          <p:nvPr/>
        </p:nvPicPr>
        <p:blipFill>
          <a:blip r:embed="rId4" cstate="print"/>
          <a:srcRect/>
          <a:stretch>
            <a:fillRect/>
          </a:stretch>
        </p:blipFill>
        <p:spPr bwMode="auto">
          <a:xfrm>
            <a:off x="3000375" y="3888695"/>
            <a:ext cx="6143625" cy="1228725"/>
          </a:xfrm>
          <a:prstGeom prst="rect">
            <a:avLst/>
          </a:prstGeom>
          <a:noFill/>
          <a:ln w="9525">
            <a:solidFill>
              <a:srgbClr val="C00000"/>
            </a:solid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733018" y="5876471"/>
            <a:ext cx="3829050" cy="53340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37</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14.11 </a:t>
            </a:r>
            <a:r>
              <a:rPr lang="en-US" sz="4000" b="1" dirty="0" smtClean="0">
                <a:solidFill>
                  <a:srgbClr val="FFC000"/>
                </a:solidFill>
                <a:effectLst>
                  <a:outerShdw blurRad="38100" dist="38100" dir="2700000" algn="tl">
                    <a:srgbClr val="000000">
                      <a:alpha val="43137"/>
                    </a:srgbClr>
                  </a:outerShdw>
                </a:effectLst>
              </a:rPr>
              <a:t>Package Example</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14.11 Package Example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1" y="446747"/>
            <a:ext cx="8255972" cy="630942"/>
          </a:xfrm>
          <a:prstGeom prst="rect">
            <a:avLst/>
          </a:prstGeom>
          <a:noFill/>
        </p:spPr>
        <p:txBody>
          <a:bodyPr wrap="square" rtlCol="0">
            <a:spAutoFit/>
          </a:bodyPr>
          <a:lstStyle/>
          <a:p>
            <a:r>
              <a:rPr lang="en-US" sz="2300" b="1" i="1" dirty="0" smtClean="0"/>
              <a:t>Introduction</a:t>
            </a:r>
          </a:p>
          <a:p>
            <a:r>
              <a:rPr lang="en-US" sz="1200" b="1" i="1" dirty="0" smtClean="0"/>
              <a:t>http://stackoverflow.com/questions/7948494/whats-the-difference-between-a-python-module-and-a-python-package</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210456" y="1182779"/>
            <a:ext cx="8577942" cy="4247317"/>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A </a:t>
            </a:r>
            <a:r>
              <a:rPr lang="en-US" altLang="zh-TW" b="1" dirty="0" smtClean="0"/>
              <a:t>package</a:t>
            </a:r>
            <a:r>
              <a:rPr lang="en-US" altLang="zh-TW" dirty="0" smtClean="0"/>
              <a:t> is a collection of </a:t>
            </a:r>
            <a:r>
              <a:rPr lang="en-US" altLang="zh-TW" b="1" dirty="0" smtClean="0"/>
              <a:t>Python modules</a:t>
            </a:r>
            <a:r>
              <a:rPr lang="en-US" altLang="zh-TW" dirty="0" smtClean="0"/>
              <a:t>: while a </a:t>
            </a:r>
            <a:r>
              <a:rPr lang="en-US" altLang="zh-TW" b="1" dirty="0" smtClean="0"/>
              <a:t>module</a:t>
            </a:r>
            <a:r>
              <a:rPr lang="en-US" altLang="zh-TW" dirty="0" smtClean="0"/>
              <a:t> is a single </a:t>
            </a:r>
            <a:r>
              <a:rPr lang="en-US" altLang="zh-TW" b="1" dirty="0" smtClean="0"/>
              <a:t>Python</a:t>
            </a:r>
            <a:r>
              <a:rPr lang="en-US" altLang="zh-TW" dirty="0" smtClean="0"/>
              <a:t> file, a </a:t>
            </a:r>
            <a:r>
              <a:rPr lang="en-US" altLang="zh-TW" b="1" dirty="0" smtClean="0"/>
              <a:t>package</a:t>
            </a:r>
            <a:r>
              <a:rPr lang="en-US" altLang="zh-TW" dirty="0" smtClean="0"/>
              <a:t> is a directory of </a:t>
            </a:r>
            <a:r>
              <a:rPr lang="en-US" altLang="zh-TW" b="1" dirty="0" smtClean="0"/>
              <a:t>Python modules </a:t>
            </a:r>
            <a:r>
              <a:rPr lang="en-US" altLang="zh-TW" dirty="0" smtClean="0"/>
              <a:t>containing an additional __</a:t>
            </a:r>
            <a:r>
              <a:rPr lang="en-US" altLang="zh-TW" dirty="0" err="1" smtClean="0"/>
              <a:t>init__.py</a:t>
            </a:r>
            <a:r>
              <a:rPr lang="en-US" altLang="zh-TW" dirty="0" smtClean="0"/>
              <a:t> file, to distinguish a </a:t>
            </a:r>
            <a:r>
              <a:rPr lang="en-US" altLang="zh-TW" b="1" dirty="0" smtClean="0"/>
              <a:t>package</a:t>
            </a:r>
            <a:r>
              <a:rPr lang="en-US" altLang="zh-TW" dirty="0" smtClean="0"/>
              <a:t> from a directory that just happens to contain a bunch of </a:t>
            </a:r>
            <a:r>
              <a:rPr lang="en-US" altLang="zh-TW" b="1" dirty="0" err="1" smtClean="0"/>
              <a:t>Python</a:t>
            </a:r>
            <a:r>
              <a:rPr lang="en-US" altLang="zh-TW" dirty="0" err="1" smtClean="0"/>
              <a:t>scripts</a:t>
            </a:r>
            <a:r>
              <a:rPr lang="en-US" altLang="zh-TW" dirty="0" smtClean="0"/>
              <a:t>.</a:t>
            </a:r>
          </a:p>
          <a:p>
            <a:pPr marL="465138" indent="-465138">
              <a:buClr>
                <a:srgbClr val="00B0F0"/>
              </a:buClr>
              <a:buFont typeface="Wingdings" pitchFamily="2" charset="2"/>
              <a:buChar char="u"/>
            </a:pPr>
            <a:r>
              <a:rPr lang="en-US" altLang="zh-TW" dirty="0" smtClean="0"/>
              <a:t>Python will search all module files in current directory or environment variable PYTHONPYH.</a:t>
            </a:r>
          </a:p>
          <a:p>
            <a:pPr marL="465138" indent="-465138">
              <a:buClr>
                <a:srgbClr val="00B0F0"/>
              </a:buClr>
              <a:buFont typeface="Wingdings" pitchFamily="2" charset="2"/>
              <a:buChar char="u"/>
            </a:pPr>
            <a:r>
              <a:rPr lang="en-US" altLang="zh-TW" dirty="0" smtClean="0"/>
              <a:t>In the following example, </a:t>
            </a:r>
          </a:p>
          <a:p>
            <a:pPr marL="922338" lvl="1" indent="-465138">
              <a:buClr>
                <a:srgbClr val="00B0F0"/>
              </a:buClr>
              <a:buFont typeface="+mj-lt"/>
              <a:buAutoNum type="arabicPeriod"/>
            </a:pPr>
            <a:r>
              <a:rPr lang="en-US" altLang="zh-TW" dirty="0" smtClean="0"/>
              <a:t>Put a test program under D:\Work\workspace\python\Package14_Package.py</a:t>
            </a:r>
          </a:p>
          <a:p>
            <a:pPr marL="922338" lvl="1" indent="-465138">
              <a:buClr>
                <a:srgbClr val="00B0F0"/>
              </a:buClr>
              <a:buFont typeface="+mj-lt"/>
              <a:buAutoNum type="arabicPeriod"/>
            </a:pPr>
            <a:r>
              <a:rPr lang="en-US" altLang="zh-TW" dirty="0" smtClean="0"/>
              <a:t>Put all module files (e.g., Pots.py, Isdn.py, and G3.py) in Package directory. </a:t>
            </a:r>
          </a:p>
          <a:p>
            <a:pPr marL="465138" indent="-465138">
              <a:buClr>
                <a:srgbClr val="00B0F0"/>
              </a:buClr>
              <a:buFont typeface="Wingdings" pitchFamily="2" charset="2"/>
              <a:buChar char="u"/>
            </a:pPr>
            <a:r>
              <a:rPr lang="en-US" altLang="zh-TW" dirty="0" smtClean="0"/>
              <a:t>Note:</a:t>
            </a:r>
          </a:p>
          <a:p>
            <a:pPr marL="922338" lvl="1" indent="-465138">
              <a:buClr>
                <a:srgbClr val="00B0F0"/>
              </a:buClr>
              <a:buFont typeface="+mj-lt"/>
              <a:buAutoNum type="arabicPeriod"/>
            </a:pPr>
            <a:r>
              <a:rPr lang="en-US" altLang="zh-TW" dirty="0" smtClean="0"/>
              <a:t>If environment variable PYTHONPATH is not setup, you have to </a:t>
            </a:r>
            <a:r>
              <a:rPr lang="en-US" altLang="zh-TW" i="1" dirty="0" smtClean="0"/>
              <a:t>all module files </a:t>
            </a:r>
            <a:r>
              <a:rPr lang="en-US" altLang="zh-TW" dirty="0" smtClean="0"/>
              <a:t>(e.g., Pots.py, Isdn.py, and G3.py) in  </a:t>
            </a:r>
            <a:r>
              <a:rPr lang="en-US" altLang="zh-TW" b="1" i="1" dirty="0" smtClean="0"/>
              <a:t>current</a:t>
            </a:r>
            <a:r>
              <a:rPr lang="en-US" altLang="zh-TW" b="1" dirty="0" smtClean="0"/>
              <a:t> (i.e., Package) </a:t>
            </a:r>
            <a:r>
              <a:rPr lang="en-US" altLang="zh-TW" dirty="0" smtClean="0"/>
              <a:t>directory.</a:t>
            </a:r>
          </a:p>
          <a:p>
            <a:pPr marL="922338" lvl="1" indent="-465138">
              <a:buClr>
                <a:srgbClr val="00B0F0"/>
              </a:buClr>
              <a:buFont typeface="+mj-lt"/>
              <a:buAutoNum type="arabicPeriod"/>
            </a:pPr>
            <a:r>
              <a:rPr lang="en-US" altLang="zh-TW" dirty="0" smtClean="0"/>
              <a:t>If you set environment variable PYTHONPATH setup (e.g., D:\Work\workspace\python\Package\Phone), you can you have to </a:t>
            </a:r>
            <a:r>
              <a:rPr lang="en-US" altLang="zh-TW" i="1" dirty="0" smtClean="0"/>
              <a:t>all module files </a:t>
            </a:r>
            <a:r>
              <a:rPr lang="en-US" altLang="zh-TW" dirty="0" smtClean="0"/>
              <a:t>(e.g., Pots.py, Isdn.py, and G3.py) in  </a:t>
            </a:r>
            <a:r>
              <a:rPr lang="en-US" altLang="zh-TW" b="1" i="1" dirty="0" smtClean="0"/>
              <a:t>Phone </a:t>
            </a:r>
            <a:r>
              <a:rPr lang="en-US" altLang="zh-TW" dirty="0" smtClean="0"/>
              <a:t>directory.</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14.11 </a:t>
            </a:r>
            <a:r>
              <a:rPr lang="en-US" altLang="zh-TW" sz="3000" b="1" dirty="0" smtClean="0">
                <a:solidFill>
                  <a:srgbClr val="0070C0"/>
                </a:solidFill>
                <a:effectLst>
                  <a:outerShdw blurRad="38100" dist="38100" dir="2700000" algn="tl">
                    <a:srgbClr val="000000">
                      <a:alpha val="43137"/>
                    </a:srgbClr>
                  </a:outerShdw>
                </a:effectLst>
              </a:rPr>
              <a:t>Package: Setup PYTHONPATH</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1" y="446747"/>
            <a:ext cx="8255972" cy="630942"/>
          </a:xfrm>
          <a:prstGeom prst="rect">
            <a:avLst/>
          </a:prstGeom>
          <a:noFill/>
        </p:spPr>
        <p:txBody>
          <a:bodyPr wrap="square" rtlCol="0">
            <a:spAutoFit/>
          </a:bodyPr>
          <a:lstStyle/>
          <a:p>
            <a:r>
              <a:rPr lang="en-US" sz="2300" b="1" i="1" dirty="0" smtClean="0"/>
              <a:t>Introduction</a:t>
            </a:r>
          </a:p>
          <a:p>
            <a:r>
              <a:rPr lang="en-US" sz="1200" b="1" i="1" dirty="0" smtClean="0"/>
              <a:t>http://stackoverflow.com/questions/7948494/whats-the-difference-between-a-python-module-and-a-python-package</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210456" y="1182779"/>
            <a:ext cx="8577942"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On desktop, right-click  mouse on “Computer” &gt; “Setup Property” &gt; “Advanced Setup” &gt; “Environment Variable” &gt; “User Variable” &gt; Create “PYTHONPATH” (D:\Work\workspace\python\Package\Phone)</a:t>
            </a:r>
          </a:p>
        </p:txBody>
      </p:sp>
      <p:pic>
        <p:nvPicPr>
          <p:cNvPr id="3074" name="Picture 2"/>
          <p:cNvPicPr>
            <a:picLocks noChangeAspect="1" noChangeArrowheads="1"/>
          </p:cNvPicPr>
          <p:nvPr/>
        </p:nvPicPr>
        <p:blipFill>
          <a:blip r:embed="rId4" cstate="print"/>
          <a:srcRect/>
          <a:stretch>
            <a:fillRect/>
          </a:stretch>
        </p:blipFill>
        <p:spPr bwMode="auto">
          <a:xfrm>
            <a:off x="1085624" y="2191657"/>
            <a:ext cx="6943725" cy="381000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14.1 Module Syntax</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14.11 Package</a:t>
            </a:r>
            <a:r>
              <a:rPr lang="en-US" altLang="zh-TW" sz="3000" b="1" dirty="0" smtClean="0">
                <a:solidFill>
                  <a:srgbClr val="0070C0"/>
                </a:solidFill>
                <a:effectLst>
                  <a:outerShdw blurRad="38100" dist="38100" dir="2700000" algn="tl">
                    <a:srgbClr val="000000">
                      <a:alpha val="43137"/>
                    </a:srgbClr>
                  </a:outerShdw>
                </a:effectLst>
              </a:rPr>
              <a:t>: Verify the PYTHOPATH</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1" y="446747"/>
            <a:ext cx="8255972" cy="630942"/>
          </a:xfrm>
          <a:prstGeom prst="rect">
            <a:avLst/>
          </a:prstGeom>
          <a:noFill/>
        </p:spPr>
        <p:txBody>
          <a:bodyPr wrap="square" rtlCol="0">
            <a:spAutoFit/>
          </a:bodyPr>
          <a:lstStyle/>
          <a:p>
            <a:r>
              <a:rPr lang="en-US" sz="2300" b="1" i="1" dirty="0" smtClean="0"/>
              <a:t>Introduction</a:t>
            </a:r>
          </a:p>
          <a:p>
            <a:r>
              <a:rPr lang="en-US" sz="1200" b="1" i="1" dirty="0" smtClean="0"/>
              <a:t>https://www.microsoft.com/resources/documentation/windows/xp/all/proddocs/en-us/windows_dos_copy.mspx?mfr=true</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210456" y="1182779"/>
            <a:ext cx="8577942" cy="397031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Use “echo %PYTHONPATH%” to verify the path. Then, “</a:t>
            </a:r>
            <a:r>
              <a:rPr lang="en-US" altLang="zh-TW" dirty="0" err="1" smtClean="0"/>
              <a:t>cd</a:t>
            </a:r>
            <a:r>
              <a:rPr lang="en-US" altLang="zh-TW" dirty="0" smtClean="0"/>
              <a:t> &lt;copy and paste the directory path&gt;” to verify the setup is correct or not.</a:t>
            </a:r>
          </a:p>
          <a:p>
            <a:pPr marL="465138" indent="-465138">
              <a:buClr>
                <a:srgbClr val="00B0F0"/>
              </a:buClr>
              <a:buFont typeface="Wingdings" pitchFamily="2" charset="2"/>
              <a:buChar char="u"/>
            </a:pPr>
            <a:r>
              <a:rPr lang="en-US" altLang="zh-TW" dirty="0" smtClean="0"/>
              <a:t>To copy text from a command prompt </a:t>
            </a:r>
            <a:r>
              <a:rPr lang="en-US" altLang="zh-TW" dirty="0" err="1" smtClean="0"/>
              <a:t>windo</a:t>
            </a:r>
            <a:endParaRPr lang="en-US" altLang="zh-TW" dirty="0" smtClean="0"/>
          </a:p>
          <a:p>
            <a:pPr marL="922338" lvl="1" indent="-465138">
              <a:buClr>
                <a:srgbClr val="00B0F0"/>
              </a:buClr>
              <a:buFont typeface="+mj-lt"/>
              <a:buAutoNum type="arabicPeriod"/>
            </a:pPr>
            <a:r>
              <a:rPr lang="en-US" altLang="zh-TW" dirty="0" smtClean="0"/>
              <a:t>Open Command Prompt </a:t>
            </a:r>
          </a:p>
          <a:p>
            <a:pPr marL="922338" lvl="1" indent="-465138">
              <a:buClr>
                <a:srgbClr val="00B0F0"/>
              </a:buClr>
              <a:buFont typeface="+mj-lt"/>
              <a:buAutoNum type="arabicPeriod"/>
            </a:pPr>
            <a:r>
              <a:rPr lang="en-US" altLang="zh-TW" dirty="0" smtClean="0"/>
              <a:t>Right-click the title bar of the command prompt window, point to </a:t>
            </a:r>
            <a:r>
              <a:rPr lang="en-US" altLang="zh-TW" b="1" dirty="0" smtClean="0"/>
              <a:t>Edit</a:t>
            </a:r>
            <a:r>
              <a:rPr lang="en-US" altLang="zh-TW" dirty="0" smtClean="0"/>
              <a:t>, and then click </a:t>
            </a:r>
            <a:r>
              <a:rPr lang="en-US" altLang="zh-TW" b="1" dirty="0" smtClean="0"/>
              <a:t>Mark</a:t>
            </a:r>
            <a:r>
              <a:rPr lang="en-US" altLang="zh-TW" dirty="0" smtClean="0"/>
              <a:t>.</a:t>
            </a:r>
          </a:p>
          <a:p>
            <a:pPr marL="922338" lvl="1" indent="-465138">
              <a:buClr>
                <a:srgbClr val="00B0F0"/>
              </a:buClr>
              <a:buFont typeface="+mj-lt"/>
              <a:buAutoNum type="arabicPeriod"/>
            </a:pPr>
            <a:r>
              <a:rPr lang="en-US" altLang="zh-TW" dirty="0" smtClean="0"/>
              <a:t>Click the beginning of the text you want to copy.</a:t>
            </a:r>
          </a:p>
          <a:p>
            <a:pPr marL="922338" lvl="1" indent="-465138">
              <a:buClr>
                <a:srgbClr val="00B0F0"/>
              </a:buClr>
              <a:buFont typeface="+mj-lt"/>
              <a:buAutoNum type="arabicPeriod"/>
            </a:pPr>
            <a:r>
              <a:rPr lang="en-US" altLang="zh-TW" dirty="0" smtClean="0"/>
              <a:t>Press and hold down the SHIFT key, and then click the end of the text you want to copy (or you can click and drag the cursor to select the text).</a:t>
            </a:r>
          </a:p>
          <a:p>
            <a:pPr marL="922338" lvl="1" indent="-465138">
              <a:buClr>
                <a:srgbClr val="00B0F0"/>
              </a:buClr>
              <a:buFont typeface="+mj-lt"/>
              <a:buAutoNum type="arabicPeriod"/>
            </a:pPr>
            <a:r>
              <a:rPr lang="en-US" altLang="zh-TW" dirty="0" smtClean="0"/>
              <a:t>Right-click the title bar, point to </a:t>
            </a:r>
            <a:r>
              <a:rPr lang="en-US" altLang="zh-TW" b="1" dirty="0" smtClean="0"/>
              <a:t>Edit</a:t>
            </a:r>
            <a:r>
              <a:rPr lang="en-US" altLang="zh-TW" dirty="0" smtClean="0"/>
              <a:t>, and then click </a:t>
            </a:r>
            <a:r>
              <a:rPr lang="en-US" altLang="zh-TW" b="1" dirty="0" smtClean="0"/>
              <a:t>Copy</a:t>
            </a:r>
            <a:r>
              <a:rPr lang="en-US" altLang="zh-TW" dirty="0" smtClean="0"/>
              <a:t>.</a:t>
            </a:r>
          </a:p>
          <a:p>
            <a:pPr marL="922338" lvl="1" indent="-465138">
              <a:buClr>
                <a:srgbClr val="00B0F0"/>
              </a:buClr>
              <a:buFont typeface="+mj-lt"/>
              <a:buAutoNum type="arabicPeriod"/>
            </a:pPr>
            <a:r>
              <a:rPr lang="en-US" altLang="zh-TW" dirty="0" smtClean="0"/>
              <a:t>Position the cursor where you want the text to be inserted:</a:t>
            </a:r>
          </a:p>
          <a:p>
            <a:pPr marL="465138" indent="-465138">
              <a:buClr>
                <a:srgbClr val="00B0F0"/>
              </a:buClr>
              <a:buFont typeface="Wingdings" pitchFamily="2" charset="2"/>
              <a:buChar char="u"/>
            </a:pPr>
            <a:r>
              <a:rPr lang="en-US" altLang="zh-TW" dirty="0" smtClean="0"/>
              <a:t>In an MS-DOS-based program, or in a command prompt window, right-click the title bar, point to </a:t>
            </a:r>
            <a:r>
              <a:rPr lang="en-US" altLang="zh-TW" b="1" dirty="0" smtClean="0"/>
              <a:t>Edit</a:t>
            </a:r>
            <a:r>
              <a:rPr lang="en-US" altLang="zh-TW" dirty="0" smtClean="0"/>
              <a:t>, and then click </a:t>
            </a:r>
            <a:r>
              <a:rPr lang="en-US" altLang="zh-TW" b="1" dirty="0" smtClean="0"/>
              <a:t>Paste</a:t>
            </a:r>
            <a:r>
              <a:rPr lang="en-US" altLang="zh-TW" dirty="0" smtClean="0"/>
              <a:t>.</a:t>
            </a:r>
          </a:p>
          <a:p>
            <a:pPr marL="465138" indent="-465138">
              <a:buClr>
                <a:srgbClr val="00B0F0"/>
              </a:buClr>
              <a:buFont typeface="Wingdings" pitchFamily="2" charset="2"/>
              <a:buChar char="u"/>
            </a:pPr>
            <a:r>
              <a:rPr lang="en-US" altLang="zh-TW" dirty="0" smtClean="0"/>
              <a:t>In a Windows-based program, click the </a:t>
            </a:r>
            <a:r>
              <a:rPr lang="en-US" altLang="zh-TW" b="1" dirty="0" smtClean="0"/>
              <a:t>Edit</a:t>
            </a:r>
            <a:r>
              <a:rPr lang="en-US" altLang="zh-TW" dirty="0" smtClean="0"/>
              <a:t> menu, and then click </a:t>
            </a:r>
            <a:r>
              <a:rPr lang="en-US" altLang="zh-TW" b="1" dirty="0" smtClean="0"/>
              <a:t>Paste</a:t>
            </a:r>
            <a:r>
              <a:rPr lang="en-US" altLang="zh-TW" dirty="0" smtClean="0"/>
              <a:t>. </a:t>
            </a:r>
          </a:p>
        </p:txBody>
      </p:sp>
      <p:pic>
        <p:nvPicPr>
          <p:cNvPr id="2051" name="Picture 3"/>
          <p:cNvPicPr>
            <a:picLocks noChangeAspect="1" noChangeArrowheads="1"/>
          </p:cNvPicPr>
          <p:nvPr/>
        </p:nvPicPr>
        <p:blipFill>
          <a:blip r:embed="rId4" cstate="print"/>
          <a:srcRect/>
          <a:stretch>
            <a:fillRect/>
          </a:stretch>
        </p:blipFill>
        <p:spPr bwMode="auto">
          <a:xfrm>
            <a:off x="1602922" y="5241925"/>
            <a:ext cx="5676900" cy="104775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a:stretch>
            <a:fillRect/>
          </a:stretch>
        </p:blipFill>
        <p:spPr bwMode="auto">
          <a:xfrm>
            <a:off x="3960585" y="2351541"/>
            <a:ext cx="4038600" cy="2009775"/>
          </a:xfrm>
          <a:prstGeom prst="rect">
            <a:avLst/>
          </a:prstGeom>
          <a:noFill/>
          <a:ln w="9525">
            <a:solidFill>
              <a:srgbClr val="C00000"/>
            </a:solidFill>
            <a:miter lim="800000"/>
            <a:headEnd/>
            <a:tailEnd/>
          </a:ln>
        </p:spPr>
      </p:pic>
      <p:sp>
        <p:nvSpPr>
          <p:cNvPr id="4" name="Slide Number Placeholder 3"/>
          <p:cNvSpPr>
            <a:spLocks noGrp="1"/>
          </p:cNvSpPr>
          <p:nvPr>
            <p:ph type="sldNum" sz="quarter" idx="12"/>
          </p:nvPr>
        </p:nvSpPr>
        <p:spPr/>
        <p:txBody>
          <a:bodyPr/>
          <a:lstStyle/>
          <a:p>
            <a:fld id="{82D8CA79-CFB9-4279-B9A0-482A5CF91A62}" type="slidenum">
              <a:rPr lang="en-US" smtClean="0"/>
              <a:pPr/>
              <a:t>41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14.11 Package</a:t>
            </a:r>
            <a:r>
              <a:rPr lang="en-US" altLang="zh-TW" sz="3000" b="1" dirty="0" smtClean="0">
                <a:solidFill>
                  <a:srgbClr val="0070C0"/>
                </a:solidFill>
                <a:effectLst>
                  <a:outerShdw blurRad="38100" dist="38100" dir="2700000" algn="tl">
                    <a:srgbClr val="000000">
                      <a:alpha val="43137"/>
                    </a:srgbClr>
                  </a:outerShdw>
                </a:effectLst>
              </a:rPr>
              <a:t>: Create __</a:t>
            </a:r>
            <a:r>
              <a:rPr lang="en-US" altLang="zh-TW" sz="3000" b="1" dirty="0" err="1" smtClean="0">
                <a:solidFill>
                  <a:srgbClr val="0070C0"/>
                </a:solidFill>
                <a:effectLst>
                  <a:outerShdw blurRad="38100" dist="38100" dir="2700000" algn="tl">
                    <a:srgbClr val="000000">
                      <a:alpha val="43137"/>
                    </a:srgbClr>
                  </a:outerShdw>
                </a:effectLst>
              </a:rPr>
              <a:t>init__.py</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1" y="446747"/>
            <a:ext cx="8255972" cy="630942"/>
          </a:xfrm>
          <a:prstGeom prst="rect">
            <a:avLst/>
          </a:prstGeom>
          <a:noFill/>
        </p:spPr>
        <p:txBody>
          <a:bodyPr wrap="square" rtlCol="0">
            <a:spAutoFit/>
          </a:bodyPr>
          <a:lstStyle/>
          <a:p>
            <a:r>
              <a:rPr lang="en-US" sz="2300" b="1" i="1" dirty="0" smtClean="0"/>
              <a:t>Introduction</a:t>
            </a:r>
          </a:p>
          <a:p>
            <a:r>
              <a:rPr lang="en-US" sz="1200" b="1" i="1" dirty="0" smtClean="0"/>
              <a:t>http://stackoverflow.com/questions/7948494/whats-the-difference-between-a-python-module-and-a-python-package</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4"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464457" y="2380209"/>
            <a:ext cx="2656113" cy="1477328"/>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dirty="0" smtClean="0"/>
              <a:t>import Phone</a:t>
            </a:r>
          </a:p>
          <a:p>
            <a:pPr marL="465138" indent="-465138">
              <a:buClr>
                <a:srgbClr val="00B0F0"/>
              </a:buClr>
            </a:pPr>
            <a:endParaRPr lang="en-US" altLang="zh-TW" dirty="0" smtClean="0"/>
          </a:p>
          <a:p>
            <a:pPr marL="465138" indent="-465138">
              <a:buClr>
                <a:srgbClr val="00B0F0"/>
              </a:buClr>
            </a:pPr>
            <a:r>
              <a:rPr lang="en-US" altLang="zh-TW" dirty="0" smtClean="0"/>
              <a:t>from Pots import Pots </a:t>
            </a:r>
          </a:p>
          <a:p>
            <a:pPr marL="465138" indent="-465138">
              <a:buClr>
                <a:srgbClr val="00B0F0"/>
              </a:buClr>
            </a:pPr>
            <a:r>
              <a:rPr lang="en-US" altLang="zh-TW" dirty="0" smtClean="0"/>
              <a:t>from Isdn import Isdn</a:t>
            </a:r>
          </a:p>
          <a:p>
            <a:pPr marL="465138" indent="-465138">
              <a:buClr>
                <a:srgbClr val="00B0F0"/>
              </a:buClr>
            </a:pPr>
            <a:r>
              <a:rPr lang="en-US" altLang="zh-TW" dirty="0" smtClean="0"/>
              <a:t>from G3 import G3</a:t>
            </a:r>
            <a:endParaRPr lang="en-US" altLang="zh-TW" dirty="0"/>
          </a:p>
        </p:txBody>
      </p:sp>
      <p:sp>
        <p:nvSpPr>
          <p:cNvPr id="13" name="TextBox 1"/>
          <p:cNvSpPr txBox="1"/>
          <p:nvPr/>
        </p:nvSpPr>
        <p:spPr>
          <a:xfrm>
            <a:off x="319313" y="1494836"/>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Under the Phone directory, we need to create three modules (Pots.py, Isdn.py, and G3.py) and __</a:t>
            </a:r>
            <a:r>
              <a:rPr lang="en-US" altLang="zh-TW" dirty="0" err="1" smtClean="0"/>
              <a:t>init__.py</a:t>
            </a:r>
            <a:endParaRPr lang="en-US" altLang="zh-TW" dirty="0" smtClean="0"/>
          </a:p>
        </p:txBody>
      </p:sp>
      <p:sp>
        <p:nvSpPr>
          <p:cNvPr id="14" name="矩形 13"/>
          <p:cNvSpPr/>
          <p:nvPr/>
        </p:nvSpPr>
        <p:spPr>
          <a:xfrm>
            <a:off x="6589485" y="3280228"/>
            <a:ext cx="1103086" cy="50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544285" y="2997199"/>
            <a:ext cx="2068286"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p:cNvCxnSpPr>
            <a:stCxn id="15" idx="3"/>
            <a:endCxn id="14" idx="1"/>
          </p:cNvCxnSpPr>
          <p:nvPr/>
        </p:nvCxnSpPr>
        <p:spPr>
          <a:xfrm>
            <a:off x="2612571" y="3378199"/>
            <a:ext cx="3976914" cy="156029"/>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5" cstate="print"/>
          <a:srcRect/>
          <a:stretch>
            <a:fillRect/>
          </a:stretch>
        </p:blipFill>
        <p:spPr bwMode="auto">
          <a:xfrm>
            <a:off x="4338865" y="4469267"/>
            <a:ext cx="3543300" cy="1838325"/>
          </a:xfrm>
          <a:prstGeom prst="rect">
            <a:avLst/>
          </a:prstGeom>
          <a:noFill/>
          <a:ln w="9525">
            <a:solidFill>
              <a:srgbClr val="C00000"/>
            </a:solidFill>
            <a:miter lim="800000"/>
            <a:headEnd/>
            <a:tailEnd/>
          </a:ln>
        </p:spPr>
      </p:pic>
      <p:sp>
        <p:nvSpPr>
          <p:cNvPr id="27" name="TextBox 1"/>
          <p:cNvSpPr txBox="1"/>
          <p:nvPr/>
        </p:nvSpPr>
        <p:spPr>
          <a:xfrm>
            <a:off x="529771" y="5101636"/>
            <a:ext cx="2656113" cy="369332"/>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dirty="0" smtClean="0"/>
              <a:t>$ notepad++ __</a:t>
            </a:r>
            <a:r>
              <a:rPr lang="en-US" altLang="zh-TW" dirty="0" err="1" smtClean="0"/>
              <a:t>init__.py</a:t>
            </a:r>
            <a:endParaRPr lang="en-US" altLang="zh-TW" dirty="0"/>
          </a:p>
        </p:txBody>
      </p:sp>
      <p:cxnSp>
        <p:nvCxnSpPr>
          <p:cNvPr id="28" name="直線單箭頭接點 27"/>
          <p:cNvCxnSpPr>
            <a:stCxn id="27" idx="3"/>
            <a:endCxn id="5124" idx="1"/>
          </p:cNvCxnSpPr>
          <p:nvPr/>
        </p:nvCxnSpPr>
        <p:spPr>
          <a:xfrm>
            <a:off x="3185884" y="5286302"/>
            <a:ext cx="1152981" cy="102128"/>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1"/>
          <p:cNvSpPr txBox="1"/>
          <p:nvPr/>
        </p:nvSpPr>
        <p:spPr>
          <a:xfrm>
            <a:off x="457199" y="4651694"/>
            <a:ext cx="2852058"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Create __</a:t>
            </a:r>
            <a:r>
              <a:rPr lang="en-US" altLang="zh-TW" dirty="0" err="1" smtClean="0"/>
              <a:t>init__.py</a:t>
            </a:r>
            <a:endParaRPr lang="en-US" altLang="zh-TW"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14.11 </a:t>
            </a:r>
            <a:r>
              <a:rPr lang="en-US" altLang="zh-TW" sz="3000" b="1" dirty="0" smtClean="0">
                <a:solidFill>
                  <a:srgbClr val="0070C0"/>
                </a:solidFill>
                <a:effectLst>
                  <a:outerShdw blurRad="38100" dist="38100" dir="2700000" algn="tl">
                    <a:srgbClr val="000000">
                      <a:alpha val="43137"/>
                    </a:srgbClr>
                  </a:outerShdw>
                </a:effectLst>
              </a:rPr>
              <a:t>Package: Create Modules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1" y="446747"/>
            <a:ext cx="8255972" cy="630942"/>
          </a:xfrm>
          <a:prstGeom prst="rect">
            <a:avLst/>
          </a:prstGeom>
          <a:noFill/>
        </p:spPr>
        <p:txBody>
          <a:bodyPr wrap="square" rtlCol="0">
            <a:spAutoFit/>
          </a:bodyPr>
          <a:lstStyle/>
          <a:p>
            <a:r>
              <a:rPr lang="en-US" sz="2300" b="1" i="1" dirty="0" smtClean="0"/>
              <a:t>Introduction</a:t>
            </a:r>
          </a:p>
          <a:p>
            <a:r>
              <a:rPr lang="en-US" sz="1200" b="1" i="1" dirty="0" smtClean="0"/>
              <a:t>http://stackoverflow.com/questions/7948494/whats-the-difference-between-a-python-module-and-a-python-package</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27" name="TextBox 1"/>
          <p:cNvSpPr txBox="1"/>
          <p:nvPr/>
        </p:nvSpPr>
        <p:spPr>
          <a:xfrm>
            <a:off x="486228" y="1719807"/>
            <a:ext cx="2656113" cy="369332"/>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dirty="0" smtClean="0"/>
              <a:t>$ notepad++ Pots.py</a:t>
            </a:r>
            <a:endParaRPr lang="en-US" altLang="zh-TW" dirty="0"/>
          </a:p>
        </p:txBody>
      </p:sp>
      <p:cxnSp>
        <p:nvCxnSpPr>
          <p:cNvPr id="28" name="直線單箭頭接點 27"/>
          <p:cNvCxnSpPr>
            <a:stCxn id="27" idx="3"/>
            <a:endCxn id="5125" idx="1"/>
          </p:cNvCxnSpPr>
          <p:nvPr/>
        </p:nvCxnSpPr>
        <p:spPr>
          <a:xfrm>
            <a:off x="3142341" y="1904473"/>
            <a:ext cx="1047299" cy="131157"/>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1"/>
          <p:cNvSpPr txBox="1"/>
          <p:nvPr/>
        </p:nvSpPr>
        <p:spPr>
          <a:xfrm>
            <a:off x="413656" y="1269865"/>
            <a:ext cx="2852058"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Create Pots.py</a:t>
            </a:r>
          </a:p>
        </p:txBody>
      </p:sp>
      <p:pic>
        <p:nvPicPr>
          <p:cNvPr id="5125" name="Picture 5"/>
          <p:cNvPicPr>
            <a:picLocks noChangeAspect="1" noChangeArrowheads="1"/>
          </p:cNvPicPr>
          <p:nvPr/>
        </p:nvPicPr>
        <p:blipFill>
          <a:blip r:embed="rId4" cstate="print"/>
          <a:srcRect/>
          <a:stretch>
            <a:fillRect/>
          </a:stretch>
        </p:blipFill>
        <p:spPr bwMode="auto">
          <a:xfrm>
            <a:off x="4189640" y="1125992"/>
            <a:ext cx="3638550" cy="1819275"/>
          </a:xfrm>
          <a:prstGeom prst="rect">
            <a:avLst/>
          </a:prstGeom>
          <a:noFill/>
          <a:ln w="9525">
            <a:solidFill>
              <a:srgbClr val="C00000"/>
            </a:solidFill>
            <a:miter lim="800000"/>
            <a:headEnd/>
            <a:tailEnd/>
          </a:ln>
        </p:spPr>
      </p:pic>
      <p:sp>
        <p:nvSpPr>
          <p:cNvPr id="37" name="TextBox 1"/>
          <p:cNvSpPr txBox="1"/>
          <p:nvPr/>
        </p:nvSpPr>
        <p:spPr>
          <a:xfrm>
            <a:off x="522514" y="3483298"/>
            <a:ext cx="2656113" cy="369332"/>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dirty="0" smtClean="0"/>
              <a:t>$ notepad++ Isdn.py</a:t>
            </a:r>
            <a:endParaRPr lang="en-US" altLang="zh-TW" dirty="0"/>
          </a:p>
        </p:txBody>
      </p:sp>
      <p:cxnSp>
        <p:nvCxnSpPr>
          <p:cNvPr id="38" name="直線單箭頭接點 37"/>
          <p:cNvCxnSpPr>
            <a:stCxn id="37" idx="3"/>
            <a:endCxn id="5126" idx="1"/>
          </p:cNvCxnSpPr>
          <p:nvPr/>
        </p:nvCxnSpPr>
        <p:spPr>
          <a:xfrm>
            <a:off x="3178627" y="3667964"/>
            <a:ext cx="1017136" cy="181951"/>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1"/>
          <p:cNvSpPr txBox="1"/>
          <p:nvPr/>
        </p:nvSpPr>
        <p:spPr>
          <a:xfrm>
            <a:off x="449942" y="3033356"/>
            <a:ext cx="2852058"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Create Isdn.py</a:t>
            </a:r>
          </a:p>
        </p:txBody>
      </p:sp>
      <p:pic>
        <p:nvPicPr>
          <p:cNvPr id="5126" name="Picture 6"/>
          <p:cNvPicPr>
            <a:picLocks noChangeAspect="1" noChangeArrowheads="1"/>
          </p:cNvPicPr>
          <p:nvPr/>
        </p:nvPicPr>
        <p:blipFill>
          <a:blip r:embed="rId5" cstate="print"/>
          <a:srcRect/>
          <a:stretch>
            <a:fillRect/>
          </a:stretch>
        </p:blipFill>
        <p:spPr bwMode="auto">
          <a:xfrm>
            <a:off x="4195763" y="3026002"/>
            <a:ext cx="3190875" cy="1647825"/>
          </a:xfrm>
          <a:prstGeom prst="rect">
            <a:avLst/>
          </a:prstGeom>
          <a:noFill/>
          <a:ln w="9525">
            <a:solidFill>
              <a:srgbClr val="C00000"/>
            </a:solidFill>
            <a:miter lim="800000"/>
            <a:headEnd/>
            <a:tailEnd/>
          </a:ln>
        </p:spPr>
      </p:pic>
      <p:sp>
        <p:nvSpPr>
          <p:cNvPr id="44" name="TextBox 1"/>
          <p:cNvSpPr txBox="1"/>
          <p:nvPr/>
        </p:nvSpPr>
        <p:spPr>
          <a:xfrm>
            <a:off x="515257" y="5217755"/>
            <a:ext cx="2656113" cy="369332"/>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dirty="0" smtClean="0"/>
              <a:t>$ notepad++ G3.py</a:t>
            </a:r>
            <a:endParaRPr lang="en-US" altLang="zh-TW" dirty="0"/>
          </a:p>
        </p:txBody>
      </p:sp>
      <p:cxnSp>
        <p:nvCxnSpPr>
          <p:cNvPr id="45" name="直線單箭頭接點 44"/>
          <p:cNvCxnSpPr>
            <a:stCxn id="44" idx="3"/>
            <a:endCxn id="5127" idx="1"/>
          </p:cNvCxnSpPr>
          <p:nvPr/>
        </p:nvCxnSpPr>
        <p:spPr>
          <a:xfrm>
            <a:off x="3171370" y="5402421"/>
            <a:ext cx="1019176" cy="203722"/>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1"/>
          <p:cNvSpPr txBox="1"/>
          <p:nvPr/>
        </p:nvSpPr>
        <p:spPr>
          <a:xfrm>
            <a:off x="442685" y="4767813"/>
            <a:ext cx="2852058"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Create G3.py</a:t>
            </a:r>
          </a:p>
        </p:txBody>
      </p:sp>
      <p:pic>
        <p:nvPicPr>
          <p:cNvPr id="5127" name="Picture 7"/>
          <p:cNvPicPr>
            <a:picLocks noChangeAspect="1" noChangeArrowheads="1"/>
          </p:cNvPicPr>
          <p:nvPr/>
        </p:nvPicPr>
        <p:blipFill>
          <a:blip r:embed="rId6" cstate="print"/>
          <a:srcRect/>
          <a:stretch>
            <a:fillRect/>
          </a:stretch>
        </p:blipFill>
        <p:spPr bwMode="auto">
          <a:xfrm>
            <a:off x="4190546" y="4729843"/>
            <a:ext cx="3143250" cy="175260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14.11 Package</a:t>
            </a:r>
            <a:r>
              <a:rPr lang="en-US" altLang="zh-TW" sz="3000" b="1" dirty="0" smtClean="0">
                <a:solidFill>
                  <a:srgbClr val="0070C0"/>
                </a:solidFill>
                <a:effectLst>
                  <a:outerShdw blurRad="38100" dist="38100" dir="2700000" algn="tl">
                    <a:srgbClr val="000000">
                      <a:alpha val="43137"/>
                    </a:srgbClr>
                  </a:outerShdw>
                </a:effectLst>
              </a:rPr>
              <a:t>: Create Test Program</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1" y="446747"/>
            <a:ext cx="8255972" cy="630942"/>
          </a:xfrm>
          <a:prstGeom prst="rect">
            <a:avLst/>
          </a:prstGeom>
          <a:noFill/>
        </p:spPr>
        <p:txBody>
          <a:bodyPr wrap="square" rtlCol="0">
            <a:spAutoFit/>
          </a:bodyPr>
          <a:lstStyle/>
          <a:p>
            <a:r>
              <a:rPr lang="en-US" sz="2300" b="1" i="1" dirty="0" smtClean="0"/>
              <a:t>Introduction</a:t>
            </a:r>
          </a:p>
          <a:p>
            <a:r>
              <a:rPr lang="en-US" sz="1200" b="1" i="1" dirty="0" smtClean="0"/>
              <a:t>http://stackoverflow.com/questions/7948494/whats-the-difference-between-a-python-module-and-a-python-package</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210456" y="1182779"/>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Go up to Package directory, bring up notepad++ and create 14_Package.py</a:t>
            </a:r>
          </a:p>
        </p:txBody>
      </p:sp>
      <p:sp>
        <p:nvSpPr>
          <p:cNvPr id="9" name="TextBox 1"/>
          <p:cNvSpPr txBox="1"/>
          <p:nvPr/>
        </p:nvSpPr>
        <p:spPr>
          <a:xfrm>
            <a:off x="740229" y="2568896"/>
            <a:ext cx="2656113" cy="1477328"/>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dirty="0" smtClean="0"/>
              <a:t>import Phone</a:t>
            </a:r>
          </a:p>
          <a:p>
            <a:pPr marL="465138" indent="-465138">
              <a:buClr>
                <a:srgbClr val="00B0F0"/>
              </a:buClr>
            </a:pPr>
            <a:endParaRPr lang="en-US" altLang="zh-TW" dirty="0" smtClean="0"/>
          </a:p>
          <a:p>
            <a:pPr marL="465138" indent="-465138">
              <a:buClr>
                <a:srgbClr val="00B0F0"/>
              </a:buClr>
            </a:pPr>
            <a:r>
              <a:rPr lang="en-US" altLang="zh-TW" dirty="0" smtClean="0"/>
              <a:t>from Pots import Pots </a:t>
            </a:r>
          </a:p>
          <a:p>
            <a:pPr marL="465138" indent="-465138">
              <a:buClr>
                <a:srgbClr val="00B0F0"/>
              </a:buClr>
            </a:pPr>
            <a:r>
              <a:rPr lang="en-US" altLang="zh-TW" dirty="0" smtClean="0"/>
              <a:t>from Isdn import Isdn</a:t>
            </a:r>
          </a:p>
          <a:p>
            <a:pPr marL="465138" indent="-465138">
              <a:buClr>
                <a:srgbClr val="00B0F0"/>
              </a:buClr>
            </a:pPr>
            <a:r>
              <a:rPr lang="en-US" altLang="zh-TW" dirty="0" smtClean="0"/>
              <a:t>from G3 import G3</a:t>
            </a:r>
            <a:endParaRPr lang="en-US" altLang="zh-TW" dirty="0"/>
          </a:p>
        </p:txBody>
      </p:sp>
      <p:pic>
        <p:nvPicPr>
          <p:cNvPr id="4098" name="Picture 2"/>
          <p:cNvPicPr>
            <a:picLocks noChangeAspect="1" noChangeArrowheads="1"/>
          </p:cNvPicPr>
          <p:nvPr/>
        </p:nvPicPr>
        <p:blipFill>
          <a:blip r:embed="rId4" cstate="print"/>
          <a:srcRect/>
          <a:stretch>
            <a:fillRect/>
          </a:stretch>
        </p:blipFill>
        <p:spPr bwMode="auto">
          <a:xfrm>
            <a:off x="4313464" y="1753508"/>
            <a:ext cx="4438650" cy="419100"/>
          </a:xfrm>
          <a:prstGeom prst="rect">
            <a:avLst/>
          </a:prstGeom>
          <a:noFill/>
          <a:ln w="9525">
            <a:solidFill>
              <a:srgbClr val="C00000"/>
            </a:solidFill>
            <a:miter lim="800000"/>
            <a:headEnd/>
            <a:tailEnd/>
          </a:ln>
        </p:spPr>
      </p:pic>
      <p:sp>
        <p:nvSpPr>
          <p:cNvPr id="12" name="TextBox 1"/>
          <p:cNvSpPr txBox="1"/>
          <p:nvPr/>
        </p:nvSpPr>
        <p:spPr>
          <a:xfrm>
            <a:off x="587830" y="1792381"/>
            <a:ext cx="3040742" cy="36933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 notepad++ 14_Package.py</a:t>
            </a:r>
            <a:endParaRPr lang="en-US" altLang="zh-TW" dirty="0"/>
          </a:p>
        </p:txBody>
      </p:sp>
      <p:pic>
        <p:nvPicPr>
          <p:cNvPr id="4099" name="Picture 3"/>
          <p:cNvPicPr>
            <a:picLocks noChangeAspect="1" noChangeArrowheads="1"/>
          </p:cNvPicPr>
          <p:nvPr/>
        </p:nvPicPr>
        <p:blipFill>
          <a:blip r:embed="rId5" cstate="print"/>
          <a:srcRect/>
          <a:stretch>
            <a:fillRect/>
          </a:stretch>
        </p:blipFill>
        <p:spPr bwMode="auto">
          <a:xfrm>
            <a:off x="4336143" y="2431370"/>
            <a:ext cx="3200400" cy="2314575"/>
          </a:xfrm>
          <a:prstGeom prst="rect">
            <a:avLst/>
          </a:prstGeom>
          <a:noFill/>
          <a:ln w="9525">
            <a:solidFill>
              <a:srgbClr val="C00000"/>
            </a:solidFill>
            <a:miter lim="800000"/>
            <a:headEnd/>
            <a:tailEnd/>
          </a:ln>
        </p:spPr>
      </p:pic>
      <p:cxnSp>
        <p:nvCxnSpPr>
          <p:cNvPr id="14" name="直線單箭頭接點 13"/>
          <p:cNvCxnSpPr>
            <a:stCxn id="12" idx="3"/>
            <a:endCxn id="4098" idx="1"/>
          </p:cNvCxnSpPr>
          <p:nvPr/>
        </p:nvCxnSpPr>
        <p:spPr>
          <a:xfrm flipV="1">
            <a:off x="3628572" y="1963058"/>
            <a:ext cx="684892" cy="13989"/>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9" idx="3"/>
            <a:endCxn id="4099" idx="1"/>
          </p:cNvCxnSpPr>
          <p:nvPr/>
        </p:nvCxnSpPr>
        <p:spPr>
          <a:xfrm>
            <a:off x="3396342" y="3307560"/>
            <a:ext cx="939801" cy="281098"/>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14.11 </a:t>
            </a:r>
            <a:r>
              <a:rPr lang="en-US" altLang="zh-TW" sz="3000" b="1" dirty="0" smtClean="0">
                <a:solidFill>
                  <a:srgbClr val="0070C0"/>
                </a:solidFill>
                <a:effectLst>
                  <a:outerShdw blurRad="38100" dist="38100" dir="2700000" algn="tl">
                    <a:srgbClr val="000000">
                      <a:alpha val="43137"/>
                    </a:srgbClr>
                  </a:outerShdw>
                </a:effectLst>
              </a:rPr>
              <a:t>Package: Execute  all Modules in Package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1" y="446747"/>
            <a:ext cx="8255972" cy="630942"/>
          </a:xfrm>
          <a:prstGeom prst="rect">
            <a:avLst/>
          </a:prstGeom>
          <a:noFill/>
        </p:spPr>
        <p:txBody>
          <a:bodyPr wrap="square" rtlCol="0">
            <a:spAutoFit/>
          </a:bodyPr>
          <a:lstStyle/>
          <a:p>
            <a:r>
              <a:rPr lang="en-US" sz="2300" b="1" i="1" dirty="0" smtClean="0"/>
              <a:t>Introduction</a:t>
            </a:r>
          </a:p>
          <a:p>
            <a:r>
              <a:rPr lang="en-US" sz="1200" b="1" i="1" dirty="0" smtClean="0"/>
              <a:t>http://stackoverflow.com/questions/7948494/whats-the-difference-between-a-python-module-and-a-python-package</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188685" y="1306151"/>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When the above code is executed, it produces the following result </a:t>
            </a:r>
            <a:endParaRPr lang="en-US" altLang="zh-TW" dirty="0"/>
          </a:p>
        </p:txBody>
      </p:sp>
      <p:sp>
        <p:nvSpPr>
          <p:cNvPr id="13" name="TextBox 1"/>
          <p:cNvSpPr txBox="1"/>
          <p:nvPr/>
        </p:nvSpPr>
        <p:spPr>
          <a:xfrm>
            <a:off x="631372" y="3955008"/>
            <a:ext cx="1923144" cy="923330"/>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I'm Pots Phone</a:t>
            </a:r>
          </a:p>
          <a:p>
            <a:pPr>
              <a:buClr>
                <a:srgbClr val="00B0F0"/>
              </a:buClr>
            </a:pPr>
            <a:r>
              <a:rPr lang="en-US" altLang="zh-TW" dirty="0" smtClean="0"/>
              <a:t>I'm 3G Phone</a:t>
            </a:r>
          </a:p>
          <a:p>
            <a:pPr>
              <a:buClr>
                <a:srgbClr val="00B0F0"/>
              </a:buClr>
            </a:pPr>
            <a:r>
              <a:rPr lang="en-US" altLang="zh-TW" dirty="0" smtClean="0"/>
              <a:t>I'm ISDN Phone</a:t>
            </a:r>
            <a:endParaRPr lang="en-US" altLang="zh-TW" dirty="0"/>
          </a:p>
        </p:txBody>
      </p:sp>
      <p:pic>
        <p:nvPicPr>
          <p:cNvPr id="6146" name="Picture 2"/>
          <p:cNvPicPr>
            <a:picLocks noChangeAspect="1" noChangeArrowheads="1"/>
          </p:cNvPicPr>
          <p:nvPr/>
        </p:nvPicPr>
        <p:blipFill>
          <a:blip r:embed="rId4" cstate="print"/>
          <a:srcRect/>
          <a:stretch>
            <a:fillRect/>
          </a:stretch>
        </p:blipFill>
        <p:spPr bwMode="auto">
          <a:xfrm>
            <a:off x="4310743" y="2577646"/>
            <a:ext cx="4267200" cy="1847850"/>
          </a:xfrm>
          <a:prstGeom prst="rect">
            <a:avLst/>
          </a:prstGeom>
          <a:noFill/>
          <a:ln w="9525">
            <a:noFill/>
            <a:miter lim="800000"/>
            <a:headEnd/>
            <a:tailEnd/>
          </a:ln>
        </p:spPr>
      </p:pic>
      <p:cxnSp>
        <p:nvCxnSpPr>
          <p:cNvPr id="14" name="直線單箭頭接點 13"/>
          <p:cNvCxnSpPr>
            <a:stCxn id="18" idx="3"/>
            <a:endCxn id="21" idx="1"/>
          </p:cNvCxnSpPr>
          <p:nvPr/>
        </p:nvCxnSpPr>
        <p:spPr>
          <a:xfrm>
            <a:off x="3207657" y="3493789"/>
            <a:ext cx="3614057" cy="301697"/>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
          <p:cNvSpPr txBox="1"/>
          <p:nvPr/>
        </p:nvSpPr>
        <p:spPr>
          <a:xfrm>
            <a:off x="595087" y="3309123"/>
            <a:ext cx="2612570" cy="36933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 python 14_Package.py</a:t>
            </a:r>
            <a:endParaRPr lang="en-US" altLang="zh-TW" dirty="0"/>
          </a:p>
        </p:txBody>
      </p:sp>
      <p:sp>
        <p:nvSpPr>
          <p:cNvPr id="21" name="矩形 20"/>
          <p:cNvSpPr/>
          <p:nvPr/>
        </p:nvSpPr>
        <p:spPr>
          <a:xfrm>
            <a:off x="6821714" y="3701143"/>
            <a:ext cx="1625600" cy="1886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4317999" y="3868057"/>
            <a:ext cx="1182915" cy="37011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單箭頭接點 23"/>
          <p:cNvCxnSpPr>
            <a:stCxn id="13" idx="3"/>
            <a:endCxn id="23" idx="1"/>
          </p:cNvCxnSpPr>
          <p:nvPr/>
        </p:nvCxnSpPr>
        <p:spPr>
          <a:xfrm flipV="1">
            <a:off x="2554516" y="4053114"/>
            <a:ext cx="1763483" cy="363559"/>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45</a:t>
            </a:fld>
            <a:endParaRPr lang="en-US" dirty="0">
              <a:solidFill>
                <a:prstClr val="black"/>
              </a:solidFill>
            </a:endParaRPr>
          </a:p>
        </p:txBody>
      </p:sp>
      <p:sp>
        <p:nvSpPr>
          <p:cNvPr id="6" name="Rectangle 5"/>
          <p:cNvSpPr/>
          <p:nvPr/>
        </p:nvSpPr>
        <p:spPr>
          <a:xfrm>
            <a:off x="1385459" y="4332495"/>
            <a:ext cx="655339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14</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 xmlns:p14="http://schemas.microsoft.com/office/powerpoint/2010/main" val="938457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14.1 Module Syntax</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dirty="0" smtClean="0"/>
              <a:t>Python code for a module named </a:t>
            </a:r>
            <a:r>
              <a:rPr lang="en-US" altLang="zh-TW" sz="2000" i="1" dirty="0" err="1" smtClean="0"/>
              <a:t>aname</a:t>
            </a:r>
            <a:r>
              <a:rPr lang="en-US" altLang="zh-TW" sz="2000" dirty="0" smtClean="0"/>
              <a:t> normally resides in a file named </a:t>
            </a:r>
            <a:r>
              <a:rPr lang="en-US" altLang="zh-TW" sz="2000" i="1" dirty="0" smtClean="0"/>
              <a:t>aname.py</a:t>
            </a:r>
            <a:r>
              <a:rPr lang="en-US" altLang="zh-TW" sz="2000" dirty="0" smtClean="0"/>
              <a:t>. </a:t>
            </a:r>
            <a:endParaRPr lang="en-US" altLang="zh-TW" sz="2000" dirty="0" smtClean="0"/>
          </a:p>
          <a:p>
            <a:pPr marL="465138" indent="-465138">
              <a:buClr>
                <a:srgbClr val="00B0F0"/>
              </a:buClr>
              <a:buFont typeface="Wingdings" pitchFamily="2" charset="2"/>
              <a:buChar char="u"/>
            </a:pPr>
            <a:r>
              <a:rPr lang="en-US" altLang="zh-TW" sz="2000" dirty="0" smtClean="0"/>
              <a:t>Here's </a:t>
            </a:r>
            <a:r>
              <a:rPr lang="en-US" altLang="zh-TW" sz="2000" dirty="0" smtClean="0"/>
              <a:t>an example of a simple module, support.py</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1320800" y="2401978"/>
            <a:ext cx="3701144" cy="1015663"/>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2000" dirty="0" smtClean="0"/>
              <a:t>def </a:t>
            </a:r>
            <a:r>
              <a:rPr lang="en-US" altLang="zh-TW" sz="2000" dirty="0" err="1" smtClean="0"/>
              <a:t>print_func</a:t>
            </a:r>
            <a:r>
              <a:rPr lang="en-US" altLang="zh-TW" sz="2000" dirty="0" smtClean="0"/>
              <a:t>( par ): </a:t>
            </a:r>
            <a:endParaRPr lang="en-US" altLang="zh-TW" sz="2000" dirty="0" smtClean="0"/>
          </a:p>
          <a:p>
            <a:pPr>
              <a:buClr>
                <a:srgbClr val="00B0F0"/>
              </a:buClr>
            </a:pPr>
            <a:r>
              <a:rPr lang="en-US" altLang="zh-TW" sz="2000" dirty="0" smtClean="0"/>
              <a:t> </a:t>
            </a:r>
            <a:r>
              <a:rPr lang="en-US" altLang="zh-TW" sz="2000" dirty="0" smtClean="0"/>
              <a:t>   print </a:t>
            </a:r>
            <a:r>
              <a:rPr lang="en-US" altLang="zh-TW" sz="2000" dirty="0" smtClean="0"/>
              <a:t>"Hello : ", par </a:t>
            </a:r>
            <a:endParaRPr lang="en-US" altLang="zh-TW" sz="2000" dirty="0" smtClean="0"/>
          </a:p>
          <a:p>
            <a:pPr>
              <a:buClr>
                <a:srgbClr val="00B0F0"/>
              </a:buClr>
            </a:pPr>
            <a:r>
              <a:rPr lang="en-US" altLang="zh-TW" sz="2000" dirty="0" smtClean="0"/>
              <a:t> </a:t>
            </a:r>
            <a:r>
              <a:rPr lang="en-US" altLang="zh-TW" sz="2000" dirty="0" smtClean="0"/>
              <a:t>   return</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6" name="Rectangle 5"/>
          <p:cNvSpPr/>
          <p:nvPr/>
        </p:nvSpPr>
        <p:spPr>
          <a:xfrm>
            <a:off x="206062" y="2909484"/>
            <a:ext cx="8733752" cy="830997"/>
          </a:xfrm>
          <a:prstGeom prst="rect">
            <a:avLst/>
          </a:prstGeom>
        </p:spPr>
        <p:txBody>
          <a:bodyPr wrap="square">
            <a:spAutoFit/>
          </a:bodyPr>
          <a:lstStyle/>
          <a:p>
            <a:r>
              <a:rPr lang="en-US" sz="4800" b="1" dirty="0" smtClean="0">
                <a:solidFill>
                  <a:srgbClr val="FFC000"/>
                </a:solidFill>
                <a:effectLst>
                  <a:outerShdw blurRad="38100" dist="38100" dir="2700000" algn="tl">
                    <a:srgbClr val="000000">
                      <a:alpha val="43137"/>
                    </a:srgbClr>
                  </a:outerShdw>
                </a:effectLst>
              </a:rPr>
              <a:t>14.2 The import Statement</a:t>
            </a:r>
            <a:endParaRPr lang="en-US" sz="48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14.2 The  import Statement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You can use any Python source file as a module by executing an import statement in some other Python source file. </a:t>
            </a:r>
            <a:endParaRPr lang="en-US" altLang="zh-TW" sz="2000" dirty="0" smtClean="0"/>
          </a:p>
          <a:p>
            <a:pPr marL="465138" indent="-465138">
              <a:buClr>
                <a:srgbClr val="00B0F0"/>
              </a:buClr>
              <a:buFont typeface="Wingdings" pitchFamily="2" charset="2"/>
              <a:buChar char="u"/>
            </a:pPr>
            <a:r>
              <a:rPr lang="en-US" altLang="zh-TW" sz="2000" dirty="0" smtClean="0"/>
              <a:t>The</a:t>
            </a:r>
            <a:r>
              <a:rPr lang="en-US" altLang="zh-TW" sz="2000" dirty="0" smtClean="0"/>
              <a:t> </a:t>
            </a:r>
            <a:r>
              <a:rPr lang="en-US" altLang="zh-TW" sz="2000" i="1" dirty="0" smtClean="0"/>
              <a:t>import</a:t>
            </a:r>
            <a:r>
              <a:rPr lang="en-US" altLang="zh-TW" sz="2000" dirty="0" smtClean="0"/>
              <a:t> has the following syntax:</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718457" y="2314191"/>
            <a:ext cx="5217885" cy="369332"/>
          </a:xfrm>
          <a:prstGeom prst="rect">
            <a:avLst/>
          </a:prstGeom>
          <a:solidFill>
            <a:schemeClr val="bg1">
              <a:lumMod val="85000"/>
            </a:schemeClr>
          </a:solidFill>
          <a:ln>
            <a:solidFill>
              <a:srgbClr val="C00000"/>
            </a:solidFill>
          </a:ln>
        </p:spPr>
        <p:txBody>
          <a:bodyPr wrap="square">
            <a:spAutoFit/>
          </a:bodyPr>
          <a:lstStyle/>
          <a:p>
            <a:r>
              <a:rPr lang="en-US" altLang="zh-TW" dirty="0" smtClean="0"/>
              <a:t>import module1[, module2[,... </a:t>
            </a:r>
            <a:r>
              <a:rPr lang="en-US" altLang="zh-TW" dirty="0" err="1" smtClean="0"/>
              <a:t>moduleN</a:t>
            </a:r>
            <a:r>
              <a:rPr lang="en-US" altLang="zh-TW" dirty="0" smtClean="0"/>
              <a:t>]</a:t>
            </a:r>
            <a:endParaRPr lang="zh-TW" altLang="en-US" dirty="0"/>
          </a:p>
        </p:txBody>
      </p:sp>
      <p:sp>
        <p:nvSpPr>
          <p:cNvPr id="10" name="TextBox 1"/>
          <p:cNvSpPr txBox="1"/>
          <p:nvPr/>
        </p:nvSpPr>
        <p:spPr>
          <a:xfrm>
            <a:off x="268514" y="2851920"/>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When the interpreter encounters an import statement, it imports the module if the module is present in the search path. </a:t>
            </a:r>
          </a:p>
          <a:p>
            <a:pPr marL="465138" indent="-465138">
              <a:buClr>
                <a:srgbClr val="00B0F0"/>
              </a:buClr>
              <a:buFont typeface="Wingdings" pitchFamily="2" charset="2"/>
              <a:buChar char="u"/>
            </a:pPr>
            <a:r>
              <a:rPr lang="en-US" altLang="zh-TW" sz="2000" dirty="0" smtClean="0"/>
              <a:t>A search path is a list of directories that the interpreter searches before importing a module. </a:t>
            </a:r>
          </a:p>
          <a:p>
            <a:pPr marL="465138" indent="-465138">
              <a:buClr>
                <a:srgbClr val="00B0F0"/>
              </a:buClr>
              <a:buFont typeface="Wingdings" pitchFamily="2" charset="2"/>
              <a:buChar char="u"/>
            </a:pPr>
            <a:r>
              <a:rPr lang="en-US" altLang="zh-TW" sz="2000" dirty="0" smtClean="0"/>
              <a:t>For example, to import the module 14_Support.py, you need to put the following command at the top of the </a:t>
            </a:r>
            <a:r>
              <a:rPr lang="en-US" altLang="zh-TW" sz="2000" dirty="0" smtClean="0"/>
              <a:t>script:</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14.2 Create Test Program </a:t>
            </a:r>
            <a:r>
              <a:rPr lang="en-US" altLang="zh-TW" sz="3000" b="1" dirty="0" smtClean="0">
                <a:solidFill>
                  <a:srgbClr val="0070C0"/>
                </a:solidFill>
                <a:effectLst>
                  <a:outerShdw blurRad="38100" dist="38100" dir="2700000" algn="tl">
                    <a:srgbClr val="000000">
                      <a:alpha val="43137"/>
                    </a:srgbClr>
                  </a:outerShdw>
                </a:effectLst>
              </a:rPr>
              <a:t>14_Import.py</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For </a:t>
            </a:r>
            <a:r>
              <a:rPr lang="en-US" altLang="zh-TW" sz="2000" dirty="0" smtClean="0"/>
              <a:t>example, to import the module </a:t>
            </a:r>
            <a:r>
              <a:rPr lang="en-US" altLang="zh-TW" sz="2000" dirty="0" smtClean="0"/>
              <a:t>supprt.py</a:t>
            </a:r>
            <a:r>
              <a:rPr lang="en-US" altLang="zh-TW" sz="2000" dirty="0" smtClean="0"/>
              <a:t>, you need to put the following command at the top of the </a:t>
            </a:r>
            <a:r>
              <a:rPr lang="en-US" altLang="zh-TW" sz="2000" dirty="0" smtClean="0"/>
              <a:t>script:</a:t>
            </a:r>
            <a:r>
              <a:rPr lang="en-US" altLang="zh-TW" sz="2000" dirty="0" smtClean="0"/>
              <a:t> </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2039258" y="1965849"/>
            <a:ext cx="2677885" cy="1200329"/>
          </a:xfrm>
          <a:prstGeom prst="rect">
            <a:avLst/>
          </a:prstGeom>
          <a:solidFill>
            <a:schemeClr val="bg1">
              <a:lumMod val="85000"/>
            </a:schemeClr>
          </a:solidFill>
          <a:ln>
            <a:solidFill>
              <a:srgbClr val="C00000"/>
            </a:solidFill>
          </a:ln>
        </p:spPr>
        <p:txBody>
          <a:bodyPr wrap="square">
            <a:spAutoFit/>
          </a:bodyPr>
          <a:lstStyle/>
          <a:p>
            <a:r>
              <a:rPr lang="en-US" altLang="zh-TW" dirty="0" smtClean="0"/>
              <a:t># supprt.py</a:t>
            </a:r>
          </a:p>
          <a:p>
            <a:r>
              <a:rPr lang="en-US" altLang="zh-TW" dirty="0" smtClean="0"/>
              <a:t>def </a:t>
            </a:r>
            <a:r>
              <a:rPr lang="en-US" altLang="zh-TW" dirty="0" err="1" smtClean="0"/>
              <a:t>print_func</a:t>
            </a:r>
            <a:r>
              <a:rPr lang="en-US" altLang="zh-TW" dirty="0" smtClean="0"/>
              <a:t>( par ):</a:t>
            </a:r>
          </a:p>
          <a:p>
            <a:r>
              <a:rPr lang="en-US" altLang="zh-TW" dirty="0" smtClean="0"/>
              <a:t>   print ("Hello : ", par)</a:t>
            </a:r>
          </a:p>
          <a:p>
            <a:r>
              <a:rPr lang="en-US" altLang="zh-TW" dirty="0" smtClean="0"/>
              <a:t>   return</a:t>
            </a:r>
            <a:endParaRPr lang="zh-TW" altLang="en-US" dirty="0"/>
          </a:p>
        </p:txBody>
      </p:sp>
      <p:pic>
        <p:nvPicPr>
          <p:cNvPr id="1027" name="Picture 3"/>
          <p:cNvPicPr>
            <a:picLocks noChangeAspect="1" noChangeArrowheads="1"/>
          </p:cNvPicPr>
          <p:nvPr/>
        </p:nvPicPr>
        <p:blipFill>
          <a:blip r:embed="rId4" cstate="print"/>
          <a:srcRect/>
          <a:stretch>
            <a:fillRect/>
          </a:stretch>
        </p:blipFill>
        <p:spPr bwMode="auto">
          <a:xfrm>
            <a:off x="2027011" y="3263220"/>
            <a:ext cx="3028950" cy="166687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14.2 Create Test Program </a:t>
            </a:r>
            <a:r>
              <a:rPr lang="en-US" altLang="zh-TW" sz="3000" b="1" dirty="0" smtClean="0">
                <a:solidFill>
                  <a:srgbClr val="0070C0"/>
                </a:solidFill>
                <a:effectLst>
                  <a:outerShdw blurRad="38100" dist="38100" dir="2700000" algn="tl">
                    <a:srgbClr val="000000">
                      <a:alpha val="43137"/>
                    </a:srgbClr>
                  </a:outerShdw>
                </a:effectLst>
              </a:rPr>
              <a:t>14_Import.py</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https://www.tutorialspoint.com/python3/python_modules.htm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Create 14_Import.py</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284515" y="1704592"/>
            <a:ext cx="4390570" cy="2308324"/>
          </a:xfrm>
          <a:prstGeom prst="rect">
            <a:avLst/>
          </a:prstGeom>
          <a:solidFill>
            <a:schemeClr val="bg1">
              <a:lumMod val="85000"/>
            </a:schemeClr>
          </a:solidFill>
          <a:ln>
            <a:solidFill>
              <a:srgbClr val="C00000"/>
            </a:solidFill>
          </a:ln>
        </p:spPr>
        <p:txBody>
          <a:bodyPr wrap="square">
            <a:spAutoFit/>
          </a:bodyPr>
          <a:lstStyle/>
          <a:p>
            <a:r>
              <a:rPr lang="en-US" altLang="zh-TW" dirty="0" smtClean="0"/>
              <a:t>#!/usr/bin/python3</a:t>
            </a:r>
          </a:p>
          <a:p>
            <a:endParaRPr lang="en-US" altLang="zh-TW" dirty="0" smtClean="0"/>
          </a:p>
          <a:p>
            <a:r>
              <a:rPr lang="en-US" altLang="zh-TW" dirty="0" smtClean="0"/>
              <a:t># Import module support</a:t>
            </a:r>
          </a:p>
          <a:p>
            <a:r>
              <a:rPr lang="en-US" altLang="zh-TW" dirty="0" smtClean="0"/>
              <a:t>import support</a:t>
            </a:r>
          </a:p>
          <a:p>
            <a:endParaRPr lang="en-US" altLang="zh-TW" dirty="0" smtClean="0"/>
          </a:p>
          <a:p>
            <a:r>
              <a:rPr lang="en-US" altLang="zh-TW" dirty="0" smtClean="0"/>
              <a:t># Now you can call defined function that module as follows</a:t>
            </a:r>
          </a:p>
          <a:p>
            <a:r>
              <a:rPr lang="en-US" altLang="zh-TW" dirty="0" err="1" smtClean="0"/>
              <a:t>support.print_func</a:t>
            </a:r>
            <a:r>
              <a:rPr lang="en-US" altLang="zh-TW" dirty="0" smtClean="0"/>
              <a:t>("Zara")</a:t>
            </a:r>
            <a:endParaRPr lang="zh-TW" altLang="en-US" dirty="0"/>
          </a:p>
        </p:txBody>
      </p:sp>
      <p:pic>
        <p:nvPicPr>
          <p:cNvPr id="3" name="Picture 2"/>
          <p:cNvPicPr>
            <a:picLocks noChangeAspect="1" noChangeArrowheads="1"/>
          </p:cNvPicPr>
          <p:nvPr/>
        </p:nvPicPr>
        <p:blipFill>
          <a:blip r:embed="rId4" cstate="print"/>
          <a:srcRect/>
          <a:stretch>
            <a:fillRect/>
          </a:stretch>
        </p:blipFill>
        <p:spPr bwMode="auto">
          <a:xfrm>
            <a:off x="1338490" y="4128407"/>
            <a:ext cx="5276850" cy="217170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5517</TotalTime>
  <Words>1707</Words>
  <Application>Microsoft Office PowerPoint</Application>
  <PresentationFormat>如螢幕大小 (4:3)</PresentationFormat>
  <Paragraphs>382</Paragraphs>
  <Slides>45</Slides>
  <Notes>1</Notes>
  <HiddenSlides>0</HiddenSlides>
  <MMClips>0</MMClips>
  <ScaleCrop>false</ScaleCrop>
  <HeadingPairs>
    <vt:vector size="4" baseType="variant">
      <vt:variant>
        <vt:lpstr>佈景主題</vt:lpstr>
      </vt:variant>
      <vt:variant>
        <vt:i4>2</vt:i4>
      </vt:variant>
      <vt:variant>
        <vt:lpstr>投影片標題</vt:lpstr>
      </vt:variant>
      <vt:variant>
        <vt:i4>45</vt:i4>
      </vt:variant>
    </vt:vector>
  </HeadingPairs>
  <TitlesOfParts>
    <vt:vector size="47" baseType="lpstr">
      <vt:lpstr>Office Theme</vt:lpstr>
      <vt:lpstr>Facet</vt:lpstr>
      <vt:lpstr>投影片 1</vt:lpstr>
      <vt:lpstr>投影片 2</vt:lpstr>
      <vt:lpstr>14 Module</vt:lpstr>
      <vt:lpstr>投影片 4</vt:lpstr>
      <vt:lpstr>14.1 Module Syntax</vt:lpstr>
      <vt:lpstr>投影片 6</vt:lpstr>
      <vt:lpstr>14.2 The  import Statement</vt:lpstr>
      <vt:lpstr>14.2 Create Test Program 14_Import.py</vt:lpstr>
      <vt:lpstr>14.2 Create Test Program 14_Import.py</vt:lpstr>
      <vt:lpstr>14.2 Create Test Program 14_Import.py</vt:lpstr>
      <vt:lpstr>投影片 11</vt:lpstr>
      <vt:lpstr>14.3 Create Test Program 14_Module.py</vt:lpstr>
      <vt:lpstr>投影片 13</vt:lpstr>
      <vt:lpstr>投影片 14</vt:lpstr>
      <vt:lpstr>14.4 The from …Import Statement</vt:lpstr>
      <vt:lpstr>14.4 The from …Import Statement</vt:lpstr>
      <vt:lpstr>14.4 The from …Import Statement</vt:lpstr>
      <vt:lpstr>14.4 The from …Import Statement</vt:lpstr>
      <vt:lpstr>投影片 19</vt:lpstr>
      <vt:lpstr>14.5 The from … import *</vt:lpstr>
      <vt:lpstr>投影片 21</vt:lpstr>
      <vt:lpstr>14.5 Locate Module</vt:lpstr>
      <vt:lpstr>投影片 23</vt:lpstr>
      <vt:lpstr>14.6 PYTHONPATH Variable</vt:lpstr>
      <vt:lpstr>投影片 25</vt:lpstr>
      <vt:lpstr>14.7 Namespace and Scope</vt:lpstr>
      <vt:lpstr>14.7 Namespace and Scope</vt:lpstr>
      <vt:lpstr>投影片 28</vt:lpstr>
      <vt:lpstr>14.7 The dir() Function</vt:lpstr>
      <vt:lpstr>14.7 The dir() Function</vt:lpstr>
      <vt:lpstr>投影片 31</vt:lpstr>
      <vt:lpstr>14.8 The globals() and locals() Function</vt:lpstr>
      <vt:lpstr>投影片 33</vt:lpstr>
      <vt:lpstr>14.9 The reload () Function</vt:lpstr>
      <vt:lpstr>投影片 35</vt:lpstr>
      <vt:lpstr>14.10 Module Example</vt:lpstr>
      <vt:lpstr>投影片 37</vt:lpstr>
      <vt:lpstr>14.11 Package Example</vt:lpstr>
      <vt:lpstr>14.11 Package: Setup PYTHONPATH</vt:lpstr>
      <vt:lpstr>14.11 Package: Verify the PYTHOPATH</vt:lpstr>
      <vt:lpstr>14.11 Package: Create __init__.py</vt:lpstr>
      <vt:lpstr>14.11 Package: Create Modules</vt:lpstr>
      <vt:lpstr>14.11 Package: Create Test Program</vt:lpstr>
      <vt:lpstr>14.11 Package: Execute  all Modules in Package</vt:lpstr>
      <vt:lpstr>投影片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1225</cp:revision>
  <dcterms:created xsi:type="dcterms:W3CDTF">2015-10-11T19:53:33Z</dcterms:created>
  <dcterms:modified xsi:type="dcterms:W3CDTF">2017-01-16T02:26:25Z</dcterms:modified>
</cp:coreProperties>
</file>