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63"/>
  </p:notesMasterIdLst>
  <p:sldIdLst>
    <p:sldId id="256" r:id="rId3"/>
    <p:sldId id="257" r:id="rId4"/>
    <p:sldId id="284" r:id="rId5"/>
    <p:sldId id="285" r:id="rId6"/>
    <p:sldId id="288" r:id="rId7"/>
    <p:sldId id="317" r:id="rId8"/>
    <p:sldId id="287" r:id="rId9"/>
    <p:sldId id="286" r:id="rId10"/>
    <p:sldId id="289" r:id="rId11"/>
    <p:sldId id="290" r:id="rId12"/>
    <p:sldId id="318" r:id="rId13"/>
    <p:sldId id="291" r:id="rId14"/>
    <p:sldId id="292" r:id="rId15"/>
    <p:sldId id="293" r:id="rId16"/>
    <p:sldId id="295" r:id="rId17"/>
    <p:sldId id="294" r:id="rId18"/>
    <p:sldId id="296" r:id="rId19"/>
    <p:sldId id="297" r:id="rId20"/>
    <p:sldId id="298" r:id="rId21"/>
    <p:sldId id="299" r:id="rId22"/>
    <p:sldId id="319" r:id="rId23"/>
    <p:sldId id="300" r:id="rId24"/>
    <p:sldId id="301" r:id="rId25"/>
    <p:sldId id="320" r:id="rId26"/>
    <p:sldId id="303" r:id="rId27"/>
    <p:sldId id="302" r:id="rId28"/>
    <p:sldId id="305" r:id="rId29"/>
    <p:sldId id="304" r:id="rId30"/>
    <p:sldId id="321" r:id="rId31"/>
    <p:sldId id="308" r:id="rId32"/>
    <p:sldId id="323" r:id="rId33"/>
    <p:sldId id="324" r:id="rId34"/>
    <p:sldId id="307" r:id="rId35"/>
    <p:sldId id="322" r:id="rId36"/>
    <p:sldId id="309" r:id="rId37"/>
    <p:sldId id="325" r:id="rId38"/>
    <p:sldId id="326" r:id="rId39"/>
    <p:sldId id="327" r:id="rId40"/>
    <p:sldId id="310" r:id="rId41"/>
    <p:sldId id="311" r:id="rId42"/>
    <p:sldId id="312" r:id="rId43"/>
    <p:sldId id="328" r:id="rId44"/>
    <p:sldId id="313" r:id="rId45"/>
    <p:sldId id="314" r:id="rId46"/>
    <p:sldId id="315" r:id="rId47"/>
    <p:sldId id="316" r:id="rId48"/>
    <p:sldId id="329" r:id="rId49"/>
    <p:sldId id="330" r:id="rId50"/>
    <p:sldId id="331" r:id="rId51"/>
    <p:sldId id="332" r:id="rId52"/>
    <p:sldId id="333" r:id="rId53"/>
    <p:sldId id="334" r:id="rId54"/>
    <p:sldId id="335" r:id="rId55"/>
    <p:sldId id="336" r:id="rId56"/>
    <p:sldId id="337" r:id="rId57"/>
    <p:sldId id="338" r:id="rId58"/>
    <p:sldId id="339" r:id="rId59"/>
    <p:sldId id="341" r:id="rId60"/>
    <p:sldId id="342" r:id="rId61"/>
    <p:sldId id="28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7" autoAdjust="0"/>
    <p:restoredTop sz="94660"/>
  </p:normalViewPr>
  <p:slideViewPr>
    <p:cSldViewPr snapToGrid="0">
      <p:cViewPr>
        <p:scale>
          <a:sx n="66" d="100"/>
          <a:sy n="66" d="100"/>
        </p:scale>
        <p:origin x="-744"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 xmlns:p14="http://schemas.microsoft.com/office/powerpoint/2010/main"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 xmlns:p14="http://schemas.microsoft.com/office/powerpoint/2010/main"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 xmlns:p14="http://schemas.microsoft.com/office/powerpoint/2010/main"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1/16/2017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1/16/2017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1/16/2017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1/16/2017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1/16/2017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1/16/2017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1/16/2017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1/16/2017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15: File IO</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6" name="Picture 2"/>
          <p:cNvPicPr>
            <a:picLocks noChangeAspect="1" noChangeArrowheads="1"/>
          </p:cNvPicPr>
          <p:nvPr/>
        </p:nvPicPr>
        <p:blipFill>
          <a:blip r:embed="rId4" cstate="print"/>
          <a:srcRect/>
          <a:stretch>
            <a:fillRect/>
          </a:stretch>
        </p:blipFill>
        <p:spPr bwMode="auto">
          <a:xfrm>
            <a:off x="4202567" y="4192589"/>
            <a:ext cx="822446" cy="916440"/>
          </a:xfrm>
          <a:prstGeom prst="rect">
            <a:avLst/>
          </a:prstGeom>
          <a:noFill/>
          <a:ln w="9525">
            <a:noFill/>
            <a:miter lim="800000"/>
            <a:headEnd/>
            <a:tailEnd/>
          </a:ln>
        </p:spPr>
      </p:pic>
    </p:spTree>
    <p:extLst>
      <p:ext uri="{BB962C8B-B14F-4D97-AF65-F5344CB8AC3E}">
        <p14:creationId xmlns="" xmlns:p14="http://schemas.microsoft.com/office/powerpoint/2010/main"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15.3 The input()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smtClean="0"/>
              <a:t>input([prompt])</a:t>
            </a:r>
            <a:r>
              <a:rPr lang="en-US" altLang="zh-TW" sz="2000" dirty="0" smtClean="0"/>
              <a:t> function is equivalent to </a:t>
            </a:r>
            <a:r>
              <a:rPr lang="en-US" altLang="zh-TW" sz="2000" dirty="0" err="1" smtClean="0"/>
              <a:t>raw_input</a:t>
            </a:r>
            <a:r>
              <a:rPr lang="en-US" altLang="zh-TW" sz="2000" dirty="0" smtClean="0"/>
              <a:t>, except that it assumes the input is a valid Python expression and returns the evaluated result to you.</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878114" y="2285865"/>
            <a:ext cx="6262915" cy="2308324"/>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a:t>
            </a:r>
          </a:p>
          <a:p>
            <a:pPr>
              <a:buClr>
                <a:srgbClr val="00B0F0"/>
              </a:buClr>
            </a:pPr>
            <a:r>
              <a:rPr lang="en-US" altLang="zh-TW" dirty="0" smtClean="0"/>
              <a:t>&gt;&gt;&gt; x=input("something:") </a:t>
            </a:r>
          </a:p>
          <a:p>
            <a:pPr>
              <a:buClr>
                <a:srgbClr val="00B0F0"/>
              </a:buClr>
            </a:pPr>
            <a:r>
              <a:rPr lang="en-US" altLang="zh-TW" dirty="0" smtClean="0"/>
              <a:t>something:10 </a:t>
            </a:r>
          </a:p>
          <a:p>
            <a:pPr>
              <a:buClr>
                <a:srgbClr val="00B0F0"/>
              </a:buClr>
            </a:pPr>
            <a:r>
              <a:rPr lang="en-US" altLang="zh-TW" dirty="0" smtClean="0"/>
              <a:t>&gt;&gt;&gt; x </a:t>
            </a:r>
          </a:p>
          <a:p>
            <a:pPr>
              <a:buClr>
                <a:srgbClr val="00B0F0"/>
              </a:buClr>
            </a:pPr>
            <a:r>
              <a:rPr lang="en-US" altLang="zh-TW" dirty="0" smtClean="0"/>
              <a:t>'10' </a:t>
            </a:r>
          </a:p>
          <a:p>
            <a:pPr>
              <a:buClr>
                <a:srgbClr val="00B0F0"/>
              </a:buClr>
            </a:pPr>
            <a:r>
              <a:rPr lang="en-US" altLang="zh-TW" dirty="0" smtClean="0"/>
              <a:t>&gt;&gt;&gt; x=input("something:") </a:t>
            </a:r>
          </a:p>
          <a:p>
            <a:pPr>
              <a:buClr>
                <a:srgbClr val="00B0F0"/>
              </a:buClr>
            </a:pPr>
            <a:r>
              <a:rPr lang="en-US" altLang="zh-TW" dirty="0" smtClean="0"/>
              <a:t>something:'10' #entered data treated as string with or without '' </a:t>
            </a:r>
          </a:p>
          <a:p>
            <a:pPr>
              <a:buClr>
                <a:srgbClr val="00B0F0"/>
              </a:buClr>
            </a:pPr>
            <a:r>
              <a:rPr lang="en-US" altLang="zh-TW" dirty="0" smtClean="0"/>
              <a:t>&gt;&gt;&gt; x "'10'"</a:t>
            </a:r>
            <a:endParaRPr lang="en-US" altLang="zh-TW"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15.3  The input()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Input and Print with 10, ‘10’, and “10”.</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923143" y="1753734"/>
            <a:ext cx="3352800" cy="1666875"/>
          </a:xfrm>
          <a:prstGeom prst="rect">
            <a:avLst/>
          </a:prstGeom>
          <a:noFill/>
          <a:ln w="9525">
            <a:solidFill>
              <a:srgbClr val="C00000"/>
            </a:solid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1915433" y="3575503"/>
            <a:ext cx="3600450" cy="200025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15.4 Open and Close File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15.4 Open and Close Files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Until now, you have been reading and writing to the standard input and output. </a:t>
            </a:r>
          </a:p>
          <a:p>
            <a:pPr marL="465138" indent="-465138">
              <a:buClr>
                <a:srgbClr val="00B0F0"/>
              </a:buClr>
              <a:buFont typeface="Wingdings" pitchFamily="2" charset="2"/>
              <a:buChar char="u"/>
            </a:pPr>
            <a:r>
              <a:rPr lang="en-US" altLang="zh-TW" sz="2000" dirty="0" smtClean="0"/>
              <a:t>Now, we will see how to use actual data files.</a:t>
            </a:r>
          </a:p>
          <a:p>
            <a:pPr marL="465138" indent="-465138">
              <a:buClr>
                <a:srgbClr val="00B0F0"/>
              </a:buClr>
              <a:buFont typeface="Wingdings" pitchFamily="2" charset="2"/>
              <a:buChar char="u"/>
            </a:pPr>
            <a:r>
              <a:rPr lang="en-US" altLang="zh-TW" sz="2000" dirty="0" smtClean="0"/>
              <a:t>Python provides basic functions and methods necessary to manipulate files by default. </a:t>
            </a:r>
          </a:p>
          <a:p>
            <a:pPr marL="465138" indent="-465138">
              <a:buClr>
                <a:srgbClr val="00B0F0"/>
              </a:buClr>
              <a:buFont typeface="Wingdings" pitchFamily="2" charset="2"/>
              <a:buChar char="u"/>
            </a:pPr>
            <a:r>
              <a:rPr lang="en-US" altLang="zh-TW" sz="2000" dirty="0" smtClean="0"/>
              <a:t>You can do most of the file manipulation using a </a:t>
            </a:r>
            <a:r>
              <a:rPr lang="en-US" altLang="zh-TW" sz="2000" b="1" dirty="0" smtClean="0"/>
              <a:t>file</a:t>
            </a:r>
            <a:r>
              <a:rPr lang="en-US" altLang="zh-TW" sz="2000" dirty="0" smtClean="0"/>
              <a:t> object.</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15.5 Open Function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15.5 Open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Before you can read or write a file, you have to open it using Python's built-in </a:t>
            </a:r>
            <a:r>
              <a:rPr lang="en-US" altLang="zh-TW" sz="2000" i="1" dirty="0" smtClean="0"/>
              <a:t>open()</a:t>
            </a:r>
            <a:r>
              <a:rPr lang="en-US" altLang="zh-TW" sz="2000" dirty="0" smtClean="0"/>
              <a:t> function. </a:t>
            </a:r>
          </a:p>
          <a:p>
            <a:pPr marL="465138" indent="-465138">
              <a:buClr>
                <a:srgbClr val="00B0F0"/>
              </a:buClr>
              <a:buFont typeface="Wingdings" pitchFamily="2" charset="2"/>
              <a:buChar char="u"/>
            </a:pPr>
            <a:r>
              <a:rPr lang="en-US" altLang="zh-TW" sz="2000" dirty="0" smtClean="0"/>
              <a:t>This function creates a </a:t>
            </a:r>
            <a:r>
              <a:rPr lang="en-US" altLang="zh-TW" sz="2000" b="1" dirty="0" smtClean="0"/>
              <a:t>file </a:t>
            </a:r>
            <a:r>
              <a:rPr lang="en-US" altLang="zh-TW" sz="2000" dirty="0" smtClean="0"/>
              <a:t>object, which would be utilized to call other support methods associated with it.</a:t>
            </a:r>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15.5 Open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Syntax</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0" name="TextBox 1"/>
          <p:cNvSpPr txBox="1"/>
          <p:nvPr/>
        </p:nvSpPr>
        <p:spPr>
          <a:xfrm>
            <a:off x="283029" y="1211807"/>
            <a:ext cx="8577942" cy="400110"/>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sz="2000" dirty="0" smtClean="0"/>
              <a:t>file object = open(</a:t>
            </a:r>
            <a:r>
              <a:rPr lang="en-US" altLang="zh-TW" sz="2000" dirty="0" err="1" smtClean="0"/>
              <a:t>file_name</a:t>
            </a:r>
            <a:r>
              <a:rPr lang="en-US" altLang="zh-TW" sz="2000" dirty="0" smtClean="0"/>
              <a:t> [, </a:t>
            </a:r>
            <a:r>
              <a:rPr lang="en-US" altLang="zh-TW" sz="2000" dirty="0" err="1" smtClean="0"/>
              <a:t>access_mode</a:t>
            </a:r>
            <a:r>
              <a:rPr lang="en-US" altLang="zh-TW" sz="2000" dirty="0" smtClean="0"/>
              <a:t>][, buffering]).</a:t>
            </a:r>
          </a:p>
        </p:txBody>
      </p:sp>
      <p:sp>
        <p:nvSpPr>
          <p:cNvPr id="12" name="TextBox 1"/>
          <p:cNvSpPr txBox="1"/>
          <p:nvPr/>
        </p:nvSpPr>
        <p:spPr>
          <a:xfrm>
            <a:off x="283028" y="1908493"/>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are parameter details:</a:t>
            </a:r>
          </a:p>
          <a:p>
            <a:pPr marL="922338" lvl="1" indent="-465138">
              <a:buClr>
                <a:srgbClr val="00B0F0"/>
              </a:buClr>
              <a:buFont typeface="Wingdings" pitchFamily="2" charset="2"/>
              <a:buChar char="u"/>
            </a:pPr>
            <a:r>
              <a:rPr lang="en-US" altLang="zh-TW" sz="2000" b="1" dirty="0" err="1" smtClean="0"/>
              <a:t>file_name</a:t>
            </a:r>
            <a:r>
              <a:rPr lang="en-US" altLang="zh-TW" sz="2000" b="1" dirty="0" smtClean="0"/>
              <a:t>:</a:t>
            </a:r>
            <a:r>
              <a:rPr lang="en-US" altLang="zh-TW" sz="2000" dirty="0" smtClean="0"/>
              <a:t> The </a:t>
            </a:r>
            <a:r>
              <a:rPr lang="en-US" altLang="zh-TW" sz="2000" dirty="0" err="1" smtClean="0"/>
              <a:t>file_name</a:t>
            </a:r>
            <a:r>
              <a:rPr lang="en-US" altLang="zh-TW" sz="2000" dirty="0" smtClean="0"/>
              <a:t> argument is a string value that contains the name of the file that you want to access.</a:t>
            </a:r>
          </a:p>
          <a:p>
            <a:pPr marL="922338" lvl="1" indent="-465138">
              <a:buClr>
                <a:srgbClr val="00B0F0"/>
              </a:buClr>
              <a:buFont typeface="Wingdings" pitchFamily="2" charset="2"/>
              <a:buChar char="u"/>
            </a:pPr>
            <a:r>
              <a:rPr lang="en-US" altLang="zh-TW" sz="2000" b="1" dirty="0" err="1" smtClean="0"/>
              <a:t>access_mode</a:t>
            </a:r>
            <a:r>
              <a:rPr lang="en-US" altLang="zh-TW" sz="2000" b="1" dirty="0" smtClean="0"/>
              <a:t>:</a:t>
            </a:r>
            <a:r>
              <a:rPr lang="en-US" altLang="zh-TW" sz="2000" dirty="0" smtClean="0"/>
              <a:t> The </a:t>
            </a:r>
            <a:r>
              <a:rPr lang="en-US" altLang="zh-TW" sz="2000" dirty="0" err="1" smtClean="0"/>
              <a:t>access_mode</a:t>
            </a:r>
            <a:r>
              <a:rPr lang="en-US" altLang="zh-TW" sz="2000" dirty="0" smtClean="0"/>
              <a:t> determines the mode in which the file has to be opened, i.e., read, write, append, etc. A complete list of possible values is given below in the table. This is optional parameter and the default file access mode is read (r).</a:t>
            </a:r>
          </a:p>
          <a:p>
            <a:pPr marL="922338" lvl="1" indent="-465138">
              <a:buClr>
                <a:srgbClr val="00B0F0"/>
              </a:buClr>
              <a:buFont typeface="Wingdings" pitchFamily="2" charset="2"/>
              <a:buChar char="u"/>
            </a:pPr>
            <a:r>
              <a:rPr lang="en-US" altLang="zh-TW" sz="2000" b="1" dirty="0" smtClean="0"/>
              <a:t>buffering:</a:t>
            </a:r>
            <a:r>
              <a:rPr lang="en-US" altLang="zh-TW" sz="2000" dirty="0" smtClean="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15.5 Open Function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Introduction</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283028" y="1139236"/>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Here is a list of the different modes of opening a file −</a:t>
            </a:r>
            <a:endParaRPr lang="en-US" altLang="zh-TW" dirty="0"/>
          </a:p>
        </p:txBody>
      </p:sp>
      <p:pic>
        <p:nvPicPr>
          <p:cNvPr id="1026" name="Picture 2"/>
          <p:cNvPicPr>
            <a:picLocks noChangeAspect="1" noChangeArrowheads="1"/>
          </p:cNvPicPr>
          <p:nvPr/>
        </p:nvPicPr>
        <p:blipFill>
          <a:blip r:embed="rId4" cstate="print"/>
          <a:srcRect/>
          <a:stretch>
            <a:fillRect/>
          </a:stretch>
        </p:blipFill>
        <p:spPr bwMode="auto">
          <a:xfrm>
            <a:off x="410710" y="1562328"/>
            <a:ext cx="4161290" cy="4309613"/>
          </a:xfrm>
          <a:prstGeom prst="rect">
            <a:avLst/>
          </a:prstGeom>
          <a:noFill/>
          <a:ln w="9525">
            <a:solidFill>
              <a:srgbClr val="C00000"/>
            </a:solid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630057" y="1872342"/>
            <a:ext cx="4199679" cy="2815772"/>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15.6 File Object</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15.6 File Object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Introduction</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283028" y="1139236"/>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Once a file is opened and you have one </a:t>
            </a:r>
            <a:r>
              <a:rPr lang="en-US" altLang="zh-TW" i="1" dirty="0" smtClean="0"/>
              <a:t>file</a:t>
            </a:r>
            <a:r>
              <a:rPr lang="en-US" altLang="zh-TW" dirty="0" smtClean="0"/>
              <a:t> object, you can get various information related to that file.</a:t>
            </a:r>
          </a:p>
          <a:p>
            <a:pPr marL="465138" indent="-465138">
              <a:buClr>
                <a:srgbClr val="00B0F0"/>
              </a:buClr>
              <a:buFont typeface="Wingdings" pitchFamily="2" charset="2"/>
              <a:buChar char="u"/>
            </a:pPr>
            <a:r>
              <a:rPr lang="en-US" altLang="zh-TW" dirty="0" smtClean="0"/>
              <a:t>Here is a list of all attributes related to file object:</a:t>
            </a:r>
          </a:p>
        </p:txBody>
      </p:sp>
      <p:pic>
        <p:nvPicPr>
          <p:cNvPr id="2050" name="Picture 2"/>
          <p:cNvPicPr>
            <a:picLocks noChangeAspect="1" noChangeArrowheads="1"/>
          </p:cNvPicPr>
          <p:nvPr/>
        </p:nvPicPr>
        <p:blipFill>
          <a:blip r:embed="rId4" cstate="print"/>
          <a:srcRect/>
          <a:stretch>
            <a:fillRect/>
          </a:stretch>
        </p:blipFill>
        <p:spPr bwMode="auto">
          <a:xfrm>
            <a:off x="1402670" y="2168752"/>
            <a:ext cx="4829175" cy="153352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 File IO</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15.6 File Object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Introduction</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3" name="TextBox 1"/>
          <p:cNvSpPr txBox="1"/>
          <p:nvPr/>
        </p:nvSpPr>
        <p:spPr>
          <a:xfrm>
            <a:off x="377370" y="1248094"/>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Note: </a:t>
            </a:r>
            <a:r>
              <a:rPr lang="en-US" altLang="zh-TW" sz="2000" dirty="0" err="1" smtClean="0"/>
              <a:t>softspace</a:t>
            </a:r>
            <a:r>
              <a:rPr lang="en-US" altLang="zh-TW" sz="2000" dirty="0" smtClean="0"/>
              <a:t> attribute is not supported in Python 3.x</a:t>
            </a:r>
          </a:p>
        </p:txBody>
      </p:sp>
      <p:sp>
        <p:nvSpPr>
          <p:cNvPr id="14" name="TextBox 1"/>
          <p:cNvSpPr txBox="1"/>
          <p:nvPr/>
        </p:nvSpPr>
        <p:spPr>
          <a:xfrm>
            <a:off x="1299025" y="1893979"/>
            <a:ext cx="3795488" cy="2308324"/>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 </a:t>
            </a:r>
          </a:p>
          <a:p>
            <a:pPr>
              <a:buClr>
                <a:srgbClr val="00B0F0"/>
              </a:buClr>
            </a:pPr>
            <a:endParaRPr lang="en-US" altLang="zh-TW" dirty="0" smtClean="0"/>
          </a:p>
          <a:p>
            <a:pPr>
              <a:buClr>
                <a:srgbClr val="00B0F0"/>
              </a:buClr>
            </a:pPr>
            <a:r>
              <a:rPr lang="en-US" altLang="zh-TW" dirty="0" smtClean="0"/>
              <a:t># Open a file </a:t>
            </a:r>
          </a:p>
          <a:p>
            <a:pPr>
              <a:buClr>
                <a:srgbClr val="00B0F0"/>
              </a:buClr>
            </a:pPr>
            <a:r>
              <a:rPr lang="en-US" altLang="zh-TW" dirty="0" err="1" smtClean="0"/>
              <a:t>fo</a:t>
            </a:r>
            <a:r>
              <a:rPr lang="en-US" altLang="zh-TW" dirty="0" smtClean="0"/>
              <a:t> = open("foo.txt", "</a:t>
            </a:r>
            <a:r>
              <a:rPr lang="en-US" altLang="zh-TW" dirty="0" err="1" smtClean="0"/>
              <a:t>wb</a:t>
            </a:r>
            <a:r>
              <a:rPr lang="en-US" altLang="zh-TW" dirty="0" smtClean="0"/>
              <a:t>") </a:t>
            </a:r>
          </a:p>
          <a:p>
            <a:pPr>
              <a:buClr>
                <a:srgbClr val="00B0F0"/>
              </a:buClr>
            </a:pPr>
            <a:r>
              <a:rPr lang="en-US" altLang="zh-TW" dirty="0" smtClean="0"/>
              <a:t>print ("Name of the file: ", fo.name) </a:t>
            </a:r>
          </a:p>
          <a:p>
            <a:pPr>
              <a:buClr>
                <a:srgbClr val="00B0F0"/>
              </a:buClr>
            </a:pPr>
            <a:r>
              <a:rPr lang="en-US" altLang="zh-TW" dirty="0" smtClean="0"/>
              <a:t>print ("Closed or not : ", </a:t>
            </a:r>
            <a:r>
              <a:rPr lang="en-US" altLang="zh-TW" dirty="0" err="1" smtClean="0"/>
              <a:t>fo.closed</a:t>
            </a:r>
            <a:r>
              <a:rPr lang="en-US" altLang="zh-TW" dirty="0" smtClean="0"/>
              <a:t>) </a:t>
            </a:r>
          </a:p>
          <a:p>
            <a:pPr>
              <a:buClr>
                <a:srgbClr val="00B0F0"/>
              </a:buClr>
            </a:pPr>
            <a:r>
              <a:rPr lang="en-US" altLang="zh-TW" dirty="0" smtClean="0"/>
              <a:t>print ("Opening mode : ", </a:t>
            </a:r>
            <a:r>
              <a:rPr lang="en-US" altLang="zh-TW" dirty="0" err="1" smtClean="0"/>
              <a:t>fo.mode</a:t>
            </a:r>
            <a:r>
              <a:rPr lang="en-US" altLang="zh-TW" dirty="0" smtClean="0"/>
              <a:t>) </a:t>
            </a:r>
          </a:p>
          <a:p>
            <a:pPr>
              <a:buClr>
                <a:srgbClr val="00B0F0"/>
              </a:buClr>
            </a:pPr>
            <a:r>
              <a:rPr lang="en-US" altLang="zh-TW" dirty="0" err="1" smtClean="0"/>
              <a:t>fo.close</a:t>
            </a:r>
            <a:r>
              <a:rPr lang="en-US" altLang="zh-TW" dirty="0" smtClean="0"/>
              <a:t>()</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15.6 File Object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Introduction</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6" name="TextBox 1"/>
          <p:cNvSpPr txBox="1"/>
          <p:nvPr/>
        </p:nvSpPr>
        <p:spPr>
          <a:xfrm>
            <a:off x="297542" y="1226323"/>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Run 15_FileMode. </a:t>
            </a:r>
          </a:p>
        </p:txBody>
      </p:sp>
      <p:pic>
        <p:nvPicPr>
          <p:cNvPr id="4098" name="Picture 2"/>
          <p:cNvPicPr>
            <a:picLocks noChangeAspect="1" noChangeArrowheads="1"/>
          </p:cNvPicPr>
          <p:nvPr/>
        </p:nvPicPr>
        <p:blipFill>
          <a:blip r:embed="rId4" cstate="print"/>
          <a:srcRect/>
          <a:stretch>
            <a:fillRect/>
          </a:stretch>
        </p:blipFill>
        <p:spPr bwMode="auto">
          <a:xfrm>
            <a:off x="1799545" y="1749199"/>
            <a:ext cx="3629025" cy="2314575"/>
          </a:xfrm>
          <a:prstGeom prst="rect">
            <a:avLst/>
          </a:prstGeom>
          <a:noFill/>
          <a:ln w="9525">
            <a:solidFill>
              <a:srgbClr val="C00000"/>
            </a:solid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1785031" y="4236811"/>
            <a:ext cx="3629025" cy="59055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15.7 The close() Method</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15.7 The close()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Introduction</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3" name="TextBox 1"/>
          <p:cNvSpPr txBox="1"/>
          <p:nvPr/>
        </p:nvSpPr>
        <p:spPr>
          <a:xfrm>
            <a:off x="377370" y="1248094"/>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Close Opened File.</a:t>
            </a:r>
          </a:p>
        </p:txBody>
      </p:sp>
      <p:pic>
        <p:nvPicPr>
          <p:cNvPr id="5122" name="Picture 2"/>
          <p:cNvPicPr>
            <a:picLocks noChangeAspect="1" noChangeArrowheads="1"/>
          </p:cNvPicPr>
          <p:nvPr/>
        </p:nvPicPr>
        <p:blipFill>
          <a:blip r:embed="rId4" cstate="print"/>
          <a:srcRect/>
          <a:stretch>
            <a:fillRect/>
          </a:stretch>
        </p:blipFill>
        <p:spPr bwMode="auto">
          <a:xfrm>
            <a:off x="1687967" y="1760085"/>
            <a:ext cx="3590925" cy="2466975"/>
          </a:xfrm>
          <a:prstGeom prst="rect">
            <a:avLst/>
          </a:prstGeom>
          <a:noFill/>
          <a:ln w="9525">
            <a:solidFill>
              <a:srgbClr val="C00000"/>
            </a:solidFill>
            <a:miter lim="800000"/>
            <a:headEnd/>
            <a:tailEnd/>
          </a:ln>
        </p:spPr>
      </p:pic>
      <p:pic>
        <p:nvPicPr>
          <p:cNvPr id="5123" name="Picture 3"/>
          <p:cNvPicPr>
            <a:picLocks noChangeAspect="1" noChangeArrowheads="1"/>
          </p:cNvPicPr>
          <p:nvPr/>
        </p:nvPicPr>
        <p:blipFill>
          <a:blip r:embed="rId5" cstate="print"/>
          <a:srcRect/>
          <a:stretch>
            <a:fillRect/>
          </a:stretch>
        </p:blipFill>
        <p:spPr bwMode="auto">
          <a:xfrm>
            <a:off x="1708831" y="4434114"/>
            <a:ext cx="3781425" cy="4572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15.7 The close()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Introduction</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3" name="TextBox 1"/>
          <p:cNvSpPr txBox="1"/>
          <p:nvPr/>
        </p:nvSpPr>
        <p:spPr>
          <a:xfrm>
            <a:off x="377370" y="1248094"/>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close() method of a </a:t>
            </a:r>
            <a:r>
              <a:rPr lang="en-US" altLang="zh-TW" sz="2000" i="1" dirty="0" smtClean="0"/>
              <a:t>file</a:t>
            </a:r>
            <a:r>
              <a:rPr lang="en-US" altLang="zh-TW" sz="2000" dirty="0" smtClean="0"/>
              <a:t> object flushes any unwritten information and closes the file object, after which no more writing can be done.</a:t>
            </a:r>
          </a:p>
          <a:p>
            <a:pPr marL="465138" indent="-465138">
              <a:buClr>
                <a:srgbClr val="00B0F0"/>
              </a:buClr>
              <a:buFont typeface="Wingdings" pitchFamily="2" charset="2"/>
              <a:buChar char="u"/>
            </a:pPr>
            <a:r>
              <a:rPr lang="en-US" altLang="zh-TW" sz="2000" dirty="0" smtClean="0"/>
              <a:t>Python automatically closes a file when the reference object of a file is reassigned to another file. It is a good practice to use the close() method to close a file.</a:t>
            </a:r>
          </a:p>
        </p:txBody>
      </p:sp>
      <p:sp>
        <p:nvSpPr>
          <p:cNvPr id="9" name="TextBox 1"/>
          <p:cNvSpPr txBox="1"/>
          <p:nvPr/>
        </p:nvSpPr>
        <p:spPr>
          <a:xfrm>
            <a:off x="1429654" y="3011579"/>
            <a:ext cx="3795488" cy="2585323"/>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a:t>
            </a:r>
          </a:p>
          <a:p>
            <a:pPr>
              <a:buClr>
                <a:srgbClr val="00B0F0"/>
              </a:buClr>
            </a:pPr>
            <a:endParaRPr lang="en-US" altLang="zh-TW" dirty="0" smtClean="0"/>
          </a:p>
          <a:p>
            <a:pPr>
              <a:buClr>
                <a:srgbClr val="00B0F0"/>
              </a:buClr>
            </a:pPr>
            <a:r>
              <a:rPr lang="en-US" altLang="zh-TW" dirty="0" smtClean="0"/>
              <a:t># Open a file</a:t>
            </a:r>
          </a:p>
          <a:p>
            <a:pPr>
              <a:buClr>
                <a:srgbClr val="00B0F0"/>
              </a:buClr>
            </a:pPr>
            <a:r>
              <a:rPr lang="en-US" altLang="zh-TW" dirty="0" err="1" smtClean="0"/>
              <a:t>fo</a:t>
            </a:r>
            <a:r>
              <a:rPr lang="en-US" altLang="zh-TW" dirty="0" smtClean="0"/>
              <a:t> = open("foo.txt", "</a:t>
            </a:r>
            <a:r>
              <a:rPr lang="en-US" altLang="zh-TW" dirty="0" err="1" smtClean="0"/>
              <a:t>wb</a:t>
            </a:r>
            <a:r>
              <a:rPr lang="en-US" altLang="zh-TW" dirty="0" smtClean="0"/>
              <a:t>")</a:t>
            </a:r>
          </a:p>
          <a:p>
            <a:pPr>
              <a:buClr>
                <a:srgbClr val="00B0F0"/>
              </a:buClr>
            </a:pPr>
            <a:r>
              <a:rPr lang="en-US" altLang="zh-TW" dirty="0" smtClean="0"/>
              <a:t>print ("Name of the file: ", fo.name)</a:t>
            </a:r>
          </a:p>
          <a:p>
            <a:pPr>
              <a:buClr>
                <a:srgbClr val="00B0F0"/>
              </a:buClr>
            </a:pPr>
            <a:endParaRPr lang="en-US" altLang="zh-TW" dirty="0" smtClean="0"/>
          </a:p>
          <a:p>
            <a:pPr>
              <a:buClr>
                <a:srgbClr val="00B0F0"/>
              </a:buClr>
            </a:pPr>
            <a:r>
              <a:rPr lang="en-US" altLang="zh-TW" dirty="0" smtClean="0"/>
              <a:t># Close opened file</a:t>
            </a:r>
          </a:p>
          <a:p>
            <a:pPr>
              <a:buClr>
                <a:srgbClr val="00B0F0"/>
              </a:buClr>
            </a:pPr>
            <a:r>
              <a:rPr lang="en-US" altLang="zh-TW" dirty="0" smtClean="0"/>
              <a:t>print ("Close opened file ", fo.name)</a:t>
            </a:r>
          </a:p>
          <a:p>
            <a:pPr>
              <a:buClr>
                <a:srgbClr val="00B0F0"/>
              </a:buClr>
            </a:pPr>
            <a:r>
              <a:rPr lang="en-US" altLang="zh-TW" dirty="0" err="1" smtClean="0"/>
              <a:t>fo.close</a:t>
            </a:r>
            <a:r>
              <a:rPr lang="en-US" altLang="zh-TW" dirty="0" smtClean="0"/>
              <a:t>()</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15.8 Read and Write File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15.8 Read and Write File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altLang="zh-TW" sz="2300" b="1" i="1" dirty="0" smtClean="0"/>
              <a:t>Syntax</a:t>
            </a:r>
            <a:endParaRPr lang="en-US" altLang="zh-TW" sz="1200" b="1" i="1" dirty="0" smtClean="0"/>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239485" y="1182780"/>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smtClean="0"/>
              <a:t>file</a:t>
            </a:r>
            <a:r>
              <a:rPr lang="en-US" altLang="zh-TW" sz="2000" dirty="0" smtClean="0"/>
              <a:t> object provides a set of access methods to make our lives easier. </a:t>
            </a:r>
          </a:p>
          <a:p>
            <a:pPr marL="465138" indent="-465138">
              <a:buClr>
                <a:srgbClr val="00B0F0"/>
              </a:buClr>
              <a:buFont typeface="Wingdings" pitchFamily="2" charset="2"/>
              <a:buChar char="u"/>
            </a:pPr>
            <a:r>
              <a:rPr lang="en-US" altLang="zh-TW" sz="2000" dirty="0" smtClean="0"/>
              <a:t>We would see how to use </a:t>
            </a:r>
            <a:r>
              <a:rPr lang="en-US" altLang="zh-TW" sz="2000" i="1" dirty="0" smtClean="0"/>
              <a:t>read()</a:t>
            </a:r>
            <a:r>
              <a:rPr lang="en-US" altLang="zh-TW" sz="2000" dirty="0" smtClean="0"/>
              <a:t> and </a:t>
            </a:r>
            <a:r>
              <a:rPr lang="en-US" altLang="zh-TW" sz="2000" i="1" dirty="0" smtClean="0"/>
              <a:t>write()</a:t>
            </a:r>
            <a:r>
              <a:rPr lang="en-US" altLang="zh-TW" sz="2000" dirty="0" smtClean="0"/>
              <a:t> methods to read and write files.</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15.9 The write() Method</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15.9 The write()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1" y="1226322"/>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smtClean="0"/>
              <a:t>write()</a:t>
            </a:r>
            <a:r>
              <a:rPr lang="en-US" altLang="zh-TW" sz="2000" dirty="0" smtClean="0"/>
              <a:t> method writes any string to an open file. It is important to note that Python strings can have binary data and not just text.</a:t>
            </a:r>
          </a:p>
          <a:p>
            <a:pPr marL="465138" indent="-465138">
              <a:buClr>
                <a:srgbClr val="00B0F0"/>
              </a:buClr>
              <a:buFont typeface="Wingdings" pitchFamily="2" charset="2"/>
              <a:buChar char="u"/>
            </a:pPr>
            <a:r>
              <a:rPr lang="en-US" altLang="zh-TW" sz="2000" dirty="0" smtClean="0"/>
              <a:t>The write() method does not add a newline character ('\n') to the end of the string.</a:t>
            </a:r>
          </a:p>
        </p:txBody>
      </p:sp>
      <p:sp>
        <p:nvSpPr>
          <p:cNvPr id="10" name="TextBox 1"/>
          <p:cNvSpPr txBox="1"/>
          <p:nvPr/>
        </p:nvSpPr>
        <p:spPr>
          <a:xfrm>
            <a:off x="304800" y="26995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p>
        </p:txBody>
      </p:sp>
      <p:sp>
        <p:nvSpPr>
          <p:cNvPr id="12" name="TextBox 1"/>
          <p:cNvSpPr txBox="1"/>
          <p:nvPr/>
        </p:nvSpPr>
        <p:spPr>
          <a:xfrm>
            <a:off x="849083" y="3301866"/>
            <a:ext cx="6277431" cy="36933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err="1" smtClean="0"/>
              <a:t>fileObject.write</a:t>
            </a:r>
            <a:r>
              <a:rPr lang="en-US" altLang="zh-TW" dirty="0" smtClean="0"/>
              <a:t>(string)</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15.10 The write() Example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 File IO</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I/O functions available in Python. </a:t>
            </a:r>
          </a:p>
          <a:p>
            <a:pPr marL="465138" indent="-465138">
              <a:buClr>
                <a:srgbClr val="00B0F0"/>
              </a:buClr>
              <a:buFont typeface="Wingdings" pitchFamily="2" charset="2"/>
              <a:buChar char="u"/>
            </a:pPr>
            <a:r>
              <a:rPr lang="en-US" altLang="zh-TW" sz="2000" dirty="0" smtClean="0"/>
              <a:t>For more functions, please refer to standard Python documentation.</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Write () Example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1" y="1226322"/>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smtClean="0"/>
              <a:t>write()</a:t>
            </a:r>
            <a:r>
              <a:rPr lang="en-US" altLang="zh-TW" sz="2000" dirty="0" smtClean="0"/>
              <a:t> method writes any string to an open file. </a:t>
            </a:r>
          </a:p>
          <a:p>
            <a:pPr marL="465138" indent="-465138">
              <a:buClr>
                <a:srgbClr val="00B0F0"/>
              </a:buClr>
              <a:buFont typeface="Wingdings" pitchFamily="2" charset="2"/>
              <a:buChar char="u"/>
            </a:pPr>
            <a:r>
              <a:rPr lang="en-US" altLang="zh-TW" sz="2000" dirty="0" smtClean="0"/>
              <a:t>It is important to note that Python strings can have binary data and not just text.</a:t>
            </a:r>
          </a:p>
          <a:p>
            <a:pPr marL="465138" indent="-465138">
              <a:buClr>
                <a:srgbClr val="00B0F0"/>
              </a:buClr>
              <a:buFont typeface="Wingdings" pitchFamily="2" charset="2"/>
              <a:buChar char="u"/>
            </a:pPr>
            <a:r>
              <a:rPr lang="en-US" altLang="zh-TW" sz="2000" dirty="0" smtClean="0"/>
              <a:t>The write() method does not add a newline character ('\n') to the end of the string:</a:t>
            </a:r>
          </a:p>
        </p:txBody>
      </p:sp>
      <p:sp>
        <p:nvSpPr>
          <p:cNvPr id="10" name="TextBox 1"/>
          <p:cNvSpPr txBox="1"/>
          <p:nvPr/>
        </p:nvSpPr>
        <p:spPr>
          <a:xfrm>
            <a:off x="899884" y="3004322"/>
            <a:ext cx="2917373" cy="369332"/>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err="1" smtClean="0"/>
              <a:t>fileObject.write</a:t>
            </a:r>
            <a:r>
              <a:rPr lang="en-US" altLang="zh-TW" dirty="0" smtClean="0"/>
              <a:t>(string);</a:t>
            </a:r>
          </a:p>
        </p:txBody>
      </p:sp>
      <p:sp>
        <p:nvSpPr>
          <p:cNvPr id="12" name="TextBox 1"/>
          <p:cNvSpPr txBox="1"/>
          <p:nvPr/>
        </p:nvSpPr>
        <p:spPr>
          <a:xfrm>
            <a:off x="333830" y="34687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passed parameter is the content to be written into the opened file.</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Write () Example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1" y="12263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Here, passed parameter is the content to be written into the opened file</a:t>
            </a:r>
          </a:p>
        </p:txBody>
      </p:sp>
      <p:sp>
        <p:nvSpPr>
          <p:cNvPr id="10" name="TextBox 1"/>
          <p:cNvSpPr txBox="1"/>
          <p:nvPr/>
        </p:nvSpPr>
        <p:spPr>
          <a:xfrm>
            <a:off x="885369" y="1770607"/>
            <a:ext cx="4775202" cy="3416320"/>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dirty="0" smtClean="0"/>
              <a:t>#!/usr/bin/python3</a:t>
            </a:r>
          </a:p>
          <a:p>
            <a:pPr marL="465138" indent="-465138">
              <a:buClr>
                <a:srgbClr val="00B0F0"/>
              </a:buClr>
            </a:pPr>
            <a:endParaRPr lang="en-US" altLang="zh-TW" dirty="0" smtClean="0"/>
          </a:p>
          <a:p>
            <a:pPr marL="465138" indent="-465138">
              <a:buClr>
                <a:srgbClr val="00B0F0"/>
              </a:buClr>
            </a:pPr>
            <a:r>
              <a:rPr lang="en-US" altLang="zh-TW" dirty="0" smtClean="0"/>
              <a:t># Open a file</a:t>
            </a:r>
          </a:p>
          <a:p>
            <a:pPr marL="465138" indent="-465138">
              <a:buClr>
                <a:srgbClr val="00B0F0"/>
              </a:buClr>
            </a:pPr>
            <a:r>
              <a:rPr lang="en-US" altLang="zh-TW" dirty="0" err="1" smtClean="0"/>
              <a:t>fo</a:t>
            </a:r>
            <a:r>
              <a:rPr lang="en-US" altLang="zh-TW" dirty="0" smtClean="0"/>
              <a:t> = open("foo_Write.txt", "w")</a:t>
            </a:r>
          </a:p>
          <a:p>
            <a:pPr marL="465138" indent="-465138">
              <a:buClr>
                <a:srgbClr val="00B0F0"/>
              </a:buClr>
            </a:pPr>
            <a:r>
              <a:rPr lang="en-US" altLang="zh-TW" dirty="0" smtClean="0"/>
              <a:t>print("Writing File:", fo.name)</a:t>
            </a:r>
          </a:p>
          <a:p>
            <a:pPr marL="465138" indent="-465138">
              <a:buClr>
                <a:srgbClr val="00B0F0"/>
              </a:buClr>
            </a:pPr>
            <a:r>
              <a:rPr lang="en-US" altLang="zh-TW" dirty="0" smtClean="0"/>
              <a:t>str="\</a:t>
            </a:r>
            <a:r>
              <a:rPr lang="en-US" altLang="zh-TW" dirty="0" err="1" smtClean="0"/>
              <a:t>nPython</a:t>
            </a:r>
            <a:r>
              <a:rPr lang="en-US" altLang="zh-TW" dirty="0" smtClean="0"/>
              <a:t> is a great language.\</a:t>
            </a:r>
            <a:r>
              <a:rPr lang="en-US" altLang="zh-TW" dirty="0" err="1" smtClean="0"/>
              <a:t>nYeah</a:t>
            </a:r>
            <a:r>
              <a:rPr lang="en-US" altLang="zh-TW" dirty="0" smtClean="0"/>
              <a:t> its great!!\n"</a:t>
            </a:r>
          </a:p>
          <a:p>
            <a:pPr marL="465138" indent="-465138">
              <a:buClr>
                <a:srgbClr val="00B0F0"/>
              </a:buClr>
            </a:pPr>
            <a:r>
              <a:rPr lang="en-US" altLang="zh-TW" dirty="0" smtClean="0"/>
              <a:t>print("Writing string:", str)</a:t>
            </a:r>
          </a:p>
          <a:p>
            <a:pPr marL="465138" indent="-465138">
              <a:buClr>
                <a:srgbClr val="00B0F0"/>
              </a:buClr>
            </a:pPr>
            <a:r>
              <a:rPr lang="en-US" altLang="zh-TW" dirty="0" err="1" smtClean="0"/>
              <a:t>fo.write</a:t>
            </a:r>
            <a:r>
              <a:rPr lang="en-US" altLang="zh-TW" dirty="0" smtClean="0"/>
              <a:t>(str)</a:t>
            </a:r>
          </a:p>
          <a:p>
            <a:pPr marL="465138" indent="-465138">
              <a:buClr>
                <a:srgbClr val="00B0F0"/>
              </a:buClr>
            </a:pPr>
            <a:endParaRPr lang="en-US" altLang="zh-TW" dirty="0" smtClean="0"/>
          </a:p>
          <a:p>
            <a:pPr marL="465138" indent="-465138">
              <a:buClr>
                <a:srgbClr val="00B0F0"/>
              </a:buClr>
            </a:pPr>
            <a:r>
              <a:rPr lang="en-US" altLang="zh-TW" dirty="0" smtClean="0"/>
              <a:t># Close </a:t>
            </a:r>
            <a:r>
              <a:rPr lang="en-US" altLang="zh-TW" dirty="0" err="1" smtClean="0"/>
              <a:t>opend</a:t>
            </a:r>
            <a:r>
              <a:rPr lang="en-US" altLang="zh-TW" dirty="0" smtClean="0"/>
              <a:t> file</a:t>
            </a:r>
          </a:p>
          <a:p>
            <a:pPr marL="465138" indent="-465138">
              <a:buClr>
                <a:srgbClr val="00B0F0"/>
              </a:buClr>
            </a:pPr>
            <a:r>
              <a:rPr lang="en-US" altLang="zh-TW" dirty="0" err="1" smtClean="0"/>
              <a:t>fo.close</a:t>
            </a:r>
            <a:r>
              <a:rPr lang="en-US" altLang="zh-TW" dirty="0" smtClean="0"/>
              <a:t>()</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Write () Example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1" y="12263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Write File Example:</a:t>
            </a:r>
          </a:p>
        </p:txBody>
      </p:sp>
      <p:pic>
        <p:nvPicPr>
          <p:cNvPr id="1026" name="Picture 2"/>
          <p:cNvPicPr>
            <a:picLocks noChangeAspect="1" noChangeArrowheads="1"/>
          </p:cNvPicPr>
          <p:nvPr/>
        </p:nvPicPr>
        <p:blipFill>
          <a:blip r:embed="rId4" cstate="print"/>
          <a:srcRect/>
          <a:stretch>
            <a:fillRect/>
          </a:stretch>
        </p:blipFill>
        <p:spPr bwMode="auto">
          <a:xfrm>
            <a:off x="1064988" y="1757589"/>
            <a:ext cx="4953000" cy="2762250"/>
          </a:xfrm>
          <a:prstGeom prst="rect">
            <a:avLst/>
          </a:prstGeom>
          <a:noFill/>
          <a:ln w="9525">
            <a:solidFill>
              <a:srgbClr val="C00000"/>
            </a:solid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1053193" y="4646159"/>
            <a:ext cx="3467100" cy="96202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33</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15.10 The read() Method</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read()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1" y="1226322"/>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smtClean="0"/>
              <a:t>read()</a:t>
            </a:r>
            <a:r>
              <a:rPr lang="en-US" altLang="zh-TW" sz="2000" dirty="0" smtClean="0"/>
              <a:t> method reads a string from an open file. </a:t>
            </a:r>
          </a:p>
          <a:p>
            <a:pPr marL="465138" indent="-465138">
              <a:buClr>
                <a:srgbClr val="00B0F0"/>
              </a:buClr>
              <a:buFont typeface="Wingdings" pitchFamily="2" charset="2"/>
              <a:buChar char="u"/>
            </a:pPr>
            <a:r>
              <a:rPr lang="en-US" altLang="zh-TW" sz="2000" dirty="0" smtClean="0"/>
              <a:t>It is important to note that Python strings can have binary data or text data.</a:t>
            </a:r>
          </a:p>
        </p:txBody>
      </p:sp>
      <p:sp>
        <p:nvSpPr>
          <p:cNvPr id="10" name="TextBox 1"/>
          <p:cNvSpPr txBox="1"/>
          <p:nvPr/>
        </p:nvSpPr>
        <p:spPr>
          <a:xfrm>
            <a:off x="827313" y="2626951"/>
            <a:ext cx="2917373" cy="400110"/>
          </a:xfrm>
          <a:prstGeom prst="rect">
            <a:avLst/>
          </a:prstGeom>
          <a:solidFill>
            <a:schemeClr val="bg1">
              <a:lumMod val="85000"/>
            </a:schemeClr>
          </a:solidFill>
          <a:ln>
            <a:solidFill>
              <a:srgbClr val="C00000"/>
            </a:solidFill>
          </a:ln>
        </p:spPr>
        <p:txBody>
          <a:bodyPr wrap="square" rtlCol="0">
            <a:spAutoFit/>
          </a:bodyPr>
          <a:lstStyle/>
          <a:p>
            <a:pPr marL="465138" indent="-465138">
              <a:buClr>
                <a:srgbClr val="00B0F0"/>
              </a:buClr>
            </a:pPr>
            <a:r>
              <a:rPr lang="en-US" altLang="zh-TW" sz="2000" dirty="0" err="1" smtClean="0"/>
              <a:t>fileObject.read</a:t>
            </a:r>
            <a:r>
              <a:rPr lang="en-US" altLang="zh-TW" sz="2000" dirty="0" smtClean="0"/>
              <a:t>([count]);</a:t>
            </a:r>
          </a:p>
        </p:txBody>
      </p:sp>
      <p:sp>
        <p:nvSpPr>
          <p:cNvPr id="12" name="TextBox 1"/>
          <p:cNvSpPr txBox="1"/>
          <p:nvPr/>
        </p:nvSpPr>
        <p:spPr>
          <a:xfrm>
            <a:off x="333828" y="20899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read()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2" y="1124721"/>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Here, passed parameter is the number of bytes to be read from the opened file. This method starts reading from the beginning of the file and if </a:t>
            </a:r>
            <a:r>
              <a:rPr lang="en-US" altLang="zh-TW" i="1" dirty="0" smtClean="0"/>
              <a:t>count</a:t>
            </a:r>
            <a:r>
              <a:rPr lang="en-US" altLang="zh-TW" dirty="0" smtClean="0"/>
              <a:t> is missing, then it tries to read as much as possible, maybe until the end of file.</a:t>
            </a:r>
          </a:p>
        </p:txBody>
      </p:sp>
      <p:sp>
        <p:nvSpPr>
          <p:cNvPr id="12" name="TextBox 1"/>
          <p:cNvSpPr txBox="1"/>
          <p:nvPr/>
        </p:nvSpPr>
        <p:spPr>
          <a:xfrm>
            <a:off x="1400625" y="2140723"/>
            <a:ext cx="3911604" cy="2554545"/>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a:t>
            </a:r>
          </a:p>
          <a:p>
            <a:pPr>
              <a:buClr>
                <a:srgbClr val="00B0F0"/>
              </a:buClr>
            </a:pPr>
            <a:endParaRPr lang="en-US" altLang="zh-TW" sz="2000" dirty="0" smtClean="0"/>
          </a:p>
          <a:p>
            <a:pPr>
              <a:buClr>
                <a:srgbClr val="00B0F0"/>
              </a:buClr>
            </a:pPr>
            <a:r>
              <a:rPr lang="en-US" altLang="zh-TW" sz="2000" dirty="0" smtClean="0"/>
              <a:t># Open a file</a:t>
            </a:r>
          </a:p>
          <a:p>
            <a:pPr>
              <a:buClr>
                <a:srgbClr val="00B0F0"/>
              </a:buClr>
            </a:pPr>
            <a:r>
              <a:rPr lang="en-US" altLang="zh-TW" sz="2000" dirty="0" err="1" smtClean="0"/>
              <a:t>fo</a:t>
            </a:r>
            <a:r>
              <a:rPr lang="en-US" altLang="zh-TW" sz="2000" dirty="0" smtClean="0"/>
              <a:t> = open("foo_Write.txt", "r+")</a:t>
            </a:r>
          </a:p>
          <a:p>
            <a:pPr>
              <a:buClr>
                <a:srgbClr val="00B0F0"/>
              </a:buClr>
            </a:pPr>
            <a:r>
              <a:rPr lang="en-US" altLang="zh-TW" sz="2000" dirty="0" smtClean="0"/>
              <a:t>str = </a:t>
            </a:r>
            <a:r>
              <a:rPr lang="en-US" altLang="zh-TW" sz="2000" dirty="0" err="1" smtClean="0"/>
              <a:t>fo.read</a:t>
            </a:r>
            <a:r>
              <a:rPr lang="en-US" altLang="zh-TW" sz="2000" dirty="0" smtClean="0"/>
              <a:t>(1000)</a:t>
            </a:r>
          </a:p>
          <a:p>
            <a:pPr>
              <a:buClr>
                <a:srgbClr val="00B0F0"/>
              </a:buClr>
            </a:pPr>
            <a:r>
              <a:rPr lang="en-US" altLang="zh-TW" sz="2000" dirty="0" smtClean="0"/>
              <a:t>print ("Read String is : ", str)</a:t>
            </a:r>
          </a:p>
          <a:p>
            <a:pPr>
              <a:buClr>
                <a:srgbClr val="00B0F0"/>
              </a:buClr>
            </a:pPr>
            <a:r>
              <a:rPr lang="en-US" altLang="zh-TW" sz="2000" dirty="0" smtClean="0"/>
              <a:t># Close opened file</a:t>
            </a:r>
          </a:p>
          <a:p>
            <a:pPr>
              <a:buClr>
                <a:srgbClr val="00B0F0"/>
              </a:buClr>
            </a:pPr>
            <a:r>
              <a:rPr lang="en-US" altLang="zh-TW" sz="2000" dirty="0" err="1" smtClean="0"/>
              <a:t>fo.close</a:t>
            </a:r>
            <a:r>
              <a:rPr lang="en-US" altLang="zh-TW" sz="2000" dirty="0" smtClean="0"/>
              <a:t>()</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read()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2" y="1124721"/>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Run 15_Read.py Example:</a:t>
            </a:r>
          </a:p>
        </p:txBody>
      </p:sp>
      <p:pic>
        <p:nvPicPr>
          <p:cNvPr id="3074" name="Picture 2"/>
          <p:cNvPicPr>
            <a:picLocks noChangeAspect="1" noChangeArrowheads="1"/>
          </p:cNvPicPr>
          <p:nvPr/>
        </p:nvPicPr>
        <p:blipFill>
          <a:blip r:embed="rId4" cstate="print"/>
          <a:srcRect/>
          <a:stretch>
            <a:fillRect/>
          </a:stretch>
        </p:blipFill>
        <p:spPr bwMode="auto">
          <a:xfrm>
            <a:off x="1522186" y="4040414"/>
            <a:ext cx="3429000" cy="838200"/>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1522866" y="1637846"/>
            <a:ext cx="3514725" cy="230505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read()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2" y="1124721"/>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Read Line Example:</a:t>
            </a:r>
          </a:p>
        </p:txBody>
      </p:sp>
      <p:sp>
        <p:nvSpPr>
          <p:cNvPr id="12" name="TextBox 1"/>
          <p:cNvSpPr txBox="1"/>
          <p:nvPr/>
        </p:nvSpPr>
        <p:spPr>
          <a:xfrm>
            <a:off x="1255480" y="1632723"/>
            <a:ext cx="3737433" cy="317009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a:t>
            </a:r>
          </a:p>
          <a:p>
            <a:pPr>
              <a:buClr>
                <a:srgbClr val="00B0F0"/>
              </a:buClr>
            </a:pPr>
            <a:endParaRPr lang="en-US" altLang="zh-TW" sz="2000" dirty="0" smtClean="0"/>
          </a:p>
          <a:p>
            <a:pPr>
              <a:buClr>
                <a:srgbClr val="00B0F0"/>
              </a:buClr>
            </a:pPr>
            <a:r>
              <a:rPr lang="en-US" altLang="zh-TW" sz="2000" dirty="0" smtClean="0"/>
              <a:t># Open a file</a:t>
            </a:r>
          </a:p>
          <a:p>
            <a:pPr>
              <a:buClr>
                <a:srgbClr val="00B0F0"/>
              </a:buClr>
            </a:pPr>
            <a:r>
              <a:rPr lang="en-US" altLang="zh-TW" sz="2000" dirty="0" err="1" smtClean="0"/>
              <a:t>fo</a:t>
            </a:r>
            <a:r>
              <a:rPr lang="en-US" altLang="zh-TW" sz="2000" dirty="0" smtClean="0"/>
              <a:t> = open("foo_Write.txt", "r+")</a:t>
            </a:r>
          </a:p>
          <a:p>
            <a:pPr>
              <a:buClr>
                <a:srgbClr val="00B0F0"/>
              </a:buClr>
            </a:pPr>
            <a:endParaRPr lang="en-US" altLang="zh-TW" sz="2000" dirty="0" smtClean="0"/>
          </a:p>
          <a:p>
            <a:pPr>
              <a:buClr>
                <a:srgbClr val="00B0F0"/>
              </a:buClr>
            </a:pPr>
            <a:r>
              <a:rPr lang="en-US" altLang="zh-TW" sz="2000" dirty="0" smtClean="0"/>
              <a:t>i = 0;</a:t>
            </a:r>
          </a:p>
          <a:p>
            <a:pPr>
              <a:buClr>
                <a:srgbClr val="00B0F0"/>
              </a:buClr>
            </a:pPr>
            <a:r>
              <a:rPr lang="en-US" altLang="zh-TW" sz="2000" dirty="0" smtClean="0"/>
              <a:t>for line in </a:t>
            </a:r>
            <a:r>
              <a:rPr lang="en-US" altLang="zh-TW" sz="2000" dirty="0" err="1" smtClean="0"/>
              <a:t>fo</a:t>
            </a:r>
            <a:r>
              <a:rPr lang="en-US" altLang="zh-TW" sz="2000" dirty="0" smtClean="0"/>
              <a:t>:</a:t>
            </a:r>
          </a:p>
          <a:p>
            <a:pPr>
              <a:buClr>
                <a:srgbClr val="00B0F0"/>
              </a:buClr>
            </a:pPr>
            <a:r>
              <a:rPr lang="en-US" altLang="zh-TW" sz="2000" dirty="0" smtClean="0"/>
              <a:t>   print ("Line ", i)</a:t>
            </a:r>
          </a:p>
          <a:p>
            <a:pPr>
              <a:buClr>
                <a:srgbClr val="00B0F0"/>
              </a:buClr>
            </a:pPr>
            <a:r>
              <a:rPr lang="en-US" altLang="zh-TW" sz="2000" dirty="0" smtClean="0"/>
              <a:t>   print (line)</a:t>
            </a:r>
          </a:p>
          <a:p>
            <a:pPr>
              <a:buClr>
                <a:srgbClr val="00B0F0"/>
              </a:buClr>
            </a:pPr>
            <a:r>
              <a:rPr lang="en-US" altLang="zh-TW" sz="2000" dirty="0" smtClean="0"/>
              <a:t>   i += 1</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15.10 The read()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26572" y="1124721"/>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Run Read Line Example:</a:t>
            </a:r>
          </a:p>
        </p:txBody>
      </p:sp>
      <p:pic>
        <p:nvPicPr>
          <p:cNvPr id="4098" name="Picture 2"/>
          <p:cNvPicPr>
            <a:picLocks noChangeAspect="1" noChangeArrowheads="1"/>
          </p:cNvPicPr>
          <p:nvPr/>
        </p:nvPicPr>
        <p:blipFill>
          <a:blip r:embed="rId4" cstate="print"/>
          <a:srcRect/>
          <a:stretch>
            <a:fillRect/>
          </a:stretch>
        </p:blipFill>
        <p:spPr bwMode="auto">
          <a:xfrm>
            <a:off x="1139824" y="1804988"/>
            <a:ext cx="3409950" cy="2638425"/>
          </a:xfrm>
          <a:prstGeom prst="rect">
            <a:avLst/>
          </a:prstGeom>
          <a:noFill/>
          <a:ln w="9525">
            <a:solidFill>
              <a:srgbClr val="C00000"/>
            </a:solid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4775427" y="2025876"/>
            <a:ext cx="3686175" cy="120967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39</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15.11 File Position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 Print to Screen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15.11 File Position: Seek and Tell</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312057" y="1124722"/>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smtClean="0"/>
              <a:t>tell()</a:t>
            </a:r>
            <a:r>
              <a:rPr lang="en-US" altLang="zh-TW" sz="2000" dirty="0" smtClean="0"/>
              <a:t> method tells you the current position within the file; in other words, the next read or write will occur at that many bytes from the beginning of the file.</a:t>
            </a:r>
          </a:p>
          <a:p>
            <a:pPr marL="465138" indent="-465138">
              <a:buClr>
                <a:srgbClr val="00B0F0"/>
              </a:buClr>
              <a:buFont typeface="Wingdings" pitchFamily="2" charset="2"/>
              <a:buChar char="u"/>
            </a:pPr>
            <a:r>
              <a:rPr lang="en-US" altLang="zh-TW" sz="2000" dirty="0" smtClean="0"/>
              <a:t>The </a:t>
            </a:r>
            <a:r>
              <a:rPr lang="en-US" altLang="zh-TW" sz="2000" i="1" dirty="0" smtClean="0"/>
              <a:t>seek(offset[, from])</a:t>
            </a:r>
            <a:r>
              <a:rPr lang="en-US" altLang="zh-TW" sz="2000" dirty="0" smtClean="0"/>
              <a:t> method changes the current file position. The </a:t>
            </a:r>
            <a:r>
              <a:rPr lang="en-US" altLang="zh-TW" sz="2000" i="1" dirty="0" smtClean="0"/>
              <a:t>offset</a:t>
            </a:r>
            <a:r>
              <a:rPr lang="en-US" altLang="zh-TW" sz="2000" dirty="0" smtClean="0"/>
              <a:t> argument indicates the number of bytes to be moved. The </a:t>
            </a:r>
            <a:r>
              <a:rPr lang="en-US" altLang="zh-TW" sz="2000" i="1" dirty="0" smtClean="0"/>
              <a:t>from</a:t>
            </a:r>
            <a:r>
              <a:rPr lang="en-US" altLang="zh-TW" sz="2000" dirty="0" smtClean="0"/>
              <a:t> argument specifies the reference position from where the bytes are to be moved.</a:t>
            </a:r>
          </a:p>
          <a:p>
            <a:pPr marL="465138" indent="-465138">
              <a:buClr>
                <a:srgbClr val="00B0F0"/>
              </a:buClr>
              <a:buFont typeface="Wingdings" pitchFamily="2" charset="2"/>
              <a:buChar char="u"/>
            </a:pPr>
            <a:r>
              <a:rPr lang="en-US" altLang="zh-TW" sz="2000" dirty="0" smtClean="0"/>
              <a:t>If </a:t>
            </a:r>
            <a:r>
              <a:rPr lang="en-US" altLang="zh-TW" sz="2000" i="1" dirty="0" smtClean="0"/>
              <a:t>from</a:t>
            </a:r>
            <a:r>
              <a:rPr lang="en-US" altLang="zh-TW" sz="2000" dirty="0" smtClean="0"/>
              <a:t> is set to 0, it means use the beginning of the file as the reference position and 1 means use the current position as the reference position and if it is set to 2 then the end of the file would be taken as the reference position.</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15.11 File Position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1139368" y="1705293"/>
            <a:ext cx="4535718" cy="4770537"/>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1600" dirty="0" smtClean="0"/>
              <a:t>#!/usr/bin/python3</a:t>
            </a:r>
          </a:p>
          <a:p>
            <a:pPr>
              <a:buClr>
                <a:srgbClr val="00B0F0"/>
              </a:buClr>
            </a:pPr>
            <a:endParaRPr lang="en-US" altLang="zh-TW" sz="1600" dirty="0" smtClean="0"/>
          </a:p>
          <a:p>
            <a:pPr>
              <a:buClr>
                <a:srgbClr val="00B0F0"/>
              </a:buClr>
            </a:pPr>
            <a:r>
              <a:rPr lang="en-US" altLang="zh-TW" sz="1600" dirty="0" smtClean="0"/>
              <a:t># Open a file</a:t>
            </a:r>
          </a:p>
          <a:p>
            <a:pPr>
              <a:buClr>
                <a:srgbClr val="00B0F0"/>
              </a:buClr>
            </a:pPr>
            <a:r>
              <a:rPr lang="en-US" altLang="zh-TW" sz="1600" dirty="0" err="1" smtClean="0"/>
              <a:t>fo</a:t>
            </a:r>
            <a:r>
              <a:rPr lang="en-US" altLang="zh-TW" sz="1600" dirty="0" smtClean="0"/>
              <a:t> = open("foo_Write.txt", "r+")</a:t>
            </a:r>
          </a:p>
          <a:p>
            <a:pPr>
              <a:buClr>
                <a:srgbClr val="00B0F0"/>
              </a:buClr>
            </a:pPr>
            <a:r>
              <a:rPr lang="en-US" altLang="zh-TW" sz="1600" dirty="0" smtClean="0"/>
              <a:t>str = </a:t>
            </a:r>
            <a:r>
              <a:rPr lang="en-US" altLang="zh-TW" sz="1600" dirty="0" err="1" smtClean="0"/>
              <a:t>fo.read</a:t>
            </a:r>
            <a:r>
              <a:rPr lang="en-US" altLang="zh-TW" sz="1600" dirty="0" smtClean="0"/>
              <a:t>(1000)</a:t>
            </a:r>
          </a:p>
          <a:p>
            <a:pPr>
              <a:buClr>
                <a:srgbClr val="00B0F0"/>
              </a:buClr>
            </a:pPr>
            <a:r>
              <a:rPr lang="en-US" altLang="zh-TW" sz="1600" dirty="0" smtClean="0"/>
              <a:t>print ("Read String is : ", str)</a:t>
            </a:r>
          </a:p>
          <a:p>
            <a:pPr>
              <a:buClr>
                <a:srgbClr val="00B0F0"/>
              </a:buClr>
            </a:pPr>
            <a:endParaRPr lang="en-US" altLang="zh-TW" sz="1600" dirty="0" smtClean="0"/>
          </a:p>
          <a:p>
            <a:pPr>
              <a:buClr>
                <a:srgbClr val="00B0F0"/>
              </a:buClr>
            </a:pPr>
            <a:r>
              <a:rPr lang="en-US" altLang="zh-TW" sz="1600" dirty="0" smtClean="0"/>
              <a:t># Check current position</a:t>
            </a:r>
          </a:p>
          <a:p>
            <a:pPr>
              <a:buClr>
                <a:srgbClr val="00B0F0"/>
              </a:buClr>
            </a:pPr>
            <a:r>
              <a:rPr lang="en-US" altLang="zh-TW" sz="1600" dirty="0" smtClean="0"/>
              <a:t>position = </a:t>
            </a:r>
            <a:r>
              <a:rPr lang="en-US" altLang="zh-TW" sz="1600" dirty="0" err="1" smtClean="0"/>
              <a:t>fo.tell</a:t>
            </a:r>
            <a:r>
              <a:rPr lang="en-US" altLang="zh-TW" sz="1600" dirty="0" smtClean="0"/>
              <a:t>()</a:t>
            </a:r>
          </a:p>
          <a:p>
            <a:pPr>
              <a:buClr>
                <a:srgbClr val="00B0F0"/>
              </a:buClr>
            </a:pPr>
            <a:r>
              <a:rPr lang="en-US" altLang="zh-TW" sz="1600" dirty="0" smtClean="0"/>
              <a:t>print ("Current file position : ", position)</a:t>
            </a:r>
          </a:p>
          <a:p>
            <a:pPr>
              <a:buClr>
                <a:srgbClr val="00B0F0"/>
              </a:buClr>
            </a:pPr>
            <a:endParaRPr lang="en-US" altLang="zh-TW" sz="1600" dirty="0" smtClean="0"/>
          </a:p>
          <a:p>
            <a:pPr>
              <a:buClr>
                <a:srgbClr val="00B0F0"/>
              </a:buClr>
            </a:pPr>
            <a:r>
              <a:rPr lang="en-US" altLang="zh-TW" sz="1600" dirty="0" smtClean="0"/>
              <a:t># Reposition pointer at the beginning once again</a:t>
            </a:r>
          </a:p>
          <a:p>
            <a:pPr>
              <a:buClr>
                <a:srgbClr val="00B0F0"/>
              </a:buClr>
            </a:pPr>
            <a:r>
              <a:rPr lang="en-US" altLang="zh-TW" sz="1600" dirty="0" smtClean="0"/>
              <a:t>position = </a:t>
            </a:r>
            <a:r>
              <a:rPr lang="en-US" altLang="zh-TW" sz="1600" dirty="0" err="1" smtClean="0"/>
              <a:t>fo.seek</a:t>
            </a:r>
            <a:r>
              <a:rPr lang="en-US" altLang="zh-TW" sz="1600" dirty="0" smtClean="0"/>
              <a:t>(0, 0)</a:t>
            </a:r>
          </a:p>
          <a:p>
            <a:pPr>
              <a:buClr>
                <a:srgbClr val="00B0F0"/>
              </a:buClr>
            </a:pPr>
            <a:r>
              <a:rPr lang="en-US" altLang="zh-TW" sz="1600" dirty="0" smtClean="0"/>
              <a:t>position = </a:t>
            </a:r>
            <a:r>
              <a:rPr lang="en-US" altLang="zh-TW" sz="1600" dirty="0" err="1" smtClean="0"/>
              <a:t>fo.tell</a:t>
            </a:r>
            <a:r>
              <a:rPr lang="en-US" altLang="zh-TW" sz="1600" dirty="0" smtClean="0"/>
              <a:t>()</a:t>
            </a:r>
          </a:p>
          <a:p>
            <a:pPr>
              <a:buClr>
                <a:srgbClr val="00B0F0"/>
              </a:buClr>
            </a:pPr>
            <a:r>
              <a:rPr lang="en-US" altLang="zh-TW" sz="1600" dirty="0" smtClean="0"/>
              <a:t>print ("Current file position : ", position)</a:t>
            </a:r>
          </a:p>
          <a:p>
            <a:pPr>
              <a:buClr>
                <a:srgbClr val="00B0F0"/>
              </a:buClr>
            </a:pPr>
            <a:r>
              <a:rPr lang="en-US" altLang="zh-TW" sz="1600" dirty="0" smtClean="0"/>
              <a:t>str = </a:t>
            </a:r>
            <a:r>
              <a:rPr lang="en-US" altLang="zh-TW" sz="1600" dirty="0" err="1" smtClean="0"/>
              <a:t>fo.read</a:t>
            </a:r>
            <a:r>
              <a:rPr lang="en-US" altLang="zh-TW" sz="1600" dirty="0" smtClean="0"/>
              <a:t>(10)</a:t>
            </a:r>
          </a:p>
          <a:p>
            <a:pPr>
              <a:buClr>
                <a:srgbClr val="00B0F0"/>
              </a:buClr>
            </a:pPr>
            <a:r>
              <a:rPr lang="en-US" altLang="zh-TW" sz="1600" dirty="0" smtClean="0"/>
              <a:t>print ("Again read String is : ", str)</a:t>
            </a:r>
          </a:p>
          <a:p>
            <a:pPr>
              <a:buClr>
                <a:srgbClr val="00B0F0"/>
              </a:buClr>
            </a:pPr>
            <a:r>
              <a:rPr lang="en-US" altLang="zh-TW" sz="1600" dirty="0" smtClean="0"/>
              <a:t># Close opened file</a:t>
            </a:r>
          </a:p>
          <a:p>
            <a:pPr>
              <a:buClr>
                <a:srgbClr val="00B0F0"/>
              </a:buClr>
            </a:pPr>
            <a:r>
              <a:rPr lang="en-US" altLang="zh-TW" sz="1600" dirty="0" err="1" smtClean="0"/>
              <a:t>fo.close</a:t>
            </a:r>
            <a:r>
              <a:rPr lang="en-US" altLang="zh-TW" sz="1600" dirty="0" smtClean="0"/>
              <a:t>()</a:t>
            </a:r>
          </a:p>
        </p:txBody>
      </p:sp>
      <p:sp>
        <p:nvSpPr>
          <p:cNvPr id="13" name="TextBox 1"/>
          <p:cNvSpPr txBox="1"/>
          <p:nvPr/>
        </p:nvSpPr>
        <p:spPr>
          <a:xfrm>
            <a:off x="312057" y="11247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Read a file </a:t>
            </a:r>
            <a:r>
              <a:rPr lang="en-US" altLang="zh-TW" sz="2000" i="1" dirty="0" smtClean="0"/>
              <a:t>foo_Write.txt</a:t>
            </a:r>
            <a:endParaRPr lang="en-US" altLang="zh-TW" sz="2000" dirty="0" smtClean="0"/>
          </a:p>
        </p:txBody>
      </p:sp>
      <p:pic>
        <p:nvPicPr>
          <p:cNvPr id="5122" name="Picture 2"/>
          <p:cNvPicPr>
            <a:picLocks noChangeAspect="1" noChangeArrowheads="1"/>
          </p:cNvPicPr>
          <p:nvPr/>
        </p:nvPicPr>
        <p:blipFill>
          <a:blip r:embed="rId4" cstate="print"/>
          <a:srcRect/>
          <a:stretch>
            <a:fillRect/>
          </a:stretch>
        </p:blipFill>
        <p:spPr bwMode="auto">
          <a:xfrm>
            <a:off x="5903233" y="1806349"/>
            <a:ext cx="2790825" cy="1590675"/>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15.11 File Position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3" name="TextBox 1"/>
          <p:cNvSpPr txBox="1"/>
          <p:nvPr/>
        </p:nvSpPr>
        <p:spPr>
          <a:xfrm>
            <a:off x="312057" y="11247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Read a file </a:t>
            </a:r>
            <a:r>
              <a:rPr lang="en-US" altLang="zh-TW" sz="2000" i="1" dirty="0" smtClean="0"/>
              <a:t>foo_Write.txt</a:t>
            </a:r>
            <a:endParaRPr lang="en-US" altLang="zh-TW" sz="2000" dirty="0" smtClean="0"/>
          </a:p>
        </p:txBody>
      </p:sp>
      <p:pic>
        <p:nvPicPr>
          <p:cNvPr id="6147" name="Picture 3"/>
          <p:cNvPicPr>
            <a:picLocks noChangeAspect="1" noChangeArrowheads="1"/>
          </p:cNvPicPr>
          <p:nvPr/>
        </p:nvPicPr>
        <p:blipFill>
          <a:blip r:embed="rId4" cstate="print"/>
          <a:srcRect/>
          <a:stretch>
            <a:fillRect/>
          </a:stretch>
        </p:blipFill>
        <p:spPr bwMode="auto">
          <a:xfrm>
            <a:off x="5359627" y="2586718"/>
            <a:ext cx="3533775" cy="1162050"/>
          </a:xfrm>
          <a:prstGeom prst="rect">
            <a:avLst/>
          </a:prstGeom>
          <a:noFill/>
          <a:ln w="9525">
            <a:solidFill>
              <a:srgbClr val="C00000"/>
            </a:solid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632052" y="1729015"/>
            <a:ext cx="4657725" cy="403860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43</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15.12 The rename() Method</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15.12 The rename()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1444168" y="1734322"/>
            <a:ext cx="5508175" cy="1631216"/>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p>
          <a:p>
            <a:pPr>
              <a:buClr>
                <a:srgbClr val="00B0F0"/>
              </a:buClr>
            </a:pPr>
            <a:r>
              <a:rPr lang="en-US" altLang="zh-TW" sz="2000" dirty="0" smtClean="0"/>
              <a:t>import </a:t>
            </a:r>
            <a:r>
              <a:rPr lang="en-US" altLang="zh-TW" sz="2000" dirty="0" err="1" smtClean="0"/>
              <a:t>os</a:t>
            </a:r>
            <a:r>
              <a:rPr lang="en-US" altLang="zh-TW" sz="2000" dirty="0" smtClean="0"/>
              <a:t> </a:t>
            </a:r>
          </a:p>
          <a:p>
            <a:pPr>
              <a:buClr>
                <a:srgbClr val="00B0F0"/>
              </a:buClr>
            </a:pPr>
            <a:endParaRPr lang="en-US" altLang="zh-TW" sz="2000" dirty="0" smtClean="0"/>
          </a:p>
          <a:p>
            <a:pPr>
              <a:buClr>
                <a:srgbClr val="00B0F0"/>
              </a:buClr>
            </a:pPr>
            <a:r>
              <a:rPr lang="en-US" altLang="zh-TW" sz="2000" dirty="0" smtClean="0"/>
              <a:t># Rename a file from test1.txt to test2.txt </a:t>
            </a:r>
          </a:p>
          <a:p>
            <a:pPr>
              <a:buClr>
                <a:srgbClr val="00B0F0"/>
              </a:buClr>
            </a:pPr>
            <a:r>
              <a:rPr lang="en-US" altLang="zh-TW" sz="2000" dirty="0" err="1" smtClean="0"/>
              <a:t>os.rename</a:t>
            </a:r>
            <a:r>
              <a:rPr lang="en-US" altLang="zh-TW" sz="2000" dirty="0" smtClean="0"/>
              <a:t>( "test1.txt", "test2.txt" )</a:t>
            </a:r>
          </a:p>
        </p:txBody>
      </p:sp>
      <p:sp>
        <p:nvSpPr>
          <p:cNvPr id="13" name="TextBox 1"/>
          <p:cNvSpPr txBox="1"/>
          <p:nvPr/>
        </p:nvSpPr>
        <p:spPr>
          <a:xfrm>
            <a:off x="312057" y="11247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Let us take a file </a:t>
            </a:r>
            <a:r>
              <a:rPr lang="en-US" altLang="zh-TW" sz="2000" i="1" dirty="0" smtClean="0"/>
              <a:t>foo.txt</a:t>
            </a:r>
            <a:r>
              <a:rPr lang="en-US" altLang="zh-TW" sz="2000" dirty="0" smtClean="0"/>
              <a:t>, which we created above.</a:t>
            </a:r>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45</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15.13 The remove() Method</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15.13 The remove()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1415139" y="1676265"/>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p>
          <a:p>
            <a:pPr>
              <a:buClr>
                <a:srgbClr val="00B0F0"/>
              </a:buClr>
            </a:pPr>
            <a:r>
              <a:rPr lang="en-US" altLang="zh-TW" sz="2000" dirty="0" smtClean="0"/>
              <a:t>import </a:t>
            </a:r>
            <a:r>
              <a:rPr lang="en-US" altLang="zh-TW" sz="2000" dirty="0" err="1" smtClean="0"/>
              <a:t>os</a:t>
            </a:r>
            <a:r>
              <a:rPr lang="en-US" altLang="zh-TW" sz="2000" dirty="0" smtClean="0"/>
              <a:t> </a:t>
            </a:r>
          </a:p>
          <a:p>
            <a:pPr>
              <a:buClr>
                <a:srgbClr val="00B0F0"/>
              </a:buClr>
            </a:pPr>
            <a:r>
              <a:rPr lang="en-US" altLang="zh-TW" sz="2000" dirty="0" smtClean="0"/>
              <a:t># Delete file test2.txt </a:t>
            </a:r>
          </a:p>
          <a:p>
            <a:pPr>
              <a:buClr>
                <a:srgbClr val="00B0F0"/>
              </a:buClr>
            </a:pPr>
            <a:r>
              <a:rPr lang="en-US" altLang="zh-TW" sz="2000" dirty="0" err="1" smtClean="0"/>
              <a:t>os.remove</a:t>
            </a:r>
            <a:r>
              <a:rPr lang="en-US" altLang="zh-TW" sz="2000" dirty="0" smtClean="0"/>
              <a:t>("text2.txt")</a:t>
            </a:r>
          </a:p>
        </p:txBody>
      </p:sp>
      <p:sp>
        <p:nvSpPr>
          <p:cNvPr id="13" name="TextBox 1"/>
          <p:cNvSpPr txBox="1"/>
          <p:nvPr/>
        </p:nvSpPr>
        <p:spPr>
          <a:xfrm>
            <a:off x="312057" y="11247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smtClean="0"/>
              <a:t>Example </a:t>
            </a:r>
            <a:r>
              <a:rPr lang="en-US" altLang="zh-TW" sz="2000" dirty="0" smtClean="0"/>
              <a:t>to delete an existing file </a:t>
            </a:r>
            <a:r>
              <a:rPr lang="en-US" altLang="zh-TW" sz="2000" i="1" dirty="0" smtClean="0"/>
              <a:t>test2.txt</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15.14 Directory Operation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15.14 Directory Operation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1023253" y="2851922"/>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p>
          <a:p>
            <a:pPr>
              <a:buClr>
                <a:srgbClr val="00B0F0"/>
              </a:buClr>
            </a:pPr>
            <a:r>
              <a:rPr lang="en-US" altLang="zh-TW" sz="2000" dirty="0" smtClean="0"/>
              <a:t>import </a:t>
            </a:r>
            <a:r>
              <a:rPr lang="en-US" altLang="zh-TW" sz="2000" dirty="0" err="1" smtClean="0"/>
              <a:t>os</a:t>
            </a:r>
            <a:r>
              <a:rPr lang="en-US" altLang="zh-TW" sz="2000" dirty="0" smtClean="0"/>
              <a:t> </a:t>
            </a:r>
          </a:p>
          <a:p>
            <a:pPr>
              <a:buClr>
                <a:srgbClr val="00B0F0"/>
              </a:buClr>
            </a:pPr>
            <a:endParaRPr lang="en-US" altLang="zh-TW" sz="2000" dirty="0" smtClean="0"/>
          </a:p>
          <a:p>
            <a:pPr>
              <a:buClr>
                <a:srgbClr val="00B0F0"/>
              </a:buClr>
            </a:pPr>
            <a:r>
              <a:rPr lang="en-US" altLang="zh-TW" sz="2000" dirty="0" err="1" smtClean="0"/>
              <a:t>os.mkdir</a:t>
            </a:r>
            <a:r>
              <a:rPr lang="en-US" altLang="zh-TW" sz="2000" dirty="0" smtClean="0"/>
              <a:t>("</a:t>
            </a:r>
            <a:r>
              <a:rPr lang="en-US" altLang="zh-TW" sz="2000" dirty="0" err="1" smtClean="0"/>
              <a:t>newdir</a:t>
            </a:r>
            <a:r>
              <a:rPr lang="en-US" altLang="zh-TW" sz="2000" dirty="0" smtClean="0"/>
              <a:t>")</a:t>
            </a:r>
            <a:endParaRPr lang="en-US" altLang="zh-TW" sz="2000" dirty="0" smtClean="0"/>
          </a:p>
        </p:txBody>
      </p:sp>
      <p:sp>
        <p:nvSpPr>
          <p:cNvPr id="13" name="TextBox 1"/>
          <p:cNvSpPr txBox="1"/>
          <p:nvPr/>
        </p:nvSpPr>
        <p:spPr>
          <a:xfrm>
            <a:off x="312057" y="1124722"/>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All </a:t>
            </a:r>
            <a:r>
              <a:rPr lang="en-US" altLang="zh-TW" sz="2000" dirty="0" smtClean="0"/>
              <a:t>files are contained within various directories, and Python has no problem handling these too. The </a:t>
            </a:r>
            <a:r>
              <a:rPr lang="en-US" altLang="zh-TW" sz="2000" b="1" dirty="0" err="1" smtClean="0"/>
              <a:t>os</a:t>
            </a:r>
            <a:r>
              <a:rPr lang="en-US" altLang="zh-TW" sz="2000" dirty="0" smtClean="0"/>
              <a:t> module has several methods that help you create, remove, and change directories.</a:t>
            </a:r>
            <a:endParaRPr lang="en-US" altLang="zh-TW" sz="2000" dirty="0" smtClean="0"/>
          </a:p>
        </p:txBody>
      </p:sp>
      <p:sp>
        <p:nvSpPr>
          <p:cNvPr id="10" name="TextBox 1"/>
          <p:cNvSpPr txBox="1"/>
          <p:nvPr/>
        </p:nvSpPr>
        <p:spPr>
          <a:xfrm>
            <a:off x="290286" y="2365693"/>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15.14 Directory Operation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921653" y="2082665"/>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endParaRPr lang="en-US" altLang="zh-TW" sz="2000" dirty="0" smtClean="0"/>
          </a:p>
          <a:p>
            <a:pPr>
              <a:buClr>
                <a:srgbClr val="00B0F0"/>
              </a:buClr>
            </a:pPr>
            <a:r>
              <a:rPr lang="en-US" altLang="zh-TW" sz="2000" dirty="0" smtClean="0"/>
              <a:t>import </a:t>
            </a:r>
            <a:r>
              <a:rPr lang="en-US" altLang="zh-TW" sz="2000" dirty="0" err="1" smtClean="0"/>
              <a:t>os</a:t>
            </a:r>
            <a:r>
              <a:rPr lang="en-US" altLang="zh-TW" sz="2000" dirty="0" smtClean="0"/>
              <a:t> </a:t>
            </a:r>
            <a:endParaRPr lang="en-US" altLang="zh-TW" sz="2000" dirty="0" smtClean="0"/>
          </a:p>
          <a:p>
            <a:pPr>
              <a:buClr>
                <a:srgbClr val="00B0F0"/>
              </a:buClr>
            </a:pPr>
            <a:r>
              <a:rPr lang="en-US" altLang="zh-TW" sz="2000" dirty="0" smtClean="0"/>
              <a:t># </a:t>
            </a:r>
            <a:r>
              <a:rPr lang="en-US" altLang="zh-TW" sz="2000" dirty="0" smtClean="0"/>
              <a:t>Create a directory "test" </a:t>
            </a:r>
            <a:endParaRPr lang="en-US" altLang="zh-TW" sz="2000" dirty="0" smtClean="0"/>
          </a:p>
          <a:p>
            <a:pPr>
              <a:buClr>
                <a:srgbClr val="00B0F0"/>
              </a:buClr>
            </a:pPr>
            <a:r>
              <a:rPr lang="en-US" altLang="zh-TW" sz="2000" dirty="0" err="1" smtClean="0"/>
              <a:t>os.mkdir</a:t>
            </a:r>
            <a:r>
              <a:rPr lang="en-US" altLang="zh-TW" sz="2000" dirty="0" smtClean="0"/>
              <a:t>("test")</a:t>
            </a:r>
            <a:endParaRPr lang="en-US" altLang="zh-TW" sz="2000" dirty="0" smtClean="0"/>
          </a:p>
        </p:txBody>
      </p:sp>
      <p:sp>
        <p:nvSpPr>
          <p:cNvPr id="13" name="TextBox 1"/>
          <p:cNvSpPr txBox="1"/>
          <p:nvPr/>
        </p:nvSpPr>
        <p:spPr>
          <a:xfrm>
            <a:off x="312057" y="1124722"/>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p>
          <a:p>
            <a:pPr marL="465138" indent="-465138">
              <a:buClr>
                <a:srgbClr val="00B0F0"/>
              </a:buClr>
              <a:buFont typeface="Wingdings" pitchFamily="2" charset="2"/>
              <a:buChar char="u"/>
            </a:pPr>
            <a:r>
              <a:rPr lang="en-US" altLang="zh-TW" sz="2000" dirty="0" smtClean="0"/>
              <a:t>Following is the example to create a directory </a:t>
            </a:r>
            <a:r>
              <a:rPr lang="en-US" altLang="zh-TW" sz="2000" i="1" dirty="0" smtClean="0"/>
              <a:t>test</a:t>
            </a:r>
            <a:r>
              <a:rPr lang="en-US" altLang="zh-TW" sz="2000" dirty="0" smtClean="0"/>
              <a:t> in the current </a:t>
            </a:r>
            <a:r>
              <a:rPr lang="en-US" altLang="zh-TW" sz="2000" dirty="0" smtClean="0"/>
              <a:t>directory:</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 Print to Screen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simplest way to produce output is using the </a:t>
            </a:r>
            <a:r>
              <a:rPr lang="en-US" altLang="zh-TW" sz="2000" i="1" dirty="0" smtClean="0"/>
              <a:t>print</a:t>
            </a:r>
            <a:r>
              <a:rPr lang="en-US" altLang="zh-TW" sz="2000" dirty="0" smtClean="0"/>
              <a:t> statement where you can pass zero or more expressions separated by commas. </a:t>
            </a:r>
          </a:p>
          <a:p>
            <a:pPr marL="465138" indent="-465138">
              <a:buClr>
                <a:srgbClr val="00B0F0"/>
              </a:buClr>
              <a:buFont typeface="Wingdings" pitchFamily="2" charset="2"/>
              <a:buChar char="u"/>
            </a:pPr>
            <a:r>
              <a:rPr lang="en-US" altLang="zh-TW" sz="2000" dirty="0" smtClean="0"/>
              <a:t>This function converts the expressions you pass into a string and writes the result to standard output as follows</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1052285" y="2503578"/>
            <a:ext cx="5275944" cy="923330"/>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#!/usr/bin/python3</a:t>
            </a:r>
          </a:p>
          <a:p>
            <a:pPr>
              <a:buClr>
                <a:srgbClr val="00B0F0"/>
              </a:buClr>
            </a:pPr>
            <a:r>
              <a:rPr lang="en-US" altLang="zh-TW" dirty="0" smtClean="0"/>
              <a:t> </a:t>
            </a:r>
          </a:p>
          <a:p>
            <a:pPr>
              <a:buClr>
                <a:srgbClr val="00B0F0"/>
              </a:buClr>
            </a:pPr>
            <a:r>
              <a:rPr lang="en-US" altLang="zh-TW" dirty="0" smtClean="0"/>
              <a:t>print ("Python is really a great language,", "isn't it?")</a:t>
            </a:r>
            <a:endParaRPr lang="en-US" altLang="zh-TW"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50</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15.15 Change Directory</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15.15 Change Directory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1023253" y="2851922"/>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p>
          <a:p>
            <a:pPr>
              <a:buClr>
                <a:srgbClr val="00B0F0"/>
              </a:buClr>
            </a:pPr>
            <a:r>
              <a:rPr lang="en-US" altLang="zh-TW" sz="2000" dirty="0" smtClean="0"/>
              <a:t>import </a:t>
            </a:r>
            <a:r>
              <a:rPr lang="en-US" altLang="zh-TW" sz="2000" dirty="0" err="1" smtClean="0"/>
              <a:t>os</a:t>
            </a:r>
            <a:r>
              <a:rPr lang="en-US" altLang="zh-TW" sz="2000" dirty="0" smtClean="0"/>
              <a:t> </a:t>
            </a:r>
          </a:p>
          <a:p>
            <a:pPr>
              <a:buClr>
                <a:srgbClr val="00B0F0"/>
              </a:buClr>
            </a:pPr>
            <a:endParaRPr lang="en-US" altLang="zh-TW" sz="2000" dirty="0" smtClean="0"/>
          </a:p>
          <a:p>
            <a:pPr>
              <a:buClr>
                <a:srgbClr val="00B0F0"/>
              </a:buClr>
            </a:pPr>
            <a:r>
              <a:rPr lang="en-US" altLang="zh-TW" sz="2000" dirty="0" err="1" smtClean="0"/>
              <a:t>os.chdir</a:t>
            </a:r>
            <a:r>
              <a:rPr lang="en-US" altLang="zh-TW" sz="2000" dirty="0" smtClean="0"/>
              <a:t>("</a:t>
            </a:r>
            <a:r>
              <a:rPr lang="en-US" altLang="zh-TW" sz="2000" dirty="0" err="1" smtClean="0"/>
              <a:t>newdir</a:t>
            </a:r>
            <a:r>
              <a:rPr lang="en-US" altLang="zh-TW" sz="2000" dirty="0" smtClean="0"/>
              <a:t>“)</a:t>
            </a:r>
            <a:endParaRPr lang="en-US" altLang="zh-TW" sz="2000" dirty="0" smtClean="0"/>
          </a:p>
        </p:txBody>
      </p:sp>
      <p:sp>
        <p:nvSpPr>
          <p:cNvPr id="13" name="TextBox 1"/>
          <p:cNvSpPr txBox="1"/>
          <p:nvPr/>
        </p:nvSpPr>
        <p:spPr>
          <a:xfrm>
            <a:off x="312057" y="1124722"/>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can use the </a:t>
            </a:r>
            <a:r>
              <a:rPr lang="en-US" altLang="zh-TW" sz="2000" i="1" dirty="0" err="1" smtClean="0"/>
              <a:t>chdir</a:t>
            </a:r>
            <a:r>
              <a:rPr lang="en-US" altLang="zh-TW" sz="2000" i="1" dirty="0" smtClean="0"/>
              <a:t>()</a:t>
            </a:r>
            <a:r>
              <a:rPr lang="en-US" altLang="zh-TW" sz="2000" dirty="0" smtClean="0"/>
              <a:t> method to change the current directory. </a:t>
            </a:r>
            <a:endParaRPr lang="en-US" altLang="zh-TW" sz="2000" dirty="0" smtClean="0"/>
          </a:p>
          <a:p>
            <a:pPr marL="465138" indent="-465138">
              <a:buClr>
                <a:srgbClr val="00B0F0"/>
              </a:buClr>
              <a:buFont typeface="Wingdings" pitchFamily="2" charset="2"/>
              <a:buChar char="u"/>
            </a:pPr>
            <a:r>
              <a:rPr lang="en-US" altLang="zh-TW" sz="2000" dirty="0" smtClean="0"/>
              <a:t>The </a:t>
            </a:r>
            <a:r>
              <a:rPr lang="en-US" altLang="zh-TW" sz="2000" dirty="0" err="1" smtClean="0"/>
              <a:t>chdir</a:t>
            </a:r>
            <a:r>
              <a:rPr lang="en-US" altLang="zh-TW" sz="2000" dirty="0" smtClean="0"/>
              <a:t>() method takes an argument, which is the name of the directory that you want to make the current directory.</a:t>
            </a:r>
            <a:endParaRPr lang="en-US" altLang="zh-TW" sz="2000" dirty="0" smtClean="0"/>
          </a:p>
        </p:txBody>
      </p:sp>
      <p:sp>
        <p:nvSpPr>
          <p:cNvPr id="10" name="TextBox 1"/>
          <p:cNvSpPr txBox="1"/>
          <p:nvPr/>
        </p:nvSpPr>
        <p:spPr>
          <a:xfrm>
            <a:off x="290286" y="2365693"/>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15.15 Change Directory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965195" y="2097179"/>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a:t>
            </a:r>
            <a:r>
              <a:rPr lang="en-US" altLang="zh-TW" sz="2000" dirty="0" smtClean="0"/>
              <a:t>usr/bin/python3</a:t>
            </a:r>
          </a:p>
          <a:p>
            <a:pPr>
              <a:buClr>
                <a:srgbClr val="00B0F0"/>
              </a:buClr>
            </a:pPr>
            <a:r>
              <a:rPr lang="en-US" altLang="zh-TW" sz="2000" dirty="0" smtClean="0"/>
              <a:t>import </a:t>
            </a:r>
            <a:r>
              <a:rPr lang="en-US" altLang="zh-TW" sz="2000" dirty="0" err="1" smtClean="0"/>
              <a:t>os</a:t>
            </a:r>
            <a:r>
              <a:rPr lang="en-US" altLang="zh-TW" sz="2000" dirty="0" smtClean="0"/>
              <a:t> </a:t>
            </a:r>
            <a:endParaRPr lang="en-US" altLang="zh-TW" sz="2000" dirty="0" smtClean="0"/>
          </a:p>
          <a:p>
            <a:pPr>
              <a:buClr>
                <a:srgbClr val="00B0F0"/>
              </a:buClr>
            </a:pPr>
            <a:r>
              <a:rPr lang="en-US" altLang="zh-TW" sz="2000" dirty="0" smtClean="0"/>
              <a:t># </a:t>
            </a:r>
            <a:r>
              <a:rPr lang="en-US" altLang="zh-TW" sz="2000" dirty="0" smtClean="0"/>
              <a:t>Changing a directory to "/</a:t>
            </a:r>
            <a:r>
              <a:rPr lang="en-US" altLang="zh-TW" sz="2000" dirty="0" smtClean="0"/>
              <a:t>home/</a:t>
            </a:r>
            <a:r>
              <a:rPr lang="en-US" altLang="zh-TW" sz="2000" dirty="0" err="1" smtClean="0"/>
              <a:t>newdir</a:t>
            </a:r>
            <a:r>
              <a:rPr lang="en-US" altLang="zh-TW" sz="2000" dirty="0" smtClean="0"/>
              <a:t>“</a:t>
            </a:r>
          </a:p>
          <a:p>
            <a:pPr>
              <a:buClr>
                <a:srgbClr val="00B0F0"/>
              </a:buClr>
            </a:pPr>
            <a:r>
              <a:rPr lang="en-US" altLang="zh-TW" sz="2000" dirty="0" err="1" smtClean="0"/>
              <a:t>os.chdir</a:t>
            </a:r>
            <a:r>
              <a:rPr lang="en-US" altLang="zh-TW" sz="2000" dirty="0" smtClean="0"/>
              <a:t>("/home/</a:t>
            </a:r>
            <a:r>
              <a:rPr lang="en-US" altLang="zh-TW" sz="2000" dirty="0" err="1" smtClean="0"/>
              <a:t>newdir</a:t>
            </a:r>
            <a:r>
              <a:rPr lang="en-US" altLang="zh-TW" sz="2000" dirty="0" smtClean="0"/>
              <a:t>")</a:t>
            </a:r>
            <a:endParaRPr lang="en-US" altLang="zh-TW" sz="2000" dirty="0" smtClean="0"/>
          </a:p>
        </p:txBody>
      </p:sp>
      <p:sp>
        <p:nvSpPr>
          <p:cNvPr id="13" name="TextBox 1"/>
          <p:cNvSpPr txBox="1"/>
          <p:nvPr/>
        </p:nvSpPr>
        <p:spPr>
          <a:xfrm>
            <a:off x="312057" y="1124722"/>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p>
          <a:p>
            <a:pPr marL="465138" indent="-465138">
              <a:buClr>
                <a:srgbClr val="00B0F0"/>
              </a:buClr>
              <a:buFont typeface="Wingdings" pitchFamily="2" charset="2"/>
              <a:buChar char="u"/>
            </a:pPr>
            <a:r>
              <a:rPr lang="en-US" altLang="zh-TW" sz="2000" dirty="0" smtClean="0"/>
              <a:t>Following is the example to go into "/home/</a:t>
            </a:r>
            <a:r>
              <a:rPr lang="en-US" altLang="zh-TW" sz="2000" dirty="0" err="1" smtClean="0"/>
              <a:t>newdir</a:t>
            </a:r>
            <a:r>
              <a:rPr lang="en-US" altLang="zh-TW" sz="2000" dirty="0" smtClean="0"/>
              <a:t>" </a:t>
            </a:r>
            <a:r>
              <a:rPr lang="en-US" altLang="zh-TW" sz="2000" dirty="0" smtClean="0"/>
              <a:t>directory:</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53</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15.16 Get Current Directory</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15.16 </a:t>
            </a:r>
            <a:r>
              <a:rPr lang="en-US" altLang="zh-TW" sz="3000" b="1" dirty="0" smtClean="0">
                <a:solidFill>
                  <a:srgbClr val="0070C0"/>
                </a:solidFill>
                <a:effectLst>
                  <a:outerShdw blurRad="38100" dist="38100" dir="2700000" algn="tl">
                    <a:srgbClr val="000000">
                      <a:alpha val="43137"/>
                    </a:srgbClr>
                  </a:outerShdw>
                </a:effectLst>
              </a:rPr>
              <a:t>Get Current </a:t>
            </a:r>
            <a:r>
              <a:rPr lang="en-US" altLang="zh-TW" sz="3000" b="1" dirty="0" smtClean="0">
                <a:solidFill>
                  <a:srgbClr val="0070C0"/>
                </a:solidFill>
                <a:effectLst>
                  <a:outerShdw blurRad="38100" dist="38100" dir="2700000" algn="tl">
                    <a:srgbClr val="000000">
                      <a:alpha val="43137"/>
                    </a:srgbClr>
                  </a:outerShdw>
                </a:effectLst>
              </a:rPr>
              <a:t>Directory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907138" y="2227808"/>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p>
          <a:p>
            <a:pPr>
              <a:buClr>
                <a:srgbClr val="00B0F0"/>
              </a:buClr>
            </a:pPr>
            <a:r>
              <a:rPr lang="en-US" altLang="zh-TW" sz="2000" dirty="0" smtClean="0"/>
              <a:t>import </a:t>
            </a:r>
            <a:r>
              <a:rPr lang="en-US" altLang="zh-TW" sz="2000" dirty="0" err="1" smtClean="0"/>
              <a:t>os</a:t>
            </a:r>
            <a:r>
              <a:rPr lang="en-US" altLang="zh-TW" sz="2000" dirty="0" smtClean="0"/>
              <a:t> </a:t>
            </a:r>
          </a:p>
          <a:p>
            <a:pPr>
              <a:buClr>
                <a:srgbClr val="00B0F0"/>
              </a:buClr>
            </a:pPr>
            <a:endParaRPr lang="en-US" altLang="zh-TW" sz="2000" dirty="0" smtClean="0"/>
          </a:p>
          <a:p>
            <a:pPr>
              <a:buClr>
                <a:srgbClr val="00B0F0"/>
              </a:buClr>
            </a:pPr>
            <a:r>
              <a:rPr lang="en-US" altLang="zh-TW" sz="2000" dirty="0" err="1" smtClean="0"/>
              <a:t>os.getcwd</a:t>
            </a:r>
            <a:r>
              <a:rPr lang="en-US" altLang="zh-TW" sz="2000" dirty="0" smtClean="0"/>
              <a:t>()</a:t>
            </a:r>
            <a:endParaRPr lang="en-US" altLang="zh-TW" sz="2000" dirty="0" smtClean="0"/>
          </a:p>
        </p:txBody>
      </p:sp>
      <p:sp>
        <p:nvSpPr>
          <p:cNvPr id="13" name="TextBox 1"/>
          <p:cNvSpPr txBox="1"/>
          <p:nvPr/>
        </p:nvSpPr>
        <p:spPr>
          <a:xfrm>
            <a:off x="312057" y="1124722"/>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t>
            </a:r>
            <a:r>
              <a:rPr lang="en-US" altLang="zh-TW" sz="2000" i="1" dirty="0" err="1" smtClean="0"/>
              <a:t>getcwd</a:t>
            </a:r>
            <a:r>
              <a:rPr lang="en-US" altLang="zh-TW" sz="2000" i="1" dirty="0" smtClean="0"/>
              <a:t>()</a:t>
            </a:r>
            <a:r>
              <a:rPr lang="en-US" altLang="zh-TW" sz="2000" dirty="0" smtClean="0"/>
              <a:t> method displays the current working directory.</a:t>
            </a:r>
            <a:r>
              <a:rPr lang="en-US" altLang="zh-TW" sz="2000" dirty="0" smtClean="0"/>
              <a:t>.</a:t>
            </a:r>
            <a:endParaRPr lang="en-US" altLang="zh-TW" sz="2000" dirty="0" smtClean="0"/>
          </a:p>
        </p:txBody>
      </p:sp>
      <p:sp>
        <p:nvSpPr>
          <p:cNvPr id="10" name="TextBox 1"/>
          <p:cNvSpPr txBox="1"/>
          <p:nvPr/>
        </p:nvSpPr>
        <p:spPr>
          <a:xfrm>
            <a:off x="290286" y="1698036"/>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15.16 Get Current Directory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965195" y="2097179"/>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endParaRPr lang="en-US" altLang="zh-TW" sz="2000" dirty="0" smtClean="0"/>
          </a:p>
          <a:p>
            <a:pPr>
              <a:buClr>
                <a:srgbClr val="00B0F0"/>
              </a:buClr>
            </a:pPr>
            <a:r>
              <a:rPr lang="en-US" altLang="zh-TW" sz="2000" dirty="0" smtClean="0"/>
              <a:t>import </a:t>
            </a:r>
            <a:r>
              <a:rPr lang="en-US" altLang="zh-TW" sz="2000" dirty="0" err="1" smtClean="0"/>
              <a:t>os</a:t>
            </a:r>
            <a:r>
              <a:rPr lang="en-US" altLang="zh-TW" sz="2000" dirty="0" smtClean="0"/>
              <a:t> </a:t>
            </a:r>
            <a:endParaRPr lang="en-US" altLang="zh-TW" sz="2000" dirty="0" smtClean="0"/>
          </a:p>
          <a:p>
            <a:pPr>
              <a:buClr>
                <a:srgbClr val="00B0F0"/>
              </a:buClr>
            </a:pPr>
            <a:r>
              <a:rPr lang="en-US" altLang="zh-TW" sz="2000" dirty="0" smtClean="0"/>
              <a:t># </a:t>
            </a:r>
            <a:r>
              <a:rPr lang="en-US" altLang="zh-TW" sz="2000" dirty="0" smtClean="0"/>
              <a:t>This would give location of the current </a:t>
            </a:r>
            <a:r>
              <a:rPr lang="en-US" altLang="zh-TW" sz="2000" dirty="0" smtClean="0"/>
              <a:t>directory</a:t>
            </a:r>
          </a:p>
          <a:p>
            <a:pPr>
              <a:buClr>
                <a:srgbClr val="00B0F0"/>
              </a:buClr>
            </a:pPr>
            <a:r>
              <a:rPr lang="en-US" altLang="zh-TW" sz="2000" dirty="0" err="1" smtClean="0"/>
              <a:t>os.getcwd</a:t>
            </a:r>
            <a:r>
              <a:rPr lang="en-US" altLang="zh-TW" sz="2000" dirty="0" smtClean="0"/>
              <a:t>()</a:t>
            </a:r>
            <a:endParaRPr lang="en-US" altLang="zh-TW" sz="2000" dirty="0" smtClean="0"/>
          </a:p>
        </p:txBody>
      </p:sp>
      <p:sp>
        <p:nvSpPr>
          <p:cNvPr id="13" name="TextBox 1"/>
          <p:cNvSpPr txBox="1"/>
          <p:nvPr/>
        </p:nvSpPr>
        <p:spPr>
          <a:xfrm>
            <a:off x="312057" y="1124722"/>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Example.</a:t>
            </a:r>
          </a:p>
          <a:p>
            <a:pPr marL="465138" indent="-465138">
              <a:buClr>
                <a:srgbClr val="00B0F0"/>
              </a:buClr>
              <a:buFont typeface="Wingdings" pitchFamily="2" charset="2"/>
              <a:buChar char="u"/>
            </a:pPr>
            <a:r>
              <a:rPr lang="en-US" altLang="zh-TW" sz="2000" dirty="0" smtClean="0"/>
              <a:t>Following is the example to give current </a:t>
            </a:r>
            <a:r>
              <a:rPr lang="en-US" altLang="zh-TW" sz="2000" dirty="0" smtClean="0"/>
              <a:t>directory.</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56</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15.17 Remove Directory</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15.17 Remove</a:t>
            </a:r>
            <a:r>
              <a:rPr lang="en-US" altLang="zh-TW" sz="3000" b="1" dirty="0" smtClean="0">
                <a:solidFill>
                  <a:srgbClr val="0070C0"/>
                </a:solidFill>
                <a:effectLst>
                  <a:outerShdw blurRad="38100" dist="38100" dir="2700000" algn="tl">
                    <a:srgbClr val="000000">
                      <a:alpha val="43137"/>
                    </a:srgbClr>
                  </a:outerShdw>
                </a:effectLst>
              </a:rPr>
              <a:t> </a:t>
            </a:r>
            <a:r>
              <a:rPr lang="en-US" altLang="zh-TW" sz="3000" b="1" dirty="0" smtClean="0">
                <a:solidFill>
                  <a:srgbClr val="0070C0"/>
                </a:solidFill>
                <a:effectLst>
                  <a:outerShdw blurRad="38100" dist="38100" dir="2700000" algn="tl">
                    <a:srgbClr val="000000">
                      <a:alpha val="43137"/>
                    </a:srgbClr>
                  </a:outerShdw>
                </a:effectLst>
              </a:rPr>
              <a:t>Directory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2" name="TextBox 1"/>
          <p:cNvSpPr txBox="1"/>
          <p:nvPr/>
        </p:nvSpPr>
        <p:spPr>
          <a:xfrm>
            <a:off x="1023253" y="2851922"/>
            <a:ext cx="5508175" cy="132343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#!/usr/bin/python3 </a:t>
            </a:r>
          </a:p>
          <a:p>
            <a:pPr>
              <a:buClr>
                <a:srgbClr val="00B0F0"/>
              </a:buClr>
            </a:pPr>
            <a:r>
              <a:rPr lang="en-US" altLang="zh-TW" sz="2000" dirty="0" smtClean="0"/>
              <a:t>import </a:t>
            </a:r>
            <a:r>
              <a:rPr lang="en-US" altLang="zh-TW" sz="2000" dirty="0" err="1" smtClean="0"/>
              <a:t>os</a:t>
            </a:r>
            <a:r>
              <a:rPr lang="en-US" altLang="zh-TW" sz="2000" dirty="0" smtClean="0"/>
              <a:t> </a:t>
            </a:r>
          </a:p>
          <a:p>
            <a:pPr>
              <a:buClr>
                <a:srgbClr val="00B0F0"/>
              </a:buClr>
            </a:pPr>
            <a:endParaRPr lang="en-US" altLang="zh-TW" sz="2000" dirty="0" smtClean="0"/>
          </a:p>
          <a:p>
            <a:pPr>
              <a:buClr>
                <a:srgbClr val="00B0F0"/>
              </a:buClr>
            </a:pPr>
            <a:r>
              <a:rPr lang="en-US" altLang="zh-TW" sz="2000" dirty="0" err="1" smtClean="0"/>
              <a:t>os.rmdir</a:t>
            </a:r>
            <a:r>
              <a:rPr lang="en-US" altLang="zh-TW" sz="2000" dirty="0" smtClean="0"/>
              <a:t>('</a:t>
            </a:r>
            <a:r>
              <a:rPr lang="en-US" altLang="zh-TW" sz="2000" dirty="0" err="1" smtClean="0"/>
              <a:t>dirname</a:t>
            </a:r>
            <a:r>
              <a:rPr lang="en-US" altLang="zh-TW" sz="2000" dirty="0" smtClean="0"/>
              <a:t>')</a:t>
            </a:r>
            <a:endParaRPr lang="en-US" altLang="zh-TW" sz="2000" dirty="0" smtClean="0"/>
          </a:p>
        </p:txBody>
      </p:sp>
      <p:sp>
        <p:nvSpPr>
          <p:cNvPr id="13" name="TextBox 1"/>
          <p:cNvSpPr txBox="1"/>
          <p:nvPr/>
        </p:nvSpPr>
        <p:spPr>
          <a:xfrm>
            <a:off x="312057" y="1124722"/>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a:t>
            </a:r>
            <a:r>
              <a:rPr lang="en-US" altLang="zh-TW" sz="2000" dirty="0" smtClean="0"/>
              <a:t> </a:t>
            </a:r>
            <a:r>
              <a:rPr lang="en-US" altLang="zh-TW" sz="2000" i="1" dirty="0" err="1" smtClean="0"/>
              <a:t>rmdir</a:t>
            </a:r>
            <a:r>
              <a:rPr lang="en-US" altLang="zh-TW" sz="2000" i="1" dirty="0" smtClean="0"/>
              <a:t>()</a:t>
            </a:r>
            <a:r>
              <a:rPr lang="en-US" altLang="zh-TW" sz="2000" dirty="0" smtClean="0"/>
              <a:t> method deletes the directory, which is passed as an argument in the </a:t>
            </a:r>
            <a:r>
              <a:rPr lang="en-US" altLang="zh-TW" sz="2000" dirty="0" smtClean="0"/>
              <a:t>method.</a:t>
            </a:r>
          </a:p>
          <a:p>
            <a:pPr marL="465138" indent="-465138">
              <a:buClr>
                <a:srgbClr val="00B0F0"/>
              </a:buClr>
              <a:buFont typeface="Wingdings" pitchFamily="2" charset="2"/>
              <a:buChar char="u"/>
            </a:pPr>
            <a:r>
              <a:rPr lang="en-US" altLang="zh-TW" sz="2000" dirty="0" smtClean="0"/>
              <a:t>Before </a:t>
            </a:r>
            <a:r>
              <a:rPr lang="en-US" altLang="zh-TW" sz="2000" dirty="0" smtClean="0"/>
              <a:t>removing a directory, all the contents in it should be removed</a:t>
            </a:r>
            <a:r>
              <a:rPr lang="en-US" altLang="zh-TW" sz="2000" dirty="0" smtClean="0"/>
              <a:t>.</a:t>
            </a:r>
            <a:endParaRPr lang="en-US" altLang="zh-TW" sz="2000" dirty="0" smtClean="0"/>
          </a:p>
        </p:txBody>
      </p:sp>
      <p:sp>
        <p:nvSpPr>
          <p:cNvPr id="10" name="TextBox 1"/>
          <p:cNvSpPr txBox="1"/>
          <p:nvPr/>
        </p:nvSpPr>
        <p:spPr>
          <a:xfrm>
            <a:off x="319314" y="2264093"/>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Syntax</a:t>
            </a:r>
            <a:endParaRPr lang="en-US" altLang="zh-TW" sz="2000"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58</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15.18 File and Directory Related Method</a:t>
            </a:r>
            <a:endParaRPr lang="en-US" sz="40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15.18 File and Directory Related Method</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46331"/>
          </a:xfrm>
          <a:prstGeom prst="rect">
            <a:avLst/>
          </a:prstGeom>
          <a:noFill/>
        </p:spPr>
        <p:txBody>
          <a:bodyPr wrap="square" rtlCol="0">
            <a:spAutoFit/>
          </a:bodyPr>
          <a:lstStyle/>
          <a:p>
            <a:r>
              <a:rPr lang="en-US" altLang="zh-TW" sz="2400" b="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13" name="TextBox 1"/>
          <p:cNvSpPr txBox="1"/>
          <p:nvPr/>
        </p:nvSpPr>
        <p:spPr>
          <a:xfrm>
            <a:off x="312057" y="1124722"/>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There are </a:t>
            </a:r>
            <a:r>
              <a:rPr lang="en-US" altLang="zh-TW" sz="2000" dirty="0" smtClean="0"/>
              <a:t>important sources, which provide a wide range of utility methods to handle and manipulate files &amp; directories on Windows and Unix operating systems. </a:t>
            </a:r>
            <a:endParaRPr lang="en-US" altLang="zh-TW" sz="2000" dirty="0" smtClean="0"/>
          </a:p>
          <a:p>
            <a:pPr marL="465138" indent="-465138">
              <a:buClr>
                <a:srgbClr val="00B0F0"/>
              </a:buClr>
              <a:buFont typeface="Wingdings" pitchFamily="2" charset="2"/>
              <a:buChar char="u"/>
            </a:pPr>
            <a:r>
              <a:rPr lang="en-US" altLang="zh-TW" sz="2000" dirty="0" smtClean="0"/>
              <a:t>They </a:t>
            </a:r>
            <a:r>
              <a:rPr lang="en-US" altLang="zh-TW" sz="2000" dirty="0" smtClean="0"/>
              <a:t>are as </a:t>
            </a:r>
            <a:r>
              <a:rPr lang="en-US" altLang="zh-TW" sz="2000" dirty="0" smtClean="0"/>
              <a:t>follows:</a:t>
            </a:r>
          </a:p>
          <a:p>
            <a:pPr marL="922338" lvl="1" indent="-465138">
              <a:buClr>
                <a:srgbClr val="00B0F0"/>
              </a:buClr>
              <a:buFont typeface="Wingdings" pitchFamily="2" charset="2"/>
              <a:buChar char="u"/>
            </a:pPr>
            <a:r>
              <a:rPr lang="en-US" altLang="zh-TW" sz="2000" b="1" dirty="0" smtClean="0"/>
              <a:t>File </a:t>
            </a:r>
            <a:r>
              <a:rPr lang="en-US" altLang="zh-TW" sz="2000" b="1" dirty="0" smtClean="0"/>
              <a:t>Object Methods</a:t>
            </a:r>
            <a:r>
              <a:rPr lang="en-US" altLang="zh-TW" sz="2000" dirty="0" smtClean="0"/>
              <a:t>: The </a:t>
            </a:r>
            <a:r>
              <a:rPr lang="en-US" altLang="zh-TW" sz="2000" i="1" dirty="0" smtClean="0"/>
              <a:t>file</a:t>
            </a:r>
            <a:r>
              <a:rPr lang="en-US" altLang="zh-TW" sz="2000" dirty="0" smtClean="0"/>
              <a:t> object provides functions to manipulate </a:t>
            </a:r>
            <a:r>
              <a:rPr lang="en-US" altLang="zh-TW" sz="2000" dirty="0" smtClean="0"/>
              <a:t>files.</a:t>
            </a:r>
          </a:p>
          <a:p>
            <a:pPr marL="922338" lvl="1" indent="-465138">
              <a:buClr>
                <a:srgbClr val="00B0F0"/>
              </a:buClr>
              <a:buFont typeface="Wingdings" pitchFamily="2" charset="2"/>
              <a:buChar char="u"/>
            </a:pPr>
            <a:r>
              <a:rPr lang="en-US" altLang="zh-TW" sz="2000" b="1" dirty="0" smtClean="0"/>
              <a:t>OS </a:t>
            </a:r>
            <a:r>
              <a:rPr lang="en-US" altLang="zh-TW" sz="2000" b="1" dirty="0" smtClean="0"/>
              <a:t>Object Methods</a:t>
            </a:r>
            <a:r>
              <a:rPr lang="en-US" altLang="zh-TW" sz="2000" dirty="0" smtClean="0"/>
              <a:t>: This provides methods to process files as well as directories.</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15.1 Print to Screen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 Print Screen.</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588859" y="1713593"/>
            <a:ext cx="5124450" cy="1485900"/>
          </a:xfrm>
          <a:prstGeom prst="rect">
            <a:avLst/>
          </a:prstGeom>
          <a:noFill/>
          <a:ln w="9525">
            <a:solidFill>
              <a:srgbClr val="C00000"/>
            </a:solid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1615849" y="3404053"/>
            <a:ext cx="3648075" cy="514350"/>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60</a:t>
            </a:fld>
            <a:endParaRPr lang="en-US" dirty="0">
              <a:solidFill>
                <a:prstClr val="black"/>
              </a:solidFill>
            </a:endParaRPr>
          </a:p>
        </p:txBody>
      </p:sp>
      <p:sp>
        <p:nvSpPr>
          <p:cNvPr id="6" name="Rectangle 5"/>
          <p:cNvSpPr/>
          <p:nvPr/>
        </p:nvSpPr>
        <p:spPr>
          <a:xfrm>
            <a:off x="1385459" y="4332495"/>
            <a:ext cx="655339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15</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 xmlns:p14="http://schemas.microsoft.com/office/powerpoint/2010/main" val="93845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15.2 Read Keyboard Input</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15.2 Read Keyboard Input</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https://www.tutorialspoint.com/python3/python_files_io.htm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Python3 - CS596</a:t>
            </a:r>
            <a:endParaRPr lang="en-US" dirty="0"/>
          </a:p>
        </p:txBody>
      </p:sp>
      <p:sp>
        <p:nvSpPr>
          <p:cNvPr id="2" name="TextBox 1"/>
          <p:cNvSpPr txBox="1"/>
          <p:nvPr/>
        </p:nvSpPr>
        <p:spPr>
          <a:xfrm>
            <a:off x="304800" y="1131978"/>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Python 2 has two built-in functions to read data from standard input, which by default comes from the keyboard. </a:t>
            </a:r>
          </a:p>
          <a:p>
            <a:pPr marL="465138" indent="-465138">
              <a:buClr>
                <a:srgbClr val="00B0F0"/>
              </a:buClr>
              <a:buFont typeface="Wingdings" pitchFamily="2" charset="2"/>
              <a:buChar char="u"/>
            </a:pPr>
            <a:r>
              <a:rPr lang="en-US" altLang="zh-TW" sz="2000" dirty="0" smtClean="0"/>
              <a:t>These functions are </a:t>
            </a:r>
            <a:r>
              <a:rPr lang="en-US" altLang="zh-TW" sz="2000" b="1" dirty="0" smtClean="0"/>
              <a:t>input()</a:t>
            </a:r>
            <a:r>
              <a:rPr lang="en-US" altLang="zh-TW" sz="2000" dirty="0" smtClean="0"/>
              <a:t> and </a:t>
            </a:r>
            <a:r>
              <a:rPr lang="en-US" altLang="zh-TW" sz="2000" b="1" dirty="0" err="1" smtClean="0"/>
              <a:t>raw_input</a:t>
            </a:r>
            <a:r>
              <a:rPr lang="en-US" altLang="zh-TW" sz="2000" b="1" dirty="0" smtClean="0"/>
              <a:t>().</a:t>
            </a:r>
            <a:endParaRPr lang="en-US" altLang="zh-TW" sz="2000" dirty="0" smtClean="0"/>
          </a:p>
          <a:p>
            <a:pPr marL="465138" indent="-465138">
              <a:buClr>
                <a:srgbClr val="00B0F0"/>
              </a:buClr>
              <a:buFont typeface="Wingdings" pitchFamily="2" charset="2"/>
              <a:buChar char="u"/>
            </a:pPr>
            <a:r>
              <a:rPr lang="en-US" altLang="zh-TW" sz="2000" dirty="0" smtClean="0"/>
              <a:t>In Python 3, </a:t>
            </a:r>
            <a:r>
              <a:rPr lang="en-US" altLang="zh-TW" sz="2000" dirty="0" err="1" smtClean="0"/>
              <a:t>raw_input</a:t>
            </a:r>
            <a:r>
              <a:rPr lang="en-US" altLang="zh-TW" sz="2000" dirty="0" smtClean="0"/>
              <a:t>() function is deprecated. </a:t>
            </a:r>
          </a:p>
          <a:p>
            <a:pPr marL="465138" indent="-465138">
              <a:buClr>
                <a:srgbClr val="00B0F0"/>
              </a:buClr>
              <a:buFont typeface="Wingdings" pitchFamily="2" charset="2"/>
              <a:buChar char="u"/>
            </a:pPr>
            <a:r>
              <a:rPr lang="en-US" altLang="zh-TW" sz="2000" dirty="0" smtClean="0"/>
              <a:t>Moreover, input() functions reads data from keyboard as string, irrespective of whether it is enclosed with quotes ('' or "" ) or not.</a:t>
            </a:r>
            <a:endParaRPr lang="en-US" altLang="zh-TW" sz="2000"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15.3 Input() Function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5505</TotalTime>
  <Words>1443</Words>
  <Application>Microsoft Office PowerPoint</Application>
  <PresentationFormat>如螢幕大小 (4:3)</PresentationFormat>
  <Paragraphs>426</Paragraphs>
  <Slides>60</Slides>
  <Notes>1</Notes>
  <HiddenSlides>0</HiddenSlides>
  <MMClips>0</MMClips>
  <ScaleCrop>false</ScaleCrop>
  <HeadingPairs>
    <vt:vector size="4" baseType="variant">
      <vt:variant>
        <vt:lpstr>佈景主題</vt:lpstr>
      </vt:variant>
      <vt:variant>
        <vt:i4>2</vt:i4>
      </vt:variant>
      <vt:variant>
        <vt:lpstr>投影片標題</vt:lpstr>
      </vt:variant>
      <vt:variant>
        <vt:i4>60</vt:i4>
      </vt:variant>
    </vt:vector>
  </HeadingPairs>
  <TitlesOfParts>
    <vt:vector size="62" baseType="lpstr">
      <vt:lpstr>Office Theme</vt:lpstr>
      <vt:lpstr>Facet</vt:lpstr>
      <vt:lpstr>投影片 1</vt:lpstr>
      <vt:lpstr>投影片 2</vt:lpstr>
      <vt:lpstr>15 File IO</vt:lpstr>
      <vt:lpstr>投影片 4</vt:lpstr>
      <vt:lpstr>15.1 Print to Screen</vt:lpstr>
      <vt:lpstr>15.1 Print to Screen</vt:lpstr>
      <vt:lpstr>投影片 7</vt:lpstr>
      <vt:lpstr>15.2 Read Keyboard Input</vt:lpstr>
      <vt:lpstr>投影片 9</vt:lpstr>
      <vt:lpstr>15.3 The input() Function</vt:lpstr>
      <vt:lpstr>15.3  The input() Function</vt:lpstr>
      <vt:lpstr>投影片 12</vt:lpstr>
      <vt:lpstr>15.4 Open and Close Files</vt:lpstr>
      <vt:lpstr>投影片 14</vt:lpstr>
      <vt:lpstr>15.5 Open Function</vt:lpstr>
      <vt:lpstr>15.5 Open Function</vt:lpstr>
      <vt:lpstr>15.5 Open Function</vt:lpstr>
      <vt:lpstr>投影片 18</vt:lpstr>
      <vt:lpstr>15.6 File Object</vt:lpstr>
      <vt:lpstr>15.6 File Object</vt:lpstr>
      <vt:lpstr>15.6 File Object</vt:lpstr>
      <vt:lpstr>投影片 22</vt:lpstr>
      <vt:lpstr>15.7 The close() Method</vt:lpstr>
      <vt:lpstr>15.7 The close() Method</vt:lpstr>
      <vt:lpstr>投影片 25</vt:lpstr>
      <vt:lpstr>15.8 Read and Write File</vt:lpstr>
      <vt:lpstr>投影片 27</vt:lpstr>
      <vt:lpstr>15.9 The write() Method</vt:lpstr>
      <vt:lpstr>投影片 29</vt:lpstr>
      <vt:lpstr>15.10 The Write () Example</vt:lpstr>
      <vt:lpstr>15.10 The Write () Example</vt:lpstr>
      <vt:lpstr>15.10 The Write () Example</vt:lpstr>
      <vt:lpstr>投影片 33</vt:lpstr>
      <vt:lpstr>15.10 The read() Method</vt:lpstr>
      <vt:lpstr>15.10 The read() Method</vt:lpstr>
      <vt:lpstr>15.10 The read() Method</vt:lpstr>
      <vt:lpstr>15.10 The read() Method</vt:lpstr>
      <vt:lpstr>15.10 The read() Method</vt:lpstr>
      <vt:lpstr>投影片 39</vt:lpstr>
      <vt:lpstr>15.11 File Position: Seek and Tell</vt:lpstr>
      <vt:lpstr>15.11 File Position</vt:lpstr>
      <vt:lpstr>15.11 File Position</vt:lpstr>
      <vt:lpstr>投影片 43</vt:lpstr>
      <vt:lpstr>15.12 The rename() Method</vt:lpstr>
      <vt:lpstr>投影片 45</vt:lpstr>
      <vt:lpstr>15.13 The remove() Method</vt:lpstr>
      <vt:lpstr>投影片 47</vt:lpstr>
      <vt:lpstr>15.14 Directory Operation</vt:lpstr>
      <vt:lpstr>15.14 Directory Operation</vt:lpstr>
      <vt:lpstr>投影片 50</vt:lpstr>
      <vt:lpstr>15.15 Change Directory</vt:lpstr>
      <vt:lpstr>15.15 Change Directory</vt:lpstr>
      <vt:lpstr>投影片 53</vt:lpstr>
      <vt:lpstr>15.16 Get Current Directory</vt:lpstr>
      <vt:lpstr>15.16 Get Current Directory</vt:lpstr>
      <vt:lpstr>投影片 56</vt:lpstr>
      <vt:lpstr>15.17 Remove Directory</vt:lpstr>
      <vt:lpstr>投影片 58</vt:lpstr>
      <vt:lpstr>15.18 File and Directory Related Method</vt:lpstr>
      <vt:lpstr>投影片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1304</cp:revision>
  <dcterms:created xsi:type="dcterms:W3CDTF">2015-10-11T19:53:33Z</dcterms:created>
  <dcterms:modified xsi:type="dcterms:W3CDTF">2017-01-16T18:36:56Z</dcterms:modified>
</cp:coreProperties>
</file>