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51"/>
  </p:notesMasterIdLst>
  <p:sldIdLst>
    <p:sldId id="256" r:id="rId3"/>
    <p:sldId id="257" r:id="rId4"/>
    <p:sldId id="284" r:id="rId5"/>
    <p:sldId id="287" r:id="rId6"/>
    <p:sldId id="285" r:id="rId7"/>
    <p:sldId id="291" r:id="rId8"/>
    <p:sldId id="292" r:id="rId9"/>
    <p:sldId id="293" r:id="rId10"/>
    <p:sldId id="294" r:id="rId11"/>
    <p:sldId id="295" r:id="rId12"/>
    <p:sldId id="288" r:id="rId13"/>
    <p:sldId id="289" r:id="rId14"/>
    <p:sldId id="296" r:id="rId15"/>
    <p:sldId id="297" r:id="rId16"/>
    <p:sldId id="290"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320" r:id="rId40"/>
    <p:sldId id="321" r:id="rId41"/>
    <p:sldId id="322" r:id="rId42"/>
    <p:sldId id="323" r:id="rId43"/>
    <p:sldId id="325" r:id="rId44"/>
    <p:sldId id="324" r:id="rId45"/>
    <p:sldId id="326" r:id="rId46"/>
    <p:sldId id="327" r:id="rId47"/>
    <p:sldId id="328" r:id="rId48"/>
    <p:sldId id="329" r:id="rId49"/>
    <p:sldId id="283"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77" autoAdjust="0"/>
    <p:restoredTop sz="94660"/>
  </p:normalViewPr>
  <p:slideViewPr>
    <p:cSldViewPr snapToGrid="0">
      <p:cViewPr>
        <p:scale>
          <a:sx n="66" d="100"/>
          <a:sy n="66" d="100"/>
        </p:scale>
        <p:origin x="-744" y="19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50A08-1FBC-433B-9B88-98D5F8B842CD}" type="datetimeFigureOut">
              <a:rPr lang="en-US" smtClean="0"/>
              <a:pPr/>
              <a:t>1/16/2017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2F598-5E37-4B42-B926-5088F49E6BC5}" type="slidenum">
              <a:rPr lang="en-US" smtClean="0"/>
              <a:pPr/>
              <a:t>‹#›</a:t>
            </a:fld>
            <a:endParaRPr lang="en-US"/>
          </a:p>
        </p:txBody>
      </p:sp>
    </p:spTree>
    <p:extLst>
      <p:ext uri="{BB962C8B-B14F-4D97-AF65-F5344CB8AC3E}">
        <p14:creationId xmlns:p14="http://schemas.microsoft.com/office/powerpoint/2010/main" xmlns="" val="186503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02F598-5E37-4B42-B926-5088F49E6BC5}" type="slidenum">
              <a:rPr lang="en-US" smtClean="0"/>
              <a:pPr/>
              <a:t>1</a:t>
            </a:fld>
            <a:endParaRPr lang="en-US"/>
          </a:p>
        </p:txBody>
      </p:sp>
    </p:spTree>
    <p:extLst>
      <p:ext uri="{BB962C8B-B14F-4D97-AF65-F5344CB8AC3E}">
        <p14:creationId xmlns:p14="http://schemas.microsoft.com/office/powerpoint/2010/main" xmlns="" val="172124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BA455-7F56-4B23-8C82-E4D287D136B3}" type="datetime1">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386373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F125D9-66EE-4E3E-BC82-15E0BEAA237B}" type="datetime1">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2801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E4EB4F-BE98-498F-B5C2-6D6FF577F12E}" type="datetime1">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62849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3C7DA1-09A7-482F-B33A-E54C054E12CE}" type="datetime1">
              <a:rPr lang="en-US" smtClean="0">
                <a:solidFill>
                  <a:prstClr val="black">
                    <a:tint val="75000"/>
                  </a:prstClr>
                </a:solidFill>
              </a:rPr>
              <a:pPr/>
              <a:t>1/16/2017</a:t>
            </a:fld>
            <a:endParaRPr lang="en-US">
              <a:solidFill>
                <a:prstClr val="black">
                  <a:tint val="75000"/>
                </a:prstClr>
              </a:solidFill>
            </a:endParaRPr>
          </a:p>
        </p:txBody>
      </p:sp>
      <p:sp>
        <p:nvSpPr>
          <p:cNvPr id="5" name="Footer Placeholder 4"/>
          <p:cNvSpPr>
            <a:spLocks noGrp="1"/>
          </p:cNvSpPr>
          <p:nvPr>
            <p:ph type="ftr" sz="quarter" idx="11"/>
          </p:nvPr>
        </p:nvSpPr>
        <p:spPr>
          <a:xfrm>
            <a:off x="2278183" y="6563726"/>
            <a:ext cx="4622973" cy="365125"/>
          </a:xfrm>
        </p:spPr>
        <p:txBody>
          <a:bodyPr/>
          <a:lstStyle>
            <a:lvl1pPr algn="ctr">
              <a:defRPr sz="1500">
                <a:solidFill>
                  <a:schemeClr val="tx1"/>
                </a:solidFill>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97480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9598" y="2160590"/>
            <a:ext cx="634771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753E86-C4C2-4FB0-A203-367B3D057E0A}" type="datetime1">
              <a:rPr lang="en-US" smtClean="0">
                <a:solidFill>
                  <a:prstClr val="black">
                    <a:tint val="75000"/>
                  </a:prstClr>
                </a:solidFill>
              </a:rPr>
              <a:pPr/>
              <a:t>1/16/2017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44062" y="6541428"/>
            <a:ext cx="512638" cy="365125"/>
          </a:xfrm>
        </p:spPr>
        <p:txBody>
          <a:bodyPr/>
          <a:lstStyle>
            <a:lvl1pPr>
              <a:defRPr sz="1400" b="1">
                <a:solidFill>
                  <a:schemeClr val="tx1"/>
                </a:solidFill>
                <a:effectLst/>
              </a:defRPr>
            </a:lvl1pPr>
          </a:lstStyle>
          <a:p>
            <a:fld id="{939A68FB-3CE7-4FDB-80DF-25BB60F8A62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29828590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5E520-B811-460D-AC56-AE7292F4DCC8}" type="datetime1">
              <a:rPr lang="en-US" smtClean="0">
                <a:solidFill>
                  <a:prstClr val="black">
                    <a:tint val="75000"/>
                  </a:prstClr>
                </a:solidFill>
              </a:rPr>
              <a:pPr/>
              <a:t>1/16/2017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31850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44DE43-7B84-4CDF-B06C-D1FE440F3D3E}" type="datetime1">
              <a:rPr lang="en-US" smtClean="0">
                <a:solidFill>
                  <a:prstClr val="black">
                    <a:tint val="75000"/>
                  </a:prstClr>
                </a:solidFill>
              </a:rPr>
              <a:pPr/>
              <a:t>1/16/2017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265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4C5312-CF6B-4A7F-A73B-D4A62E311516}" type="datetime1">
              <a:rPr lang="en-US" smtClean="0">
                <a:solidFill>
                  <a:prstClr val="black">
                    <a:tint val="75000"/>
                  </a:prstClr>
                </a:solidFill>
              </a:rPr>
              <a:pPr/>
              <a:t>1/16/2017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04581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39C573-2A65-4F14-9074-0AA09E6384C5}" type="datetime1">
              <a:rPr lang="en-US" smtClean="0">
                <a:solidFill>
                  <a:prstClr val="black">
                    <a:tint val="75000"/>
                  </a:prstClr>
                </a:solidFill>
              </a:rPr>
              <a:pPr/>
              <a:t>1/16/2017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223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BA190-F65E-463C-90B5-73C0CAEB550E}" type="datetime1">
              <a:rPr lang="en-US" smtClean="0">
                <a:solidFill>
                  <a:prstClr val="black">
                    <a:tint val="75000"/>
                  </a:prstClr>
                </a:solidFill>
              </a:rPr>
              <a:pPr/>
              <a:t>1/16/2017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179250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901AD-C8E1-4A9D-83CC-2EBFD6D626F4}" type="datetime1">
              <a:rPr lang="en-US" smtClean="0">
                <a:solidFill>
                  <a:prstClr val="black">
                    <a:tint val="75000"/>
                  </a:prstClr>
                </a:solidFill>
              </a:rPr>
              <a:pPr/>
              <a:t>1/16/2017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70549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26ABC0-02D2-4791-BA93-BE3538C06062}" type="datetime1">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36509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D6290-2F5B-4C46-A55E-2683D7A3FA7D}" type="datetime1">
              <a:rPr lang="en-US" smtClean="0">
                <a:solidFill>
                  <a:prstClr val="black">
                    <a:tint val="75000"/>
                  </a:prstClr>
                </a:solidFill>
              </a:rPr>
              <a:pPr/>
              <a:t>1/16/2017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702621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1/16/2017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49515321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F5BFE-713B-49A2-A07D-9E3A72872C24}" type="datetime1">
              <a:rPr lang="en-US" smtClean="0">
                <a:solidFill>
                  <a:prstClr val="black">
                    <a:tint val="75000"/>
                  </a:prstClr>
                </a:solidFill>
              </a:rPr>
              <a:pPr/>
              <a:t>1/16/2017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2113611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8C9A2-6A1E-4A37-9786-1FA91DA43F64}" type="datetime1">
              <a:rPr lang="en-US" smtClean="0">
                <a:solidFill>
                  <a:prstClr val="black">
                    <a:tint val="75000"/>
                  </a:prstClr>
                </a:solidFill>
              </a:rPr>
              <a:pPr/>
              <a:t>1/16/2017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509188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1/16/2017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72497967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1/16/2017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32158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D8936B-5F96-4D6D-8DB2-F87F2C5EA4EB}" type="datetime1">
              <a:rPr lang="en-US" smtClean="0">
                <a:solidFill>
                  <a:prstClr val="black">
                    <a:tint val="75000"/>
                  </a:prstClr>
                </a:solidFill>
              </a:rPr>
              <a:pPr/>
              <a:t>1/16/2017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922298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0668CB-2DB9-45E2-90B3-D49300F0A9F9}" type="datetime1">
              <a:rPr lang="en-US" smtClean="0">
                <a:solidFill>
                  <a:prstClr val="black">
                    <a:tint val="75000"/>
                  </a:prstClr>
                </a:solidFill>
              </a:rPr>
              <a:pPr/>
              <a:t>1/16/2017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52101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794B8C-9C25-4502-91AC-D3600D9DAE48}" type="datetime1">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09112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C8048B-2587-4881-92AB-D49A31D5A612}" type="datetime1">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52956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CF270-1BF1-4750-86EA-2CBB5E03D75B}" type="datetime1">
              <a:rPr lang="en-US" smtClean="0"/>
              <a:pPr/>
              <a:t>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2167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553B1-3C32-45B8-8F45-E4A0B52DAE0D}" type="datetime1">
              <a:rPr lang="en-US" smtClean="0"/>
              <a:pPr/>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45473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7D02A-8A53-43D3-B3ED-D08D89538281}" type="datetime1">
              <a:rPr lang="en-US" smtClean="0"/>
              <a:pPr/>
              <a:t>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6560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8CE20-5FA2-4DEC-B586-21A327328F76}" type="datetime1">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7435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CDBA-26A6-4F2A-A4E2-0E196F0AF72F}" type="datetime1">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8785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FDBB9-A580-4805-9C7E-9E45C09329B9}" type="datetime1">
              <a:rPr lang="en-US" smtClean="0"/>
              <a:pPr/>
              <a:t>1/16/2017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07603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20066C-C15A-4880-A2D1-90C7C26A0428}" type="datetime1">
              <a:rPr lang="en-US" smtClean="0">
                <a:solidFill>
                  <a:prstClr val="black">
                    <a:tint val="75000"/>
                  </a:prstClr>
                </a:solidFill>
              </a:rPr>
              <a:pPr/>
              <a:t>1/16/2017</a:t>
            </a:fld>
            <a:endParaRPr lang="en-US">
              <a:solidFill>
                <a:prstClr val="black">
                  <a:tint val="75000"/>
                </a:prst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6564022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utorialspoint.com/python3/standard_exceptions.htm"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tutorialspoint.com/python3/assertions_in_python.ht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 y="187016"/>
            <a:ext cx="9144002" cy="2971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smtClean="0">
                <a:solidFill>
                  <a:srgbClr val="FF0000"/>
                </a:solidFill>
                <a:effectLst>
                  <a:outerShdw blurRad="38100" dist="38100" dir="2700000" algn="tl">
                    <a:srgbClr val="000000">
                      <a:alpha val="43137"/>
                    </a:srgbClr>
                  </a:outerShdw>
                </a:effectLst>
              </a:rPr>
              <a:t>Python</a:t>
            </a:r>
            <a:r>
              <a:rPr lang="en-US" altLang="zh-TW" b="1" dirty="0" smtClean="0"/>
              <a:t/>
            </a:r>
            <a:br>
              <a:rPr lang="en-US" altLang="zh-TW" b="1" dirty="0" smtClean="0"/>
            </a:br>
            <a:r>
              <a:rPr lang="en-US" altLang="zh-TW" b="1" dirty="0" smtClean="0"/>
              <a:t/>
            </a:r>
            <a:br>
              <a:rPr lang="en-US" altLang="zh-TW" b="1" dirty="0" smtClean="0"/>
            </a:br>
            <a:r>
              <a:rPr lang="en-US" altLang="zh-TW" b="1" dirty="0" smtClean="0">
                <a:solidFill>
                  <a:srgbClr val="7030A0"/>
                </a:solidFill>
              </a:rPr>
              <a:t>Chapter 16: Exception</a:t>
            </a:r>
            <a:endParaRPr lang="en-US" b="1" dirty="0">
              <a:solidFill>
                <a:srgbClr val="7030A0"/>
              </a:solidFill>
            </a:endParaRPr>
          </a:p>
        </p:txBody>
      </p:sp>
      <p:sp>
        <p:nvSpPr>
          <p:cNvPr id="6" name="矩形 5"/>
          <p:cNvSpPr/>
          <p:nvPr/>
        </p:nvSpPr>
        <p:spPr>
          <a:xfrm>
            <a:off x="3138934" y="3792974"/>
            <a:ext cx="2899383" cy="369332"/>
          </a:xfrm>
          <a:prstGeom prst="rect">
            <a:avLst/>
          </a:prstGeom>
        </p:spPr>
        <p:txBody>
          <a:bodyPr wrap="none">
            <a:spAutoFit/>
          </a:bodyPr>
          <a:lstStyle/>
          <a:p>
            <a:r>
              <a:rPr lang="en-US" altLang="en-US" b="1" dirty="0" smtClean="0">
                <a:solidFill>
                  <a:srgbClr val="002060"/>
                </a:solidFill>
                <a:effectLst>
                  <a:outerShdw blurRad="38100" dist="38100" dir="2700000" algn="tl">
                    <a:srgbClr val="000000">
                      <a:alpha val="43137"/>
                    </a:srgbClr>
                  </a:outerShdw>
                </a:effectLst>
              </a:rPr>
              <a:t>Peter H. Chen, PhDEE/EMBA</a:t>
            </a:r>
            <a:endParaRPr lang="zh-TW" altLang="en-US" dirty="0"/>
          </a:p>
        </p:txBody>
      </p:sp>
      <p:pic>
        <p:nvPicPr>
          <p:cNvPr id="1026" name="Picture 2"/>
          <p:cNvPicPr>
            <a:picLocks noChangeAspect="1" noChangeArrowheads="1"/>
          </p:cNvPicPr>
          <p:nvPr/>
        </p:nvPicPr>
        <p:blipFill>
          <a:blip r:embed="rId4" cstate="print"/>
          <a:srcRect/>
          <a:stretch>
            <a:fillRect/>
          </a:stretch>
        </p:blipFill>
        <p:spPr bwMode="auto">
          <a:xfrm>
            <a:off x="4202567" y="4192589"/>
            <a:ext cx="822446" cy="916440"/>
          </a:xfrm>
          <a:prstGeom prst="rect">
            <a:avLst/>
          </a:prstGeom>
          <a:noFill/>
          <a:ln w="9525">
            <a:noFill/>
            <a:miter lim="800000"/>
            <a:headEnd/>
            <a:tailEnd/>
          </a:ln>
        </p:spPr>
      </p:pic>
    </p:spTree>
    <p:extLst>
      <p:ext uri="{BB962C8B-B14F-4D97-AF65-F5344CB8AC3E}">
        <p14:creationId xmlns:p14="http://schemas.microsoft.com/office/powerpoint/2010/main" xmlns="" val="2513156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10</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16.1 Standard </a:t>
            </a:r>
            <a:r>
              <a:rPr lang="en-US" altLang="zh-TW" sz="3000" b="1" dirty="0" smtClean="0">
                <a:solidFill>
                  <a:srgbClr val="0070C0"/>
                </a:solidFill>
                <a:effectLst>
                  <a:outerShdw blurRad="38100" dist="38100" dir="2700000" algn="tl">
                    <a:srgbClr val="000000">
                      <a:alpha val="43137"/>
                    </a:srgbClr>
                  </a:outerShdw>
                </a:effectLst>
              </a:rPr>
              <a:t>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List of Standard </a:t>
            </a:r>
            <a:r>
              <a:rPr lang="en-US" altLang="zh-TW" sz="2000" dirty="0" smtClean="0"/>
              <a:t>Exceptions (6):</a:t>
            </a:r>
            <a:endParaRPr lang="en-US" altLang="zh-TW" sz="2000" dirty="0" smtClean="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graphicFrame>
        <p:nvGraphicFramePr>
          <p:cNvPr id="10" name="表格 9"/>
          <p:cNvGraphicFramePr>
            <a:graphicFrameLocks noGrp="1"/>
          </p:cNvGraphicFramePr>
          <p:nvPr/>
        </p:nvGraphicFramePr>
        <p:xfrm>
          <a:off x="304800" y="1687286"/>
          <a:ext cx="8548914" cy="4328160"/>
        </p:xfrm>
        <a:graphic>
          <a:graphicData uri="http://schemas.openxmlformats.org/drawingml/2006/table">
            <a:tbl>
              <a:tblPr firstRow="1" bandRow="1">
                <a:tableStyleId>{5C22544A-7EE6-4342-B048-85BDC9FD1C3A}</a:tableStyleId>
              </a:tblPr>
              <a:tblGrid>
                <a:gridCol w="3585029"/>
                <a:gridCol w="4963885"/>
              </a:tblGrid>
              <a:tr h="370840">
                <a:tc>
                  <a:txBody>
                    <a:bodyPr/>
                    <a:lstStyle/>
                    <a:p>
                      <a:pPr algn="l" fontAlgn="t"/>
                      <a:r>
                        <a:rPr lang="en-US" b="1" dirty="0" smtClean="0">
                          <a:solidFill>
                            <a:schemeClr val="tx1"/>
                          </a:solidFill>
                        </a:rPr>
                        <a:t>Exception</a:t>
                      </a:r>
                      <a:r>
                        <a:rPr lang="en-US" b="1" baseline="0" dirty="0" smtClean="0">
                          <a:solidFill>
                            <a:schemeClr val="tx1"/>
                          </a:solidFill>
                        </a:rPr>
                        <a:t> </a:t>
                      </a:r>
                      <a:r>
                        <a:rPr lang="en-US" b="1" dirty="0" smtClean="0">
                          <a:solidFill>
                            <a:schemeClr val="tx1"/>
                          </a:solidFill>
                        </a:rPr>
                        <a:t>Name</a:t>
                      </a:r>
                      <a:endParaRPr lang="en-US" dirty="0">
                        <a:solidFill>
                          <a:schemeClr val="tx1"/>
                        </a:solidFill>
                      </a:endParaRPr>
                    </a:p>
                  </a:txBody>
                  <a:tcPr marL="76200" marR="76200" marT="76200" marB="76200"/>
                </a:tc>
                <a:tc>
                  <a:txBody>
                    <a:bodyPr/>
                    <a:lstStyle/>
                    <a:p>
                      <a:pPr algn="l" fontAlgn="t"/>
                      <a:r>
                        <a:rPr lang="en-US" b="1" dirty="0" smtClean="0">
                          <a:solidFill>
                            <a:schemeClr val="tx1"/>
                          </a:solidFill>
                        </a:rPr>
                        <a:t>Description</a:t>
                      </a:r>
                      <a:endParaRPr lang="en-US" dirty="0">
                        <a:solidFill>
                          <a:schemeClr val="tx1"/>
                        </a:solidFill>
                      </a:endParaRPr>
                    </a:p>
                  </a:txBody>
                  <a:tcPr marL="76200" marR="76200" marT="76200" marB="76200"/>
                </a:tc>
              </a:tr>
              <a:tr h="370840">
                <a:tc>
                  <a:txBody>
                    <a:bodyPr/>
                    <a:lstStyle/>
                    <a:p>
                      <a:pPr fontAlgn="t"/>
                      <a:r>
                        <a:rPr lang="en-US" dirty="0"/>
                        <a:t>Raised when Python interpreter is quit by using the </a:t>
                      </a:r>
                      <a:r>
                        <a:rPr lang="en-US" dirty="0" err="1"/>
                        <a:t>sys.exit</a:t>
                      </a:r>
                      <a:r>
                        <a:rPr lang="en-US" dirty="0"/>
                        <a:t>() function. If not handled in the code, causes the interpreter to exit.</a:t>
                      </a:r>
                    </a:p>
                  </a:txBody>
                  <a:tcPr marL="76200" marR="76200" marT="76200" marB="76200"/>
                </a:tc>
                <a:tc>
                  <a:txBody>
                    <a:bodyPr/>
                    <a:lstStyle/>
                    <a:p>
                      <a:pPr fontAlgn="t"/>
                      <a:r>
                        <a:rPr lang="en-US"/>
                        <a:t>Raised when an operation or function is attempted that is invalid for the specified data type.</a:t>
                      </a:r>
                    </a:p>
                  </a:txBody>
                  <a:tcPr marL="76200" marR="76200" marT="76200" marB="76200"/>
                </a:tc>
              </a:tr>
              <a:tr h="370840">
                <a:tc>
                  <a:txBody>
                    <a:bodyPr/>
                    <a:lstStyle/>
                    <a:p>
                      <a:pPr fontAlgn="t"/>
                      <a:r>
                        <a:rPr lang="en-US"/>
                        <a:t>ValueError</a:t>
                      </a:r>
                    </a:p>
                  </a:txBody>
                  <a:tcPr marL="76200" marR="76200" marT="76200" marB="76200"/>
                </a:tc>
                <a:tc>
                  <a:txBody>
                    <a:bodyPr/>
                    <a:lstStyle/>
                    <a:p>
                      <a:pPr fontAlgn="t"/>
                      <a:r>
                        <a:rPr lang="en-US"/>
                        <a:t>Raised when the built-in function for a data type has the valid type of arguments, but the arguments have invalid values specified.</a:t>
                      </a:r>
                    </a:p>
                  </a:txBody>
                  <a:tcPr marL="76200" marR="76200" marT="76200" marB="76200"/>
                </a:tc>
              </a:tr>
              <a:tr h="370840">
                <a:tc>
                  <a:txBody>
                    <a:bodyPr/>
                    <a:lstStyle/>
                    <a:p>
                      <a:pPr fontAlgn="t"/>
                      <a:r>
                        <a:rPr lang="en-US"/>
                        <a:t>RuntimeError</a:t>
                      </a:r>
                    </a:p>
                  </a:txBody>
                  <a:tcPr marL="76200" marR="76200" marT="76200" marB="76200"/>
                </a:tc>
                <a:tc>
                  <a:txBody>
                    <a:bodyPr/>
                    <a:lstStyle/>
                    <a:p>
                      <a:pPr fontAlgn="t"/>
                      <a:r>
                        <a:rPr lang="en-US"/>
                        <a:t>Raised when a generated error does not fall into any category.</a:t>
                      </a:r>
                    </a:p>
                  </a:txBody>
                  <a:tcPr marL="76200" marR="76200" marT="76200" marB="76200"/>
                </a:tc>
              </a:tr>
              <a:tr h="370840">
                <a:tc>
                  <a:txBody>
                    <a:bodyPr/>
                    <a:lstStyle/>
                    <a:p>
                      <a:pPr fontAlgn="t"/>
                      <a:r>
                        <a:rPr lang="en-US"/>
                        <a:t>NotImplementedError</a:t>
                      </a:r>
                    </a:p>
                  </a:txBody>
                  <a:tcPr marL="76200" marR="76200" marT="76200" marB="76200"/>
                </a:tc>
                <a:tc>
                  <a:txBody>
                    <a:bodyPr/>
                    <a:lstStyle/>
                    <a:p>
                      <a:pPr fontAlgn="t"/>
                      <a:r>
                        <a:rPr lang="en-US" dirty="0"/>
                        <a:t>Raised when an abstract method that needs to be implemented in an inherited class is not actually implemented.</a:t>
                      </a:r>
                    </a:p>
                  </a:txBody>
                  <a:tcPr marL="76200" marR="76200" marT="76200" marB="76200"/>
                </a:tc>
              </a:tr>
            </a:tbl>
          </a:graphicData>
        </a:graphic>
      </p:graphicFrame>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11</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16.2 Assertion</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12</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16.2 Assertion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286232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An assertion is a sanity-check that you can turn on or turn off when you are done with your testing of the program.</a:t>
            </a:r>
          </a:p>
          <a:p>
            <a:pPr marL="465138" indent="-465138">
              <a:buClr>
                <a:srgbClr val="00B0F0"/>
              </a:buClr>
              <a:buFont typeface="Wingdings" pitchFamily="2" charset="2"/>
              <a:buChar char="u"/>
            </a:pPr>
            <a:r>
              <a:rPr lang="en-US" altLang="zh-TW" sz="2000" dirty="0" smtClean="0"/>
              <a:t>The easiest way to think of an assertion is to liken it to a </a:t>
            </a:r>
            <a:r>
              <a:rPr lang="en-US" altLang="zh-TW" sz="2000" b="1" dirty="0" smtClean="0"/>
              <a:t>raise-if </a:t>
            </a:r>
            <a:r>
              <a:rPr lang="en-US" altLang="zh-TW" sz="2000" dirty="0" smtClean="0"/>
              <a:t>statement </a:t>
            </a:r>
            <a:r>
              <a:rPr lang="en-US" altLang="zh-TW" sz="2000" dirty="0" smtClean="0"/>
              <a:t>(or to be more accurate, a raise-if-not statement). An expression is tested, and if the result comes up false, an exception is raised.</a:t>
            </a:r>
          </a:p>
          <a:p>
            <a:pPr marL="465138" indent="-465138">
              <a:buClr>
                <a:srgbClr val="00B0F0"/>
              </a:buClr>
              <a:buFont typeface="Wingdings" pitchFamily="2" charset="2"/>
              <a:buChar char="u"/>
            </a:pPr>
            <a:r>
              <a:rPr lang="en-US" altLang="zh-TW" sz="2000" dirty="0" smtClean="0"/>
              <a:t>Assertions are carried out by the assert statement, the newest keyword to Python, introduced in version 1.5.</a:t>
            </a:r>
          </a:p>
          <a:p>
            <a:pPr marL="465138" indent="-465138">
              <a:buClr>
                <a:srgbClr val="00B0F0"/>
              </a:buClr>
              <a:buFont typeface="Wingdings" pitchFamily="2" charset="2"/>
              <a:buChar char="u"/>
            </a:pPr>
            <a:r>
              <a:rPr lang="en-US" altLang="zh-TW" sz="2000" dirty="0" smtClean="0"/>
              <a:t>Programmers often place assertions at the start of a function to check for valid input, and after a function call to check for valid output.</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13</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16.3 Assertion Statement</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14</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16.3 Assertion Statement</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132343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When </a:t>
            </a:r>
            <a:r>
              <a:rPr lang="en-US" altLang="zh-TW" sz="2000" dirty="0" smtClean="0"/>
              <a:t>it encounters an assert statement, Python evaluates the accompanying expression, which is hopefully true. If the expression is false, Python raises an </a:t>
            </a:r>
            <a:r>
              <a:rPr lang="en-US" altLang="zh-TW" sz="2000" i="1" dirty="0" err="1" smtClean="0"/>
              <a:t>AssertionError</a:t>
            </a:r>
            <a:r>
              <a:rPr lang="en-US" altLang="zh-TW" sz="2000" dirty="0" smtClean="0"/>
              <a:t> </a:t>
            </a:r>
            <a:r>
              <a:rPr lang="en-US" altLang="zh-TW" sz="2000" dirty="0" smtClean="0"/>
              <a:t>exception.</a:t>
            </a:r>
          </a:p>
          <a:p>
            <a:pPr marL="465138" indent="-465138">
              <a:buClr>
                <a:srgbClr val="00B0F0"/>
              </a:buClr>
              <a:buFont typeface="Wingdings" pitchFamily="2" charset="2"/>
              <a:buChar char="u"/>
            </a:pPr>
            <a:r>
              <a:rPr lang="en-US" altLang="zh-TW" sz="2000" dirty="0" smtClean="0"/>
              <a:t>The </a:t>
            </a:r>
            <a:r>
              <a:rPr lang="en-US" altLang="zh-TW" sz="2000" dirty="0" smtClean="0"/>
              <a:t>syntax for assert </a:t>
            </a:r>
            <a:r>
              <a:rPr lang="en-US" altLang="zh-TW" sz="2000" dirty="0" smtClean="0"/>
              <a:t>is:</a:t>
            </a:r>
            <a:endParaRPr lang="en-US" altLang="zh-TW" sz="2000" dirty="0" smtClean="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1103085" y="2619692"/>
            <a:ext cx="7801427" cy="400110"/>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sz="2000" dirty="0" smtClean="0"/>
              <a:t>assert Expression[, Arguments]</a:t>
            </a:r>
          </a:p>
        </p:txBody>
      </p:sp>
      <p:sp>
        <p:nvSpPr>
          <p:cNvPr id="10" name="TextBox 1"/>
          <p:cNvSpPr txBox="1"/>
          <p:nvPr/>
        </p:nvSpPr>
        <p:spPr>
          <a:xfrm>
            <a:off x="254000" y="3127693"/>
            <a:ext cx="8577942" cy="132343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If </a:t>
            </a:r>
            <a:r>
              <a:rPr lang="en-US" altLang="zh-TW" sz="2000" dirty="0" smtClean="0"/>
              <a:t>the assertion fails, Python uses </a:t>
            </a:r>
            <a:r>
              <a:rPr lang="en-US" altLang="zh-TW" sz="2000" dirty="0" err="1" smtClean="0"/>
              <a:t>ArgumentExpression</a:t>
            </a:r>
            <a:r>
              <a:rPr lang="en-US" altLang="zh-TW" sz="2000" dirty="0" smtClean="0"/>
              <a:t> as the argument for the </a:t>
            </a:r>
            <a:r>
              <a:rPr lang="en-US" altLang="zh-TW" sz="2000" dirty="0" err="1" smtClean="0"/>
              <a:t>AssertionError</a:t>
            </a:r>
            <a:r>
              <a:rPr lang="en-US" altLang="zh-TW" sz="2000" dirty="0" smtClean="0"/>
              <a:t>. </a:t>
            </a:r>
            <a:r>
              <a:rPr lang="en-US" altLang="zh-TW" sz="2000" dirty="0" err="1" smtClean="0"/>
              <a:t>AssertionError</a:t>
            </a:r>
            <a:r>
              <a:rPr lang="en-US" altLang="zh-TW" sz="2000" dirty="0" smtClean="0"/>
              <a:t> exceptions can be caught and handled like any other exception using the try-except statement, but if not handled, they will terminate the program and produce a </a:t>
            </a:r>
            <a:r>
              <a:rPr lang="en-US" altLang="zh-TW" sz="2000" dirty="0" err="1" smtClean="0"/>
              <a:t>traceback</a:t>
            </a:r>
            <a:r>
              <a:rPr lang="en-US" altLang="zh-TW" sz="2000" dirty="0" smtClean="0"/>
              <a:t>.</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15</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16.2 </a:t>
            </a:r>
            <a:r>
              <a:rPr lang="en-US" altLang="zh-TW" sz="3000" b="1" dirty="0" smtClean="0">
                <a:solidFill>
                  <a:srgbClr val="0070C0"/>
                </a:solidFill>
                <a:effectLst>
                  <a:outerShdw blurRad="38100" dist="38100" dir="2700000" algn="tl">
                    <a:srgbClr val="000000">
                      <a:alpha val="43137"/>
                    </a:srgbClr>
                  </a:outerShdw>
                </a:effectLst>
              </a:rPr>
              <a:t>Assertion Statement</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Here is a function that converts a temperature from degrees Kelvin to degrees Fahrenheit. Since zero degrees Kelvin is as cold as it gets, the function bails out if it sees a negative temperature .</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1240972" y="2300377"/>
            <a:ext cx="5725886" cy="2308324"/>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#!/usr/bin/python3 </a:t>
            </a:r>
          </a:p>
          <a:p>
            <a:pPr>
              <a:buClr>
                <a:srgbClr val="00B0F0"/>
              </a:buClr>
            </a:pPr>
            <a:r>
              <a:rPr lang="en-US" altLang="zh-TW" dirty="0" smtClean="0"/>
              <a:t>def </a:t>
            </a:r>
            <a:r>
              <a:rPr lang="en-US" altLang="zh-TW" dirty="0" err="1" smtClean="0"/>
              <a:t>KelvinToFahrenheit</a:t>
            </a:r>
            <a:r>
              <a:rPr lang="en-US" altLang="zh-TW" dirty="0" smtClean="0"/>
              <a:t>(Temperature): </a:t>
            </a:r>
          </a:p>
          <a:p>
            <a:pPr>
              <a:buClr>
                <a:srgbClr val="00B0F0"/>
              </a:buClr>
            </a:pPr>
            <a:r>
              <a:rPr lang="en-US" altLang="zh-TW" dirty="0" smtClean="0"/>
              <a:t>     assert (Temperature &gt;= 0),"Colder than absolute zero!" </a:t>
            </a:r>
          </a:p>
          <a:p>
            <a:pPr>
              <a:buClr>
                <a:srgbClr val="00B0F0"/>
              </a:buClr>
            </a:pPr>
            <a:r>
              <a:rPr lang="en-US" altLang="zh-TW" dirty="0" smtClean="0"/>
              <a:t>     return ((Temperature-273)*1.8)+32 </a:t>
            </a:r>
          </a:p>
          <a:p>
            <a:pPr>
              <a:buClr>
                <a:srgbClr val="00B0F0"/>
              </a:buClr>
            </a:pPr>
            <a:endParaRPr lang="en-US" altLang="zh-TW" dirty="0" smtClean="0"/>
          </a:p>
          <a:p>
            <a:pPr>
              <a:buClr>
                <a:srgbClr val="00B0F0"/>
              </a:buClr>
            </a:pPr>
            <a:r>
              <a:rPr lang="en-US" altLang="zh-TW" dirty="0" smtClean="0"/>
              <a:t>print (</a:t>
            </a:r>
            <a:r>
              <a:rPr lang="en-US" altLang="zh-TW" dirty="0" err="1" smtClean="0"/>
              <a:t>KelvinToFahrenheit</a:t>
            </a:r>
            <a:r>
              <a:rPr lang="en-US" altLang="zh-TW" dirty="0" smtClean="0"/>
              <a:t>(273)) </a:t>
            </a:r>
          </a:p>
          <a:p>
            <a:pPr>
              <a:buClr>
                <a:srgbClr val="00B0F0"/>
              </a:buClr>
            </a:pPr>
            <a:r>
              <a:rPr lang="en-US" altLang="zh-TW" dirty="0" smtClean="0"/>
              <a:t>print (</a:t>
            </a:r>
            <a:r>
              <a:rPr lang="en-US" altLang="zh-TW" dirty="0" err="1" smtClean="0"/>
              <a:t>int</a:t>
            </a:r>
            <a:r>
              <a:rPr lang="en-US" altLang="zh-TW" dirty="0" smtClean="0"/>
              <a:t>(</a:t>
            </a:r>
            <a:r>
              <a:rPr lang="en-US" altLang="zh-TW" dirty="0" err="1" smtClean="0"/>
              <a:t>KelvinToFahrenheit</a:t>
            </a:r>
            <a:r>
              <a:rPr lang="en-US" altLang="zh-TW" dirty="0" smtClean="0"/>
              <a:t>(505.78))) </a:t>
            </a:r>
          </a:p>
          <a:p>
            <a:pPr>
              <a:buClr>
                <a:srgbClr val="00B0F0"/>
              </a:buClr>
            </a:pPr>
            <a:r>
              <a:rPr lang="en-US" altLang="zh-TW" dirty="0" smtClean="0"/>
              <a:t>print (</a:t>
            </a:r>
            <a:r>
              <a:rPr lang="en-US" altLang="zh-TW" dirty="0" err="1" smtClean="0"/>
              <a:t>KelvinToFahrenheit</a:t>
            </a:r>
            <a:r>
              <a:rPr lang="en-US" altLang="zh-TW" dirty="0" smtClean="0"/>
              <a:t>(-5))</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16</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16.3 Assertion Statement</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When the above code is executed, it produces the following result </a:t>
            </a:r>
            <a:endParaRPr lang="en-US" altLang="zh-TW" sz="2000" dirty="0" smtClean="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0" name="TextBox 1"/>
          <p:cNvSpPr txBox="1"/>
          <p:nvPr/>
        </p:nvSpPr>
        <p:spPr>
          <a:xfrm>
            <a:off x="1204685" y="1704878"/>
            <a:ext cx="5725886" cy="2308324"/>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32.0 </a:t>
            </a:r>
          </a:p>
          <a:p>
            <a:pPr>
              <a:buClr>
                <a:srgbClr val="00B0F0"/>
              </a:buClr>
            </a:pPr>
            <a:r>
              <a:rPr lang="en-US" altLang="zh-TW" dirty="0" smtClean="0"/>
              <a:t>451 </a:t>
            </a:r>
          </a:p>
          <a:p>
            <a:pPr>
              <a:buClr>
                <a:srgbClr val="00B0F0"/>
              </a:buClr>
            </a:pPr>
            <a:r>
              <a:rPr lang="en-US" altLang="zh-TW" dirty="0" err="1" smtClean="0"/>
              <a:t>Traceback</a:t>
            </a:r>
            <a:r>
              <a:rPr lang="en-US" altLang="zh-TW" dirty="0" smtClean="0"/>
              <a:t> (most recent call last): </a:t>
            </a:r>
          </a:p>
          <a:p>
            <a:pPr>
              <a:buClr>
                <a:srgbClr val="00B0F0"/>
              </a:buClr>
            </a:pPr>
            <a:r>
              <a:rPr lang="en-US" altLang="zh-TW" dirty="0" smtClean="0"/>
              <a:t>File "test.py", line 9, in </a:t>
            </a:r>
          </a:p>
          <a:p>
            <a:pPr>
              <a:buClr>
                <a:srgbClr val="00B0F0"/>
              </a:buClr>
            </a:pPr>
            <a:r>
              <a:rPr lang="en-US" altLang="zh-TW" dirty="0" smtClean="0"/>
              <a:t>print </a:t>
            </a:r>
            <a:r>
              <a:rPr lang="en-US" altLang="zh-TW" dirty="0" err="1" smtClean="0"/>
              <a:t>KelvinToFahrenheit</a:t>
            </a:r>
            <a:r>
              <a:rPr lang="en-US" altLang="zh-TW" dirty="0" smtClean="0"/>
              <a:t>(-5) </a:t>
            </a:r>
          </a:p>
          <a:p>
            <a:pPr>
              <a:buClr>
                <a:srgbClr val="00B0F0"/>
              </a:buClr>
            </a:pPr>
            <a:r>
              <a:rPr lang="en-US" altLang="zh-TW" dirty="0" smtClean="0"/>
              <a:t>File "test.py", line 4, in </a:t>
            </a:r>
            <a:r>
              <a:rPr lang="en-US" altLang="zh-TW" dirty="0" err="1" smtClean="0"/>
              <a:t>KelvinToFahrenheit</a:t>
            </a:r>
            <a:r>
              <a:rPr lang="en-US" altLang="zh-TW" dirty="0" smtClean="0"/>
              <a:t> </a:t>
            </a:r>
          </a:p>
          <a:p>
            <a:pPr>
              <a:buClr>
                <a:srgbClr val="00B0F0"/>
              </a:buClr>
            </a:pPr>
            <a:r>
              <a:rPr lang="en-US" altLang="zh-TW" smtClean="0"/>
              <a:t>assert </a:t>
            </a:r>
            <a:r>
              <a:rPr lang="en-US" altLang="zh-TW" dirty="0" smtClean="0"/>
              <a:t>(Temperature &gt;= 0),"Colder than absolute zero</a:t>
            </a:r>
            <a:r>
              <a:rPr lang="en-US" altLang="zh-TW" smtClean="0"/>
              <a:t>!" </a:t>
            </a:r>
          </a:p>
          <a:p>
            <a:pPr>
              <a:buClr>
                <a:srgbClr val="00B0F0"/>
              </a:buClr>
            </a:pPr>
            <a:r>
              <a:rPr lang="en-US" altLang="zh-TW" smtClean="0"/>
              <a:t>AssertionError</a:t>
            </a:r>
            <a:r>
              <a:rPr lang="en-US" altLang="zh-TW" dirty="0" smtClean="0"/>
              <a:t>: Colder than absolute zero!</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17</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16.4 What is Exception?</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18</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16.4 What is 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224676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An </a:t>
            </a:r>
            <a:r>
              <a:rPr lang="en-US" altLang="zh-TW" sz="2000" dirty="0" smtClean="0"/>
              <a:t>exception is an event, which occurs during the execution of a program that disrupts the normal flow of the program's instructions. </a:t>
            </a:r>
            <a:endParaRPr lang="en-US" altLang="zh-TW" sz="2000" dirty="0" smtClean="0"/>
          </a:p>
          <a:p>
            <a:pPr marL="465138" indent="-465138">
              <a:buClr>
                <a:srgbClr val="00B0F0"/>
              </a:buClr>
              <a:buFont typeface="Wingdings" pitchFamily="2" charset="2"/>
              <a:buChar char="u"/>
            </a:pPr>
            <a:r>
              <a:rPr lang="en-US" altLang="zh-TW" sz="2000" dirty="0" smtClean="0"/>
              <a:t>In general</a:t>
            </a:r>
            <a:r>
              <a:rPr lang="en-US" altLang="zh-TW" sz="2000" dirty="0" smtClean="0"/>
              <a:t>, when a Python script encounters a situation that it cannot cope with, it raises an exception. </a:t>
            </a:r>
            <a:endParaRPr lang="en-US" altLang="zh-TW" sz="2000" dirty="0" smtClean="0"/>
          </a:p>
          <a:p>
            <a:pPr marL="465138" indent="-465138">
              <a:buClr>
                <a:srgbClr val="00B0F0"/>
              </a:buClr>
              <a:buFont typeface="Wingdings" pitchFamily="2" charset="2"/>
              <a:buChar char="u"/>
            </a:pPr>
            <a:r>
              <a:rPr lang="en-US" altLang="zh-TW" sz="2000" dirty="0" smtClean="0"/>
              <a:t>An </a:t>
            </a:r>
            <a:r>
              <a:rPr lang="en-US" altLang="zh-TW" sz="2000" dirty="0" smtClean="0"/>
              <a:t>exception is a Python object that represents an </a:t>
            </a:r>
            <a:r>
              <a:rPr lang="en-US" altLang="zh-TW" sz="2000" dirty="0" smtClean="0"/>
              <a:t>error.</a:t>
            </a:r>
          </a:p>
          <a:p>
            <a:pPr marL="465138" indent="-465138">
              <a:buClr>
                <a:srgbClr val="00B0F0"/>
              </a:buClr>
              <a:buFont typeface="Wingdings" pitchFamily="2" charset="2"/>
              <a:buChar char="u"/>
            </a:pPr>
            <a:r>
              <a:rPr lang="en-US" altLang="zh-TW" sz="2000" dirty="0" smtClean="0"/>
              <a:t>When </a:t>
            </a:r>
            <a:r>
              <a:rPr lang="en-US" altLang="zh-TW" sz="2000" dirty="0" smtClean="0"/>
              <a:t>a Python script raises an exception, it must either handle the exception immediately otherwise it terminates and quits</a:t>
            </a:r>
            <a:r>
              <a:rPr lang="en-US" altLang="zh-TW" sz="2000" dirty="0" smtClean="0"/>
              <a:t>.</a:t>
            </a:r>
            <a:r>
              <a:rPr lang="en-US" altLang="zh-TW" sz="2000" dirty="0" smtClean="0"/>
              <a:t> </a:t>
            </a:r>
            <a:endParaRPr lang="en-US" altLang="zh-TW" sz="2000" dirty="0" smtClean="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19</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16.5 Handle an Exception</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16 Exception</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20</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16.5 Handle an 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132343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If </a:t>
            </a:r>
            <a:r>
              <a:rPr lang="en-US" altLang="zh-TW" sz="2000" dirty="0" smtClean="0"/>
              <a:t>you have some </a:t>
            </a:r>
            <a:r>
              <a:rPr lang="en-US" altLang="zh-TW" sz="2000" i="1" dirty="0" smtClean="0"/>
              <a:t>suspicious</a:t>
            </a:r>
            <a:r>
              <a:rPr lang="en-US" altLang="zh-TW" sz="2000" dirty="0" smtClean="0"/>
              <a:t> code that may raise an exception, you can defend your program by placing the suspicious code in a </a:t>
            </a:r>
            <a:r>
              <a:rPr lang="en-US" altLang="zh-TW" sz="2000" b="1" dirty="0" smtClean="0"/>
              <a:t>try:</a:t>
            </a:r>
            <a:r>
              <a:rPr lang="en-US" altLang="zh-TW" sz="2000" dirty="0" smtClean="0"/>
              <a:t> block. </a:t>
            </a:r>
            <a:endParaRPr lang="en-US" altLang="zh-TW" sz="2000" dirty="0" smtClean="0"/>
          </a:p>
          <a:p>
            <a:pPr marL="465138" indent="-465138">
              <a:buClr>
                <a:srgbClr val="00B0F0"/>
              </a:buClr>
              <a:buFont typeface="Wingdings" pitchFamily="2" charset="2"/>
              <a:buChar char="u"/>
            </a:pPr>
            <a:r>
              <a:rPr lang="en-US" altLang="zh-TW" sz="2000" dirty="0" smtClean="0"/>
              <a:t>After </a:t>
            </a:r>
            <a:r>
              <a:rPr lang="en-US" altLang="zh-TW" sz="2000" dirty="0" smtClean="0"/>
              <a:t>the try: block, include an </a:t>
            </a:r>
            <a:r>
              <a:rPr lang="en-US" altLang="zh-TW" sz="2000" b="1" dirty="0" smtClean="0"/>
              <a:t>except:</a:t>
            </a:r>
            <a:r>
              <a:rPr lang="en-US" altLang="zh-TW" sz="2000" dirty="0" smtClean="0"/>
              <a:t> statement, followed by a block of code which handles the problem as elegantly as possible.  </a:t>
            </a:r>
            <a:endParaRPr lang="en-US" altLang="zh-TW" sz="2000" dirty="0" smtClean="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290285" y="2525349"/>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Syntax:</a:t>
            </a:r>
          </a:p>
          <a:p>
            <a:pPr marL="465138" indent="-465138">
              <a:buClr>
                <a:srgbClr val="00B0F0"/>
              </a:buClr>
              <a:buFont typeface="Wingdings" pitchFamily="2" charset="2"/>
              <a:buChar char="u"/>
            </a:pPr>
            <a:r>
              <a:rPr lang="en-US" altLang="zh-TW" sz="2000" dirty="0" smtClean="0"/>
              <a:t>Here is simple syntax of </a:t>
            </a:r>
            <a:r>
              <a:rPr lang="en-US" altLang="zh-TW" sz="2000" i="1" dirty="0" smtClean="0"/>
              <a:t>try....except...else</a:t>
            </a:r>
            <a:r>
              <a:rPr lang="en-US" altLang="zh-TW" sz="2000" dirty="0" smtClean="0"/>
              <a:t> blocks   </a:t>
            </a:r>
            <a:endParaRPr lang="en-US" altLang="zh-TW" sz="2000" dirty="0" smtClean="0"/>
          </a:p>
        </p:txBody>
      </p:sp>
      <p:sp>
        <p:nvSpPr>
          <p:cNvPr id="10" name="TextBox 1"/>
          <p:cNvSpPr txBox="1"/>
          <p:nvPr/>
        </p:nvSpPr>
        <p:spPr>
          <a:xfrm>
            <a:off x="1161140" y="3359506"/>
            <a:ext cx="7561945" cy="2031325"/>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try: </a:t>
            </a:r>
            <a:endParaRPr lang="en-US" altLang="zh-TW" dirty="0" smtClean="0"/>
          </a:p>
          <a:p>
            <a:pPr>
              <a:buClr>
                <a:srgbClr val="00B0F0"/>
              </a:buClr>
            </a:pPr>
            <a:r>
              <a:rPr lang="en-US" altLang="zh-TW" dirty="0" smtClean="0"/>
              <a:t> </a:t>
            </a:r>
            <a:r>
              <a:rPr lang="en-US" altLang="zh-TW" dirty="0" smtClean="0"/>
              <a:t>  You </a:t>
            </a:r>
            <a:r>
              <a:rPr lang="en-US" altLang="zh-TW" dirty="0" smtClean="0"/>
              <a:t>do your operations here ...................... </a:t>
            </a:r>
            <a:endParaRPr lang="en-US" altLang="zh-TW" dirty="0" smtClean="0"/>
          </a:p>
          <a:p>
            <a:pPr>
              <a:buClr>
                <a:srgbClr val="00B0F0"/>
              </a:buClr>
            </a:pPr>
            <a:r>
              <a:rPr lang="en-US" altLang="zh-TW" dirty="0" smtClean="0"/>
              <a:t>except </a:t>
            </a:r>
            <a:r>
              <a:rPr lang="en-US" altLang="zh-TW" i="1" dirty="0" err="1" smtClean="0"/>
              <a:t>ExceptionI</a:t>
            </a:r>
            <a:r>
              <a:rPr lang="en-US" altLang="zh-TW" dirty="0" smtClean="0"/>
              <a:t>: </a:t>
            </a:r>
            <a:endParaRPr lang="en-US" altLang="zh-TW" dirty="0" smtClean="0"/>
          </a:p>
          <a:p>
            <a:pPr>
              <a:buClr>
                <a:srgbClr val="00B0F0"/>
              </a:buClr>
            </a:pPr>
            <a:r>
              <a:rPr lang="en-US" altLang="zh-TW" dirty="0" smtClean="0"/>
              <a:t> </a:t>
            </a:r>
            <a:r>
              <a:rPr lang="en-US" altLang="zh-TW" dirty="0" smtClean="0"/>
              <a:t>   If </a:t>
            </a:r>
            <a:r>
              <a:rPr lang="en-US" altLang="zh-TW" dirty="0" smtClean="0"/>
              <a:t>there is </a:t>
            </a:r>
            <a:r>
              <a:rPr lang="en-US" altLang="zh-TW" dirty="0" err="1" smtClean="0"/>
              <a:t>ExceptionI</a:t>
            </a:r>
            <a:r>
              <a:rPr lang="en-US" altLang="zh-TW" dirty="0" smtClean="0"/>
              <a:t>, then execute this block. except </a:t>
            </a:r>
            <a:r>
              <a:rPr lang="en-US" altLang="zh-TW" i="1" dirty="0" err="1" smtClean="0"/>
              <a:t>ExceptionII</a:t>
            </a:r>
            <a:r>
              <a:rPr lang="en-US" altLang="zh-TW" dirty="0" smtClean="0"/>
              <a:t>: </a:t>
            </a:r>
            <a:endParaRPr lang="en-US" altLang="zh-TW" dirty="0" smtClean="0"/>
          </a:p>
          <a:p>
            <a:pPr>
              <a:buClr>
                <a:srgbClr val="00B0F0"/>
              </a:buClr>
            </a:pPr>
            <a:r>
              <a:rPr lang="en-US" altLang="zh-TW" dirty="0" smtClean="0"/>
              <a:t> </a:t>
            </a:r>
            <a:r>
              <a:rPr lang="en-US" altLang="zh-TW" dirty="0" smtClean="0"/>
              <a:t>   If </a:t>
            </a:r>
            <a:r>
              <a:rPr lang="en-US" altLang="zh-TW" dirty="0" smtClean="0"/>
              <a:t>there is </a:t>
            </a:r>
            <a:r>
              <a:rPr lang="en-US" altLang="zh-TW" dirty="0" err="1" smtClean="0"/>
              <a:t>ExceptionII</a:t>
            </a:r>
            <a:r>
              <a:rPr lang="en-US" altLang="zh-TW" dirty="0" smtClean="0"/>
              <a:t>, then execute </a:t>
            </a:r>
            <a:r>
              <a:rPr lang="en-US" altLang="zh-TW" dirty="0" smtClean="0"/>
              <a:t>this block</a:t>
            </a:r>
            <a:r>
              <a:rPr lang="en-US" altLang="zh-TW" dirty="0" smtClean="0"/>
              <a:t>. ...................... </a:t>
            </a:r>
            <a:endParaRPr lang="en-US" altLang="zh-TW" dirty="0" smtClean="0"/>
          </a:p>
          <a:p>
            <a:pPr>
              <a:buClr>
                <a:srgbClr val="00B0F0"/>
              </a:buClr>
            </a:pPr>
            <a:r>
              <a:rPr lang="en-US" altLang="zh-TW" dirty="0" smtClean="0"/>
              <a:t>else</a:t>
            </a:r>
            <a:r>
              <a:rPr lang="en-US" altLang="zh-TW" dirty="0" smtClean="0"/>
              <a:t>: </a:t>
            </a:r>
            <a:endParaRPr lang="en-US" altLang="zh-TW" dirty="0" smtClean="0"/>
          </a:p>
          <a:p>
            <a:pPr>
              <a:buClr>
                <a:srgbClr val="00B0F0"/>
              </a:buClr>
            </a:pPr>
            <a:r>
              <a:rPr lang="en-US" altLang="zh-TW" dirty="0" smtClean="0"/>
              <a:t> </a:t>
            </a:r>
            <a:r>
              <a:rPr lang="en-US" altLang="zh-TW" dirty="0" smtClean="0"/>
              <a:t>   If </a:t>
            </a:r>
            <a:r>
              <a:rPr lang="en-US" altLang="zh-TW" dirty="0" smtClean="0"/>
              <a:t>there is no exception then execute this block.</a:t>
            </a:r>
            <a:endParaRPr lang="en-US" altLang="zh-TW"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21</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16.5 Handle an 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347787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Here </a:t>
            </a:r>
            <a:r>
              <a:rPr lang="en-US" altLang="zh-TW" sz="2000" dirty="0" smtClean="0"/>
              <a:t>are few important points about the above-mentioned syntax </a:t>
            </a:r>
            <a:r>
              <a:rPr lang="en-US" altLang="zh-TW" sz="2000" dirty="0" smtClean="0"/>
              <a:t>−</a:t>
            </a:r>
          </a:p>
          <a:p>
            <a:pPr marL="922338" lvl="1" indent="-465138">
              <a:buClr>
                <a:srgbClr val="00B0F0"/>
              </a:buClr>
              <a:buFont typeface="Wingdings" pitchFamily="2" charset="2"/>
              <a:buChar char="u"/>
            </a:pPr>
            <a:r>
              <a:rPr lang="en-US" altLang="zh-TW" sz="2000" dirty="0" smtClean="0"/>
              <a:t>A </a:t>
            </a:r>
            <a:r>
              <a:rPr lang="en-US" altLang="zh-TW" sz="2000" dirty="0" smtClean="0"/>
              <a:t>single try statement can have multiple except statements. This is useful when the try block contains statements that may throw different types of </a:t>
            </a:r>
            <a:r>
              <a:rPr lang="en-US" altLang="zh-TW" sz="2000" dirty="0" smtClean="0"/>
              <a:t>exceptions.</a:t>
            </a:r>
          </a:p>
          <a:p>
            <a:pPr marL="922338" lvl="1" indent="-465138">
              <a:buClr>
                <a:srgbClr val="00B0F0"/>
              </a:buClr>
              <a:buFont typeface="Wingdings" pitchFamily="2" charset="2"/>
              <a:buChar char="u"/>
            </a:pPr>
            <a:r>
              <a:rPr lang="en-US" altLang="zh-TW" sz="2000" dirty="0" smtClean="0"/>
              <a:t>You </a:t>
            </a:r>
            <a:r>
              <a:rPr lang="en-US" altLang="zh-TW" sz="2000" dirty="0" smtClean="0"/>
              <a:t>can also provide a generic except clause, which handles any </a:t>
            </a:r>
            <a:r>
              <a:rPr lang="en-US" altLang="zh-TW" sz="2000" dirty="0" smtClean="0"/>
              <a:t>exception.</a:t>
            </a:r>
          </a:p>
          <a:p>
            <a:pPr marL="922338" lvl="1" indent="-465138">
              <a:buClr>
                <a:srgbClr val="00B0F0"/>
              </a:buClr>
              <a:buFont typeface="Wingdings" pitchFamily="2" charset="2"/>
              <a:buChar char="u"/>
            </a:pPr>
            <a:r>
              <a:rPr lang="en-US" altLang="zh-TW" sz="2000" dirty="0" smtClean="0"/>
              <a:t>After </a:t>
            </a:r>
            <a:r>
              <a:rPr lang="en-US" altLang="zh-TW" sz="2000" dirty="0" smtClean="0"/>
              <a:t>the except clause(s), you can include an else-clause. The code in the else-block executes if the code in the try: block does not raise an </a:t>
            </a:r>
            <a:r>
              <a:rPr lang="en-US" altLang="zh-TW" sz="2000" dirty="0" smtClean="0"/>
              <a:t>exception.</a:t>
            </a:r>
          </a:p>
          <a:p>
            <a:pPr marL="922338" lvl="1" indent="-465138">
              <a:buClr>
                <a:srgbClr val="00B0F0"/>
              </a:buClr>
              <a:buFont typeface="Wingdings" pitchFamily="2" charset="2"/>
              <a:buChar char="u"/>
            </a:pPr>
            <a:r>
              <a:rPr lang="en-US" altLang="zh-TW" sz="2000" dirty="0" smtClean="0"/>
              <a:t>The </a:t>
            </a:r>
            <a:r>
              <a:rPr lang="en-US" altLang="zh-TW" sz="2000" dirty="0" smtClean="0"/>
              <a:t>else-block is a good place for code that does not need the try: block's protection.</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22</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16.5 Handle an 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Example</a:t>
            </a:r>
          </a:p>
          <a:p>
            <a:pPr marL="465138" indent="-465138">
              <a:buClr>
                <a:srgbClr val="00B0F0"/>
              </a:buClr>
              <a:buFont typeface="Wingdings" pitchFamily="2" charset="2"/>
              <a:buChar char="u"/>
            </a:pPr>
            <a:r>
              <a:rPr lang="en-US" altLang="zh-TW" sz="2000" dirty="0" smtClean="0"/>
              <a:t>This </a:t>
            </a:r>
            <a:r>
              <a:rPr lang="en-US" altLang="zh-TW" sz="2000" dirty="0" smtClean="0"/>
              <a:t>example opens a file, writes content in the, file and comes out </a:t>
            </a:r>
            <a:r>
              <a:rPr lang="en-US" altLang="zh-TW" sz="2000" dirty="0" smtClean="0"/>
              <a:t>gracefully because </a:t>
            </a:r>
            <a:r>
              <a:rPr lang="en-US" altLang="zh-TW" sz="2000" dirty="0" smtClean="0"/>
              <a:t>there is no problem at all</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841826" y="2314478"/>
            <a:ext cx="7561945" cy="2585323"/>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#!/usr/bin/python3 </a:t>
            </a:r>
            <a:endParaRPr lang="en-US" altLang="zh-TW" dirty="0" smtClean="0"/>
          </a:p>
          <a:p>
            <a:pPr>
              <a:buClr>
                <a:srgbClr val="00B0F0"/>
              </a:buClr>
            </a:pPr>
            <a:r>
              <a:rPr lang="en-US" altLang="zh-TW" dirty="0" smtClean="0"/>
              <a:t>try</a:t>
            </a:r>
            <a:r>
              <a:rPr lang="en-US" altLang="zh-TW" dirty="0" smtClean="0"/>
              <a:t>: </a:t>
            </a:r>
            <a:endParaRPr lang="en-US" altLang="zh-TW" dirty="0" smtClean="0"/>
          </a:p>
          <a:p>
            <a:pPr>
              <a:buClr>
                <a:srgbClr val="00B0F0"/>
              </a:buClr>
            </a:pPr>
            <a:r>
              <a:rPr lang="en-US" altLang="zh-TW" dirty="0" smtClean="0"/>
              <a:t> </a:t>
            </a:r>
            <a:r>
              <a:rPr lang="en-US" altLang="zh-TW" dirty="0" smtClean="0"/>
              <a:t>   </a:t>
            </a:r>
            <a:r>
              <a:rPr lang="en-US" altLang="zh-TW" dirty="0" err="1" smtClean="0"/>
              <a:t>fh</a:t>
            </a:r>
            <a:r>
              <a:rPr lang="en-US" altLang="zh-TW" dirty="0" smtClean="0"/>
              <a:t> </a:t>
            </a:r>
            <a:r>
              <a:rPr lang="en-US" altLang="zh-TW" dirty="0" smtClean="0"/>
              <a:t>= open("</a:t>
            </a:r>
            <a:r>
              <a:rPr lang="en-US" altLang="zh-TW" dirty="0" err="1" smtClean="0"/>
              <a:t>testfile</a:t>
            </a:r>
            <a:r>
              <a:rPr lang="en-US" altLang="zh-TW" dirty="0" smtClean="0"/>
              <a:t>", "w") </a:t>
            </a:r>
            <a:endParaRPr lang="en-US" altLang="zh-TW" dirty="0" smtClean="0"/>
          </a:p>
          <a:p>
            <a:pPr>
              <a:buClr>
                <a:srgbClr val="00B0F0"/>
              </a:buClr>
            </a:pPr>
            <a:r>
              <a:rPr lang="en-US" altLang="zh-TW" dirty="0" smtClean="0"/>
              <a:t> </a:t>
            </a:r>
            <a:r>
              <a:rPr lang="en-US" altLang="zh-TW" dirty="0" smtClean="0"/>
              <a:t>   </a:t>
            </a:r>
            <a:r>
              <a:rPr lang="en-US" altLang="zh-TW" dirty="0" err="1" smtClean="0"/>
              <a:t>fh.write</a:t>
            </a:r>
            <a:r>
              <a:rPr lang="en-US" altLang="zh-TW" dirty="0" smtClean="0"/>
              <a:t>("This is my test file for exception handling!!") </a:t>
            </a:r>
            <a:endParaRPr lang="en-US" altLang="zh-TW" dirty="0" smtClean="0"/>
          </a:p>
          <a:p>
            <a:pPr>
              <a:buClr>
                <a:srgbClr val="00B0F0"/>
              </a:buClr>
            </a:pPr>
            <a:r>
              <a:rPr lang="en-US" altLang="zh-TW" dirty="0" smtClean="0"/>
              <a:t>except </a:t>
            </a:r>
            <a:r>
              <a:rPr lang="en-US" altLang="zh-TW" dirty="0" err="1" smtClean="0"/>
              <a:t>IOError</a:t>
            </a:r>
            <a:r>
              <a:rPr lang="en-US" altLang="zh-TW" dirty="0" smtClean="0"/>
              <a:t>: </a:t>
            </a:r>
            <a:endParaRPr lang="en-US" altLang="zh-TW" dirty="0" smtClean="0"/>
          </a:p>
          <a:p>
            <a:pPr>
              <a:buClr>
                <a:srgbClr val="00B0F0"/>
              </a:buClr>
            </a:pPr>
            <a:r>
              <a:rPr lang="en-US" altLang="zh-TW" dirty="0" smtClean="0"/>
              <a:t> </a:t>
            </a:r>
            <a:r>
              <a:rPr lang="en-US" altLang="zh-TW" dirty="0" smtClean="0"/>
              <a:t>   print </a:t>
            </a:r>
            <a:r>
              <a:rPr lang="en-US" altLang="zh-TW" dirty="0" smtClean="0"/>
              <a:t>("Error: can\'t find file or read data") </a:t>
            </a:r>
            <a:endParaRPr lang="en-US" altLang="zh-TW" dirty="0" smtClean="0"/>
          </a:p>
          <a:p>
            <a:pPr>
              <a:buClr>
                <a:srgbClr val="00B0F0"/>
              </a:buClr>
            </a:pPr>
            <a:r>
              <a:rPr lang="en-US" altLang="zh-TW" dirty="0" smtClean="0"/>
              <a:t>else</a:t>
            </a:r>
            <a:r>
              <a:rPr lang="en-US" altLang="zh-TW" dirty="0" smtClean="0"/>
              <a:t>: </a:t>
            </a:r>
            <a:endParaRPr lang="en-US" altLang="zh-TW" dirty="0" smtClean="0"/>
          </a:p>
          <a:p>
            <a:pPr>
              <a:buClr>
                <a:srgbClr val="00B0F0"/>
              </a:buClr>
            </a:pPr>
            <a:r>
              <a:rPr lang="en-US" altLang="zh-TW" dirty="0" smtClean="0"/>
              <a:t> </a:t>
            </a:r>
            <a:r>
              <a:rPr lang="en-US" altLang="zh-TW" dirty="0" smtClean="0"/>
              <a:t>   print </a:t>
            </a:r>
            <a:r>
              <a:rPr lang="en-US" altLang="zh-TW" dirty="0" smtClean="0"/>
              <a:t>("Written content in the file successfully") </a:t>
            </a:r>
            <a:endParaRPr lang="en-US" altLang="zh-TW" dirty="0" smtClean="0"/>
          </a:p>
          <a:p>
            <a:pPr>
              <a:buClr>
                <a:srgbClr val="00B0F0"/>
              </a:buClr>
            </a:pPr>
            <a:r>
              <a:rPr lang="en-US" altLang="zh-TW" dirty="0" smtClean="0"/>
              <a:t> </a:t>
            </a:r>
            <a:r>
              <a:rPr lang="en-US" altLang="zh-TW" dirty="0" smtClean="0"/>
              <a:t>   </a:t>
            </a:r>
            <a:r>
              <a:rPr lang="en-US" altLang="zh-TW" dirty="0" err="1" smtClean="0"/>
              <a:t>fh.close</a:t>
            </a:r>
            <a:r>
              <a:rPr lang="en-US" altLang="zh-TW" dirty="0" smtClean="0"/>
              <a:t>()</a:t>
            </a:r>
            <a:r>
              <a:rPr lang="en-US" altLang="zh-TW" dirty="0" smtClean="0"/>
              <a:t>.</a:t>
            </a:r>
            <a:endParaRPr lang="en-US" altLang="zh-TW"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16.5 Handle an 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This </a:t>
            </a:r>
            <a:r>
              <a:rPr lang="en-US" altLang="zh-TW" sz="2000" dirty="0" smtClean="0"/>
              <a:t>produces the following result</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827311" y="1646821"/>
            <a:ext cx="7561945" cy="369332"/>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Written content in the file successfully</a:t>
            </a:r>
            <a:endParaRPr lang="en-US" altLang="zh-TW"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24</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16.5 Handle an 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Example</a:t>
            </a:r>
          </a:p>
          <a:p>
            <a:pPr marL="465138" indent="-465138">
              <a:buClr>
                <a:srgbClr val="00B0F0"/>
              </a:buClr>
              <a:buFont typeface="Wingdings" pitchFamily="2" charset="2"/>
              <a:buChar char="u"/>
            </a:pPr>
            <a:r>
              <a:rPr lang="en-US" altLang="zh-TW" sz="2000" dirty="0" smtClean="0"/>
              <a:t>This </a:t>
            </a:r>
            <a:r>
              <a:rPr lang="en-US" altLang="zh-TW" sz="2000" dirty="0" smtClean="0"/>
              <a:t>example tries to open a file where you do not have write permission, so it raises an exception</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841826" y="2314478"/>
            <a:ext cx="7561945" cy="2308324"/>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#!/usr/bin/python3 </a:t>
            </a:r>
            <a:endParaRPr lang="en-US" altLang="zh-TW" dirty="0" smtClean="0"/>
          </a:p>
          <a:p>
            <a:pPr>
              <a:buClr>
                <a:srgbClr val="00B0F0"/>
              </a:buClr>
            </a:pPr>
            <a:r>
              <a:rPr lang="en-US" altLang="zh-TW" dirty="0" smtClean="0"/>
              <a:t>try</a:t>
            </a:r>
            <a:r>
              <a:rPr lang="en-US" altLang="zh-TW" dirty="0" smtClean="0"/>
              <a:t>: </a:t>
            </a:r>
            <a:endParaRPr lang="en-US" altLang="zh-TW" dirty="0" smtClean="0"/>
          </a:p>
          <a:p>
            <a:pPr>
              <a:buClr>
                <a:srgbClr val="00B0F0"/>
              </a:buClr>
            </a:pPr>
            <a:r>
              <a:rPr lang="en-US" altLang="zh-TW" dirty="0" smtClean="0"/>
              <a:t> </a:t>
            </a:r>
            <a:r>
              <a:rPr lang="en-US" altLang="zh-TW" dirty="0" smtClean="0"/>
              <a:t>   </a:t>
            </a:r>
            <a:r>
              <a:rPr lang="en-US" altLang="zh-TW" dirty="0" err="1" smtClean="0"/>
              <a:t>fh</a:t>
            </a:r>
            <a:r>
              <a:rPr lang="en-US" altLang="zh-TW" dirty="0" smtClean="0"/>
              <a:t> </a:t>
            </a:r>
            <a:r>
              <a:rPr lang="en-US" altLang="zh-TW" dirty="0" smtClean="0"/>
              <a:t>= open("</a:t>
            </a:r>
            <a:r>
              <a:rPr lang="en-US" altLang="zh-TW" dirty="0" err="1" smtClean="0"/>
              <a:t>testfile</a:t>
            </a:r>
            <a:r>
              <a:rPr lang="en-US" altLang="zh-TW" dirty="0" smtClean="0"/>
              <a:t>", "r") </a:t>
            </a:r>
            <a:endParaRPr lang="en-US" altLang="zh-TW" dirty="0" smtClean="0"/>
          </a:p>
          <a:p>
            <a:pPr>
              <a:buClr>
                <a:srgbClr val="00B0F0"/>
              </a:buClr>
            </a:pPr>
            <a:r>
              <a:rPr lang="en-US" altLang="zh-TW" dirty="0" smtClean="0"/>
              <a:t> </a:t>
            </a:r>
            <a:r>
              <a:rPr lang="en-US" altLang="zh-TW" dirty="0" smtClean="0"/>
              <a:t>   </a:t>
            </a:r>
            <a:r>
              <a:rPr lang="en-US" altLang="zh-TW" dirty="0" err="1" smtClean="0"/>
              <a:t>fh.write</a:t>
            </a:r>
            <a:r>
              <a:rPr lang="en-US" altLang="zh-TW" dirty="0" smtClean="0"/>
              <a:t>("This is my test file for exception handling!!") </a:t>
            </a:r>
            <a:endParaRPr lang="en-US" altLang="zh-TW" dirty="0" smtClean="0"/>
          </a:p>
          <a:p>
            <a:pPr>
              <a:buClr>
                <a:srgbClr val="00B0F0"/>
              </a:buClr>
            </a:pPr>
            <a:r>
              <a:rPr lang="en-US" altLang="zh-TW" dirty="0" smtClean="0"/>
              <a:t>except </a:t>
            </a:r>
            <a:r>
              <a:rPr lang="en-US" altLang="zh-TW" dirty="0" err="1" smtClean="0"/>
              <a:t>IOError</a:t>
            </a:r>
            <a:r>
              <a:rPr lang="en-US" altLang="zh-TW" dirty="0" smtClean="0"/>
              <a:t>: </a:t>
            </a:r>
            <a:endParaRPr lang="en-US" altLang="zh-TW" dirty="0" smtClean="0"/>
          </a:p>
          <a:p>
            <a:pPr>
              <a:buClr>
                <a:srgbClr val="00B0F0"/>
              </a:buClr>
            </a:pPr>
            <a:r>
              <a:rPr lang="en-US" altLang="zh-TW" dirty="0" smtClean="0"/>
              <a:t> </a:t>
            </a:r>
            <a:r>
              <a:rPr lang="en-US" altLang="zh-TW" dirty="0" smtClean="0"/>
              <a:t>    print </a:t>
            </a:r>
            <a:r>
              <a:rPr lang="en-US" altLang="zh-TW" dirty="0" smtClean="0"/>
              <a:t>("Error: can\'t find file or read data") </a:t>
            </a:r>
            <a:endParaRPr lang="en-US" altLang="zh-TW" dirty="0" smtClean="0"/>
          </a:p>
          <a:p>
            <a:pPr>
              <a:buClr>
                <a:srgbClr val="00B0F0"/>
              </a:buClr>
            </a:pPr>
            <a:r>
              <a:rPr lang="en-US" altLang="zh-TW" dirty="0" smtClean="0"/>
              <a:t>else</a:t>
            </a:r>
            <a:r>
              <a:rPr lang="en-US" altLang="zh-TW" dirty="0" smtClean="0"/>
              <a:t>: </a:t>
            </a:r>
            <a:endParaRPr lang="en-US" altLang="zh-TW" dirty="0" smtClean="0"/>
          </a:p>
          <a:p>
            <a:pPr>
              <a:buClr>
                <a:srgbClr val="00B0F0"/>
              </a:buClr>
            </a:pPr>
            <a:r>
              <a:rPr lang="en-US" altLang="zh-TW" dirty="0" smtClean="0"/>
              <a:t> </a:t>
            </a:r>
            <a:r>
              <a:rPr lang="en-US" altLang="zh-TW" dirty="0" smtClean="0"/>
              <a:t>   print </a:t>
            </a:r>
            <a:r>
              <a:rPr lang="en-US" altLang="zh-TW" dirty="0" smtClean="0"/>
              <a:t>("Written content in the file successfully")</a:t>
            </a:r>
            <a:endParaRPr lang="en-US" altLang="zh-TW"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25</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16.5 Handle an 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This </a:t>
            </a:r>
            <a:r>
              <a:rPr lang="en-US" altLang="zh-TW" sz="2000" dirty="0" smtClean="0"/>
              <a:t>produces the following result</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827311" y="1646821"/>
            <a:ext cx="7561945" cy="369332"/>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Error: can't find file or read data</a:t>
            </a:r>
            <a:endParaRPr lang="en-US" altLang="zh-TW"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26</a:t>
            </a:fld>
            <a:endParaRPr lang="en-US"/>
          </a:p>
        </p:txBody>
      </p:sp>
      <p:sp>
        <p:nvSpPr>
          <p:cNvPr id="6" name="Rectangle 5"/>
          <p:cNvSpPr/>
          <p:nvPr/>
        </p:nvSpPr>
        <p:spPr>
          <a:xfrm>
            <a:off x="206062" y="2909484"/>
            <a:ext cx="8733752" cy="646331"/>
          </a:xfrm>
          <a:prstGeom prst="rect">
            <a:avLst/>
          </a:prstGeom>
        </p:spPr>
        <p:txBody>
          <a:bodyPr wrap="square">
            <a:spAutoFit/>
          </a:bodyPr>
          <a:lstStyle/>
          <a:p>
            <a:r>
              <a:rPr lang="en-US" sz="3600" b="1" dirty="0" smtClean="0">
                <a:solidFill>
                  <a:srgbClr val="FFC000"/>
                </a:solidFill>
                <a:effectLst>
                  <a:outerShdw blurRad="38100" dist="38100" dir="2700000" algn="tl">
                    <a:srgbClr val="000000">
                      <a:alpha val="43137"/>
                    </a:srgbClr>
                  </a:outerShdw>
                </a:effectLst>
              </a:rPr>
              <a:t>16.6 The except Clause with No Exception</a:t>
            </a:r>
            <a:endParaRPr lang="en-US" sz="36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27</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16.6 The except Clause with No 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You </a:t>
            </a:r>
            <a:r>
              <a:rPr lang="en-US" altLang="zh-TW" sz="2000" dirty="0" smtClean="0"/>
              <a:t>can also use the except statement with no exceptions defined as follows </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812797" y="1661336"/>
            <a:ext cx="7561945" cy="1754326"/>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try: </a:t>
            </a:r>
            <a:endParaRPr lang="en-US" altLang="zh-TW" dirty="0" smtClean="0"/>
          </a:p>
          <a:p>
            <a:pPr>
              <a:buClr>
                <a:srgbClr val="00B0F0"/>
              </a:buClr>
            </a:pPr>
            <a:r>
              <a:rPr lang="en-US" altLang="zh-TW" dirty="0" smtClean="0"/>
              <a:t> </a:t>
            </a:r>
            <a:r>
              <a:rPr lang="en-US" altLang="zh-TW" dirty="0" smtClean="0"/>
              <a:t>   You </a:t>
            </a:r>
            <a:r>
              <a:rPr lang="en-US" altLang="zh-TW" dirty="0" smtClean="0"/>
              <a:t>do your operations here ...................... </a:t>
            </a:r>
            <a:endParaRPr lang="en-US" altLang="zh-TW" dirty="0" smtClean="0"/>
          </a:p>
          <a:p>
            <a:pPr>
              <a:buClr>
                <a:srgbClr val="00B0F0"/>
              </a:buClr>
            </a:pPr>
            <a:r>
              <a:rPr lang="en-US" altLang="zh-TW" dirty="0" smtClean="0"/>
              <a:t>except</a:t>
            </a:r>
            <a:r>
              <a:rPr lang="en-US" altLang="zh-TW" dirty="0" smtClean="0"/>
              <a:t>: </a:t>
            </a:r>
            <a:endParaRPr lang="en-US" altLang="zh-TW" dirty="0" smtClean="0"/>
          </a:p>
          <a:p>
            <a:pPr>
              <a:buClr>
                <a:srgbClr val="00B0F0"/>
              </a:buClr>
            </a:pPr>
            <a:r>
              <a:rPr lang="en-US" altLang="zh-TW" dirty="0" smtClean="0"/>
              <a:t> </a:t>
            </a:r>
            <a:r>
              <a:rPr lang="en-US" altLang="zh-TW" dirty="0" smtClean="0"/>
              <a:t>   If </a:t>
            </a:r>
            <a:r>
              <a:rPr lang="en-US" altLang="zh-TW" dirty="0" smtClean="0"/>
              <a:t>there is any exception, then execute this block. ...................... </a:t>
            </a:r>
            <a:endParaRPr lang="en-US" altLang="zh-TW" dirty="0" smtClean="0"/>
          </a:p>
          <a:p>
            <a:pPr>
              <a:buClr>
                <a:srgbClr val="00B0F0"/>
              </a:buClr>
            </a:pPr>
            <a:r>
              <a:rPr lang="en-US" altLang="zh-TW" dirty="0" smtClean="0"/>
              <a:t>else</a:t>
            </a:r>
            <a:r>
              <a:rPr lang="en-US" altLang="zh-TW" dirty="0" smtClean="0"/>
              <a:t>: </a:t>
            </a:r>
            <a:endParaRPr lang="en-US" altLang="zh-TW" dirty="0" smtClean="0"/>
          </a:p>
          <a:p>
            <a:pPr>
              <a:buClr>
                <a:srgbClr val="00B0F0"/>
              </a:buClr>
            </a:pPr>
            <a:r>
              <a:rPr lang="en-US" altLang="zh-TW" dirty="0" smtClean="0"/>
              <a:t> </a:t>
            </a:r>
            <a:r>
              <a:rPr lang="en-US" altLang="zh-TW" dirty="0" smtClean="0"/>
              <a:t>   If </a:t>
            </a:r>
            <a:r>
              <a:rPr lang="en-US" altLang="zh-TW" dirty="0" smtClean="0"/>
              <a:t>there is no exception then execute this block. </a:t>
            </a:r>
            <a:endParaRPr lang="en-US" altLang="zh-TW" dirty="0" smtClean="0"/>
          </a:p>
        </p:txBody>
      </p:sp>
      <p:sp>
        <p:nvSpPr>
          <p:cNvPr id="10" name="TextBox 1"/>
          <p:cNvSpPr txBox="1"/>
          <p:nvPr/>
        </p:nvSpPr>
        <p:spPr>
          <a:xfrm>
            <a:off x="312057" y="3534092"/>
            <a:ext cx="8577942" cy="163121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This </a:t>
            </a:r>
            <a:r>
              <a:rPr lang="en-US" altLang="zh-TW" sz="2000" dirty="0" smtClean="0"/>
              <a:t>kind of a </a:t>
            </a:r>
            <a:r>
              <a:rPr lang="en-US" altLang="zh-TW" sz="2000" b="1" dirty="0" smtClean="0"/>
              <a:t>try-except</a:t>
            </a:r>
            <a:r>
              <a:rPr lang="en-US" altLang="zh-TW" sz="2000" dirty="0" smtClean="0"/>
              <a:t> statement catches all the exceptions that occur. </a:t>
            </a:r>
            <a:endParaRPr lang="en-US" altLang="zh-TW" sz="2000" dirty="0" smtClean="0"/>
          </a:p>
          <a:p>
            <a:pPr marL="465138" indent="-465138">
              <a:buClr>
                <a:srgbClr val="00B0F0"/>
              </a:buClr>
              <a:buFont typeface="Wingdings" pitchFamily="2" charset="2"/>
              <a:buChar char="u"/>
            </a:pPr>
            <a:r>
              <a:rPr lang="en-US" altLang="zh-TW" sz="2000" dirty="0" smtClean="0"/>
              <a:t>Using </a:t>
            </a:r>
            <a:r>
              <a:rPr lang="en-US" altLang="zh-TW" sz="2000" dirty="0" smtClean="0"/>
              <a:t>this kind of try-except statement is not considered a good programming practice though, because it catches all exceptions but does not make the programmer identify the root cause of the problem that may occur. </a:t>
            </a:r>
            <a:endParaRPr lang="en-US" altLang="zh-TW" sz="20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28</a:t>
            </a:fld>
            <a:endParaRPr lang="en-US"/>
          </a:p>
        </p:txBody>
      </p:sp>
      <p:sp>
        <p:nvSpPr>
          <p:cNvPr id="6" name="Rectangle 5"/>
          <p:cNvSpPr/>
          <p:nvPr/>
        </p:nvSpPr>
        <p:spPr>
          <a:xfrm>
            <a:off x="206062" y="2909484"/>
            <a:ext cx="8733752" cy="584775"/>
          </a:xfrm>
          <a:prstGeom prst="rect">
            <a:avLst/>
          </a:prstGeom>
        </p:spPr>
        <p:txBody>
          <a:bodyPr wrap="square">
            <a:spAutoFit/>
          </a:bodyPr>
          <a:lstStyle/>
          <a:p>
            <a:r>
              <a:rPr lang="en-US" sz="3200" b="1" dirty="0" smtClean="0">
                <a:solidFill>
                  <a:srgbClr val="FFC000"/>
                </a:solidFill>
                <a:effectLst>
                  <a:outerShdw blurRad="38100" dist="38100" dir="2700000" algn="tl">
                    <a:srgbClr val="000000">
                      <a:alpha val="43137"/>
                    </a:srgbClr>
                  </a:outerShdw>
                </a:effectLst>
              </a:rPr>
              <a:t>16.7 The except Clause with Multiple Exception</a:t>
            </a:r>
            <a:endParaRPr lang="en-US" sz="32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29</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16.7 The except Clause with Multiple 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You </a:t>
            </a:r>
            <a:r>
              <a:rPr lang="en-US" altLang="zh-TW" sz="2000" dirty="0" smtClean="0"/>
              <a:t>can also use the same </a:t>
            </a:r>
            <a:r>
              <a:rPr lang="en-US" altLang="zh-TW" sz="2000" i="1" dirty="0" smtClean="0"/>
              <a:t>except</a:t>
            </a:r>
            <a:r>
              <a:rPr lang="en-US" altLang="zh-TW" sz="2000" dirty="0" smtClean="0"/>
              <a:t> statement to handle multiple exceptions as follows</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508001" y="1922594"/>
            <a:ext cx="8287656" cy="2031325"/>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try: </a:t>
            </a:r>
            <a:endParaRPr lang="en-US" altLang="zh-TW" dirty="0" smtClean="0"/>
          </a:p>
          <a:p>
            <a:pPr>
              <a:buClr>
                <a:srgbClr val="00B0F0"/>
              </a:buClr>
            </a:pPr>
            <a:r>
              <a:rPr lang="en-US" altLang="zh-TW" dirty="0" smtClean="0"/>
              <a:t> </a:t>
            </a:r>
            <a:r>
              <a:rPr lang="en-US" altLang="zh-TW" dirty="0" smtClean="0"/>
              <a:t>      You </a:t>
            </a:r>
            <a:r>
              <a:rPr lang="en-US" altLang="zh-TW" dirty="0" smtClean="0"/>
              <a:t>do your operations here ...................... </a:t>
            </a:r>
            <a:endParaRPr lang="en-US" altLang="zh-TW" dirty="0" smtClean="0"/>
          </a:p>
          <a:p>
            <a:pPr>
              <a:buClr>
                <a:srgbClr val="00B0F0"/>
              </a:buClr>
            </a:pPr>
            <a:r>
              <a:rPr lang="en-US" altLang="zh-TW" dirty="0" smtClean="0"/>
              <a:t>except(Exception1</a:t>
            </a:r>
            <a:r>
              <a:rPr lang="en-US" altLang="zh-TW" dirty="0" smtClean="0"/>
              <a:t>[, Exception2[,...</a:t>
            </a:r>
            <a:r>
              <a:rPr lang="en-US" altLang="zh-TW" dirty="0" err="1" smtClean="0"/>
              <a:t>ExceptionN</a:t>
            </a:r>
            <a:r>
              <a:rPr lang="en-US" altLang="zh-TW" dirty="0" smtClean="0"/>
              <a:t>]]]): </a:t>
            </a:r>
            <a:endParaRPr lang="en-US" altLang="zh-TW" dirty="0" smtClean="0"/>
          </a:p>
          <a:p>
            <a:pPr>
              <a:buClr>
                <a:srgbClr val="00B0F0"/>
              </a:buClr>
            </a:pPr>
            <a:r>
              <a:rPr lang="en-US" altLang="zh-TW" dirty="0" smtClean="0"/>
              <a:t> </a:t>
            </a:r>
            <a:r>
              <a:rPr lang="en-US" altLang="zh-TW" dirty="0" smtClean="0"/>
              <a:t>      If </a:t>
            </a:r>
            <a:r>
              <a:rPr lang="en-US" altLang="zh-TW" dirty="0" smtClean="0"/>
              <a:t>there is any exception from the given exception list</a:t>
            </a:r>
            <a:r>
              <a:rPr lang="en-US" altLang="zh-TW" dirty="0" smtClean="0"/>
              <a:t>,</a:t>
            </a:r>
          </a:p>
          <a:p>
            <a:pPr>
              <a:buClr>
                <a:srgbClr val="00B0F0"/>
              </a:buClr>
            </a:pPr>
            <a:r>
              <a:rPr lang="en-US" altLang="zh-TW" dirty="0" smtClean="0"/>
              <a:t> </a:t>
            </a:r>
            <a:r>
              <a:rPr lang="en-US" altLang="zh-TW" dirty="0" smtClean="0"/>
              <a:t>      </a:t>
            </a:r>
            <a:r>
              <a:rPr lang="en-US" altLang="zh-TW" dirty="0" smtClean="0"/>
              <a:t>then execute this block. ...................... </a:t>
            </a:r>
            <a:endParaRPr lang="en-US" altLang="zh-TW" dirty="0" smtClean="0"/>
          </a:p>
          <a:p>
            <a:pPr>
              <a:buClr>
                <a:srgbClr val="00B0F0"/>
              </a:buClr>
            </a:pPr>
            <a:r>
              <a:rPr lang="en-US" altLang="zh-TW" dirty="0" smtClean="0"/>
              <a:t>else</a:t>
            </a:r>
            <a:r>
              <a:rPr lang="en-US" altLang="zh-TW" dirty="0" smtClean="0"/>
              <a:t>: </a:t>
            </a:r>
            <a:endParaRPr lang="en-US" altLang="zh-TW" dirty="0" smtClean="0"/>
          </a:p>
          <a:p>
            <a:pPr>
              <a:buClr>
                <a:srgbClr val="00B0F0"/>
              </a:buClr>
            </a:pPr>
            <a:r>
              <a:rPr lang="en-US" altLang="zh-TW" dirty="0" smtClean="0"/>
              <a:t> </a:t>
            </a:r>
            <a:r>
              <a:rPr lang="en-US" altLang="zh-TW" dirty="0" smtClean="0"/>
              <a:t>      If </a:t>
            </a:r>
            <a:r>
              <a:rPr lang="en-US" altLang="zh-TW" dirty="0" smtClean="0"/>
              <a:t>there is no exception then execute this block. </a:t>
            </a:r>
            <a:endParaRPr lang="en-US" altLang="zh-TW"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 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1477328"/>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Python provides two very important features to handle any unexpected error in your Python programs and to add debugging capabilities in them −</a:t>
            </a:r>
          </a:p>
          <a:p>
            <a:pPr marL="922338" lvl="1" indent="-465138">
              <a:buClr>
                <a:srgbClr val="00B0F0"/>
              </a:buClr>
              <a:buFont typeface="Wingdings" pitchFamily="2" charset="2"/>
              <a:buChar char="u"/>
            </a:pPr>
            <a:r>
              <a:rPr lang="en-US" altLang="zh-TW" b="1" dirty="0" smtClean="0"/>
              <a:t>Exception Handling:</a:t>
            </a:r>
            <a:r>
              <a:rPr lang="en-US" altLang="zh-TW" dirty="0" smtClean="0"/>
              <a:t> This would be covered in this tutorial. Here is a list standard Exceptions available in Python: </a:t>
            </a:r>
            <a:r>
              <a:rPr lang="en-US" altLang="zh-TW" dirty="0" smtClean="0">
                <a:hlinkClick r:id="rId3"/>
              </a:rPr>
              <a:t>Standard Exceptions</a:t>
            </a:r>
            <a:r>
              <a:rPr lang="en-US" altLang="zh-TW" dirty="0" smtClean="0"/>
              <a:t>.</a:t>
            </a:r>
          </a:p>
          <a:p>
            <a:pPr marL="922338" lvl="1" indent="-465138">
              <a:buClr>
                <a:srgbClr val="00B0F0"/>
              </a:buClr>
              <a:buFont typeface="Wingdings" pitchFamily="2" charset="2"/>
              <a:buChar char="u"/>
            </a:pPr>
            <a:r>
              <a:rPr lang="en-US" altLang="zh-TW" b="1" dirty="0" smtClean="0"/>
              <a:t>Assertions:</a:t>
            </a:r>
            <a:r>
              <a:rPr lang="en-US" altLang="zh-TW" dirty="0" smtClean="0"/>
              <a:t> This would be covered in </a:t>
            </a:r>
            <a:r>
              <a:rPr lang="en-US" altLang="zh-TW" dirty="0" smtClean="0">
                <a:hlinkClick r:id="rId4"/>
              </a:rPr>
              <a:t>Assertions in Python 3</a:t>
            </a:r>
            <a:r>
              <a:rPr lang="en-US" altLang="zh-TW" dirty="0" smtClean="0"/>
              <a:t>.</a:t>
            </a:r>
          </a:p>
        </p:txBody>
      </p:sp>
      <p:pic>
        <p:nvPicPr>
          <p:cNvPr id="11" name="Picture 2"/>
          <p:cNvPicPr>
            <a:picLocks noChangeAspect="1" noChangeArrowheads="1"/>
          </p:cNvPicPr>
          <p:nvPr/>
        </p:nvPicPr>
        <p:blipFill>
          <a:blip r:embed="rId5" cstate="print"/>
          <a:srcRect/>
          <a:stretch>
            <a:fillRect/>
          </a:stretch>
        </p:blipFill>
        <p:spPr bwMode="auto">
          <a:xfrm>
            <a:off x="8548914" y="0"/>
            <a:ext cx="595086" cy="663096"/>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30</a:t>
            </a:fld>
            <a:endParaRPr lang="en-US"/>
          </a:p>
        </p:txBody>
      </p:sp>
      <p:sp>
        <p:nvSpPr>
          <p:cNvPr id="6" name="Rectangle 5"/>
          <p:cNvSpPr/>
          <p:nvPr/>
        </p:nvSpPr>
        <p:spPr>
          <a:xfrm>
            <a:off x="206062" y="2909484"/>
            <a:ext cx="8733752" cy="830997"/>
          </a:xfrm>
          <a:prstGeom prst="rect">
            <a:avLst/>
          </a:prstGeom>
        </p:spPr>
        <p:txBody>
          <a:bodyPr wrap="square">
            <a:spAutoFit/>
          </a:bodyPr>
          <a:lstStyle/>
          <a:p>
            <a:r>
              <a:rPr lang="en-US" sz="4800" b="1" dirty="0" smtClean="0">
                <a:solidFill>
                  <a:srgbClr val="FFC000"/>
                </a:solidFill>
                <a:effectLst>
                  <a:outerShdw blurRad="38100" dist="38100" dir="2700000" algn="tl">
                    <a:srgbClr val="000000">
                      <a:alpha val="43137"/>
                    </a:srgbClr>
                  </a:outerShdw>
                </a:effectLst>
              </a:rPr>
              <a:t>16.8 The try-finally Clause</a:t>
            </a:r>
            <a:endParaRPr lang="en-US" sz="48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31</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16.8 The except Clause with Multiple 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132343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You </a:t>
            </a:r>
            <a:r>
              <a:rPr lang="en-US" altLang="zh-TW" sz="2000" dirty="0" smtClean="0"/>
              <a:t>can use a </a:t>
            </a:r>
            <a:r>
              <a:rPr lang="en-US" altLang="zh-TW" sz="2000" b="1" dirty="0" smtClean="0"/>
              <a:t>finally:</a:t>
            </a:r>
            <a:r>
              <a:rPr lang="en-US" altLang="zh-TW" sz="2000" dirty="0" smtClean="0"/>
              <a:t> block along with a </a:t>
            </a:r>
            <a:r>
              <a:rPr lang="en-US" altLang="zh-TW" sz="2000" b="1" dirty="0" smtClean="0"/>
              <a:t>try:</a:t>
            </a:r>
            <a:r>
              <a:rPr lang="en-US" altLang="zh-TW" sz="2000" dirty="0" smtClean="0"/>
              <a:t> block. The finally block is a place to put any code that must execute, whether the try-block raised an exception or not. </a:t>
            </a:r>
            <a:endParaRPr lang="en-US" altLang="zh-TW" sz="2000" dirty="0" smtClean="0"/>
          </a:p>
          <a:p>
            <a:pPr marL="465138" indent="-465138">
              <a:buClr>
                <a:srgbClr val="00B0F0"/>
              </a:buClr>
              <a:buFont typeface="Wingdings" pitchFamily="2" charset="2"/>
              <a:buChar char="u"/>
            </a:pPr>
            <a:r>
              <a:rPr lang="en-US" altLang="zh-TW" sz="2000" dirty="0" smtClean="0"/>
              <a:t>The </a:t>
            </a:r>
            <a:r>
              <a:rPr lang="en-US" altLang="zh-TW" sz="2000" dirty="0" smtClean="0"/>
              <a:t>syntax of the try-finally statement is this</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435429" y="2575737"/>
            <a:ext cx="8287656" cy="2031325"/>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try: </a:t>
            </a:r>
            <a:endParaRPr lang="en-US" altLang="zh-TW" dirty="0" smtClean="0"/>
          </a:p>
          <a:p>
            <a:pPr>
              <a:buClr>
                <a:srgbClr val="00B0F0"/>
              </a:buClr>
            </a:pPr>
            <a:r>
              <a:rPr lang="en-US" altLang="zh-TW" dirty="0" smtClean="0"/>
              <a:t> </a:t>
            </a:r>
            <a:r>
              <a:rPr lang="en-US" altLang="zh-TW" dirty="0" smtClean="0"/>
              <a:t>    You </a:t>
            </a:r>
            <a:r>
              <a:rPr lang="en-US" altLang="zh-TW" dirty="0" smtClean="0"/>
              <a:t>do your operations here</a:t>
            </a:r>
            <a:r>
              <a:rPr lang="en-US" altLang="zh-TW" dirty="0" smtClean="0"/>
              <a:t>;</a:t>
            </a:r>
          </a:p>
          <a:p>
            <a:pPr>
              <a:buClr>
                <a:srgbClr val="00B0F0"/>
              </a:buClr>
            </a:pPr>
            <a:r>
              <a:rPr lang="en-US" altLang="zh-TW" dirty="0" smtClean="0"/>
              <a:t> </a:t>
            </a:r>
            <a:r>
              <a:rPr lang="en-US" altLang="zh-TW" dirty="0" smtClean="0"/>
              <a:t>     </a:t>
            </a:r>
            <a:r>
              <a:rPr lang="en-US" altLang="zh-TW" dirty="0" smtClean="0"/>
              <a:t>...................... </a:t>
            </a:r>
            <a:endParaRPr lang="en-US" altLang="zh-TW" dirty="0" smtClean="0"/>
          </a:p>
          <a:p>
            <a:pPr>
              <a:buClr>
                <a:srgbClr val="00B0F0"/>
              </a:buClr>
            </a:pPr>
            <a:r>
              <a:rPr lang="en-US" altLang="zh-TW" dirty="0" smtClean="0"/>
              <a:t> </a:t>
            </a:r>
            <a:r>
              <a:rPr lang="en-US" altLang="zh-TW" dirty="0" smtClean="0"/>
              <a:t>    Due </a:t>
            </a:r>
            <a:r>
              <a:rPr lang="en-US" altLang="zh-TW" dirty="0" smtClean="0"/>
              <a:t>to any exception, this may be skipped. </a:t>
            </a:r>
            <a:endParaRPr lang="en-US" altLang="zh-TW" dirty="0" smtClean="0"/>
          </a:p>
          <a:p>
            <a:pPr>
              <a:buClr>
                <a:srgbClr val="00B0F0"/>
              </a:buClr>
            </a:pPr>
            <a:r>
              <a:rPr lang="en-US" altLang="zh-TW" dirty="0" smtClean="0"/>
              <a:t>finally</a:t>
            </a:r>
            <a:r>
              <a:rPr lang="en-US" altLang="zh-TW" dirty="0" smtClean="0"/>
              <a:t>: </a:t>
            </a:r>
            <a:endParaRPr lang="en-US" altLang="zh-TW" dirty="0" smtClean="0"/>
          </a:p>
          <a:p>
            <a:pPr>
              <a:buClr>
                <a:srgbClr val="00B0F0"/>
              </a:buClr>
            </a:pPr>
            <a:r>
              <a:rPr lang="en-US" altLang="zh-TW" dirty="0" smtClean="0"/>
              <a:t> </a:t>
            </a:r>
            <a:r>
              <a:rPr lang="en-US" altLang="zh-TW" dirty="0" smtClean="0"/>
              <a:t>    This </a:t>
            </a:r>
            <a:r>
              <a:rPr lang="en-US" altLang="zh-TW" dirty="0" smtClean="0"/>
              <a:t>would always be executed. </a:t>
            </a:r>
            <a:endParaRPr lang="en-US" altLang="zh-TW" dirty="0" smtClean="0"/>
          </a:p>
          <a:p>
            <a:pPr>
              <a:buClr>
                <a:srgbClr val="00B0F0"/>
              </a:buClr>
            </a:pPr>
            <a:r>
              <a:rPr lang="en-US" altLang="zh-TW" dirty="0" smtClean="0"/>
              <a:t> </a:t>
            </a:r>
            <a:r>
              <a:rPr lang="en-US" altLang="zh-TW" dirty="0" smtClean="0"/>
              <a:t>    ......................</a:t>
            </a:r>
            <a:endParaRPr lang="en-US" altLang="zh-TW" dirty="0" smtClean="0"/>
          </a:p>
        </p:txBody>
      </p:sp>
      <p:sp>
        <p:nvSpPr>
          <p:cNvPr id="10" name="TextBox 1"/>
          <p:cNvSpPr txBox="1"/>
          <p:nvPr/>
        </p:nvSpPr>
        <p:spPr>
          <a:xfrm>
            <a:off x="254000" y="4680721"/>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Note that you can provide except clause(s), or a finally clause, but not both. You cannot use </a:t>
            </a:r>
            <a:r>
              <a:rPr lang="en-US" altLang="zh-TW" sz="2000" i="1" dirty="0" smtClean="0"/>
              <a:t>else</a:t>
            </a:r>
            <a:r>
              <a:rPr lang="en-US" altLang="zh-TW" sz="2000" dirty="0" smtClean="0"/>
              <a:t> clause as well along with a finally clause.</a:t>
            </a:r>
            <a:endParaRPr lang="en-US" altLang="zh-TW" sz="20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32</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16.8 The except Clause with Multiple 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Example</a:t>
            </a:r>
            <a:endParaRPr lang="en-US" altLang="zh-TW" sz="2000" dirty="0" smtClean="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449944" y="1661337"/>
            <a:ext cx="8287656" cy="2031325"/>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a:t>
            </a:r>
            <a:r>
              <a:rPr lang="en-US" altLang="zh-TW" dirty="0" smtClean="0"/>
              <a:t>usr/bin/python3 </a:t>
            </a:r>
            <a:endParaRPr lang="en-US" altLang="zh-TW" dirty="0" smtClean="0"/>
          </a:p>
          <a:p>
            <a:pPr>
              <a:buClr>
                <a:srgbClr val="00B0F0"/>
              </a:buClr>
            </a:pPr>
            <a:r>
              <a:rPr lang="en-US" altLang="zh-TW" dirty="0" smtClean="0"/>
              <a:t>try</a:t>
            </a:r>
            <a:r>
              <a:rPr lang="en-US" altLang="zh-TW" dirty="0" smtClean="0"/>
              <a:t>: </a:t>
            </a:r>
            <a:endParaRPr lang="en-US" altLang="zh-TW" dirty="0" smtClean="0"/>
          </a:p>
          <a:p>
            <a:pPr>
              <a:buClr>
                <a:srgbClr val="00B0F0"/>
              </a:buClr>
            </a:pPr>
            <a:r>
              <a:rPr lang="en-US" altLang="zh-TW" dirty="0" smtClean="0"/>
              <a:t> </a:t>
            </a:r>
            <a:r>
              <a:rPr lang="en-US" altLang="zh-TW" dirty="0" smtClean="0"/>
              <a:t>   </a:t>
            </a:r>
            <a:r>
              <a:rPr lang="en-US" altLang="zh-TW" dirty="0" err="1" smtClean="0"/>
              <a:t>fh</a:t>
            </a:r>
            <a:r>
              <a:rPr lang="en-US" altLang="zh-TW" dirty="0" smtClean="0"/>
              <a:t> </a:t>
            </a:r>
            <a:r>
              <a:rPr lang="en-US" altLang="zh-TW" dirty="0" smtClean="0"/>
              <a:t>= open("</a:t>
            </a:r>
            <a:r>
              <a:rPr lang="en-US" altLang="zh-TW" dirty="0" err="1" smtClean="0"/>
              <a:t>testfile</a:t>
            </a:r>
            <a:r>
              <a:rPr lang="en-US" altLang="zh-TW" dirty="0" smtClean="0"/>
              <a:t>", "w") </a:t>
            </a:r>
            <a:endParaRPr lang="en-US" altLang="zh-TW" dirty="0" smtClean="0"/>
          </a:p>
          <a:p>
            <a:pPr>
              <a:buClr>
                <a:srgbClr val="00B0F0"/>
              </a:buClr>
            </a:pPr>
            <a:r>
              <a:rPr lang="en-US" altLang="zh-TW" dirty="0" smtClean="0"/>
              <a:t> </a:t>
            </a:r>
            <a:r>
              <a:rPr lang="en-US" altLang="zh-TW" dirty="0" smtClean="0"/>
              <a:t>   </a:t>
            </a:r>
            <a:r>
              <a:rPr lang="en-US" altLang="zh-TW" dirty="0" err="1" smtClean="0"/>
              <a:t>fh.write</a:t>
            </a:r>
            <a:r>
              <a:rPr lang="en-US" altLang="zh-TW" dirty="0" smtClean="0"/>
              <a:t>("This is my test file for exception handling!!") </a:t>
            </a:r>
            <a:endParaRPr lang="en-US" altLang="zh-TW" dirty="0" smtClean="0"/>
          </a:p>
          <a:p>
            <a:pPr>
              <a:buClr>
                <a:srgbClr val="00B0F0"/>
              </a:buClr>
            </a:pPr>
            <a:r>
              <a:rPr lang="en-US" altLang="zh-TW" dirty="0" smtClean="0"/>
              <a:t>finally</a:t>
            </a:r>
            <a:r>
              <a:rPr lang="en-US" altLang="zh-TW" dirty="0" smtClean="0"/>
              <a:t>: </a:t>
            </a:r>
            <a:endParaRPr lang="en-US" altLang="zh-TW" dirty="0" smtClean="0"/>
          </a:p>
          <a:p>
            <a:pPr>
              <a:buClr>
                <a:srgbClr val="00B0F0"/>
              </a:buClr>
            </a:pPr>
            <a:r>
              <a:rPr lang="en-US" altLang="zh-TW" dirty="0" smtClean="0"/>
              <a:t> </a:t>
            </a:r>
            <a:r>
              <a:rPr lang="en-US" altLang="zh-TW" dirty="0" smtClean="0"/>
              <a:t>   print </a:t>
            </a:r>
            <a:r>
              <a:rPr lang="en-US" altLang="zh-TW" dirty="0" smtClean="0"/>
              <a:t>("Error: can\'t find file or read data") </a:t>
            </a:r>
            <a:endParaRPr lang="en-US" altLang="zh-TW" dirty="0" smtClean="0"/>
          </a:p>
          <a:p>
            <a:pPr>
              <a:buClr>
                <a:srgbClr val="00B0F0"/>
              </a:buClr>
            </a:pPr>
            <a:r>
              <a:rPr lang="en-US" altLang="zh-TW" dirty="0" smtClean="0"/>
              <a:t> </a:t>
            </a:r>
            <a:r>
              <a:rPr lang="en-US" altLang="zh-TW" dirty="0" smtClean="0"/>
              <a:t>   </a:t>
            </a:r>
            <a:r>
              <a:rPr lang="en-US" altLang="zh-TW" dirty="0" err="1" smtClean="0"/>
              <a:t>fh.close</a:t>
            </a:r>
            <a:r>
              <a:rPr lang="en-US" altLang="zh-TW" dirty="0" smtClean="0"/>
              <a:t>()</a:t>
            </a:r>
            <a:endParaRPr lang="en-US" altLang="zh-TW" dirty="0" smtClean="0"/>
          </a:p>
        </p:txBody>
      </p:sp>
      <p:sp>
        <p:nvSpPr>
          <p:cNvPr id="10" name="TextBox 1"/>
          <p:cNvSpPr txBox="1"/>
          <p:nvPr/>
        </p:nvSpPr>
        <p:spPr>
          <a:xfrm>
            <a:off x="239486" y="3824378"/>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If </a:t>
            </a:r>
            <a:r>
              <a:rPr lang="en-US" altLang="zh-TW" sz="2000" dirty="0" smtClean="0"/>
              <a:t>you do not have permission to open the file in writing mode, then this will produce the following result:</a:t>
            </a:r>
          </a:p>
        </p:txBody>
      </p:sp>
      <p:sp>
        <p:nvSpPr>
          <p:cNvPr id="12" name="TextBox 1"/>
          <p:cNvSpPr txBox="1"/>
          <p:nvPr/>
        </p:nvSpPr>
        <p:spPr>
          <a:xfrm>
            <a:off x="471715" y="4774651"/>
            <a:ext cx="8287656" cy="369332"/>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Error: can't find file or read data</a:t>
            </a:r>
            <a:endParaRPr lang="en-US" altLang="zh-TW"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16.8 The except Clause with Multiple 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Same </a:t>
            </a:r>
            <a:r>
              <a:rPr lang="en-US" altLang="zh-TW" sz="2000" dirty="0" smtClean="0"/>
              <a:t>example can be written more cleanly as follows</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449944" y="1661337"/>
            <a:ext cx="8287656" cy="2862322"/>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a:t>
            </a:r>
            <a:r>
              <a:rPr lang="en-US" altLang="zh-TW" dirty="0" smtClean="0"/>
              <a:t>usr/bin/python3</a:t>
            </a:r>
          </a:p>
          <a:p>
            <a:pPr>
              <a:buClr>
                <a:srgbClr val="00B0F0"/>
              </a:buClr>
            </a:pPr>
            <a:r>
              <a:rPr lang="en-US" altLang="zh-TW" dirty="0" smtClean="0"/>
              <a:t>try</a:t>
            </a:r>
            <a:r>
              <a:rPr lang="en-US" altLang="zh-TW" dirty="0" smtClean="0"/>
              <a:t>:</a:t>
            </a:r>
          </a:p>
          <a:p>
            <a:pPr>
              <a:buClr>
                <a:srgbClr val="00B0F0"/>
              </a:buClr>
            </a:pPr>
            <a:r>
              <a:rPr lang="en-US" altLang="zh-TW" dirty="0" smtClean="0"/>
              <a:t> </a:t>
            </a:r>
            <a:r>
              <a:rPr lang="en-US" altLang="zh-TW" dirty="0" smtClean="0"/>
              <a:t>    </a:t>
            </a:r>
            <a:r>
              <a:rPr lang="en-US" altLang="zh-TW" dirty="0" err="1" smtClean="0"/>
              <a:t>fh</a:t>
            </a:r>
            <a:r>
              <a:rPr lang="en-US" altLang="zh-TW" dirty="0" smtClean="0"/>
              <a:t> = open("</a:t>
            </a:r>
            <a:r>
              <a:rPr lang="en-US" altLang="zh-TW" dirty="0" err="1" smtClean="0"/>
              <a:t>testfile</a:t>
            </a:r>
            <a:r>
              <a:rPr lang="en-US" altLang="zh-TW" dirty="0" smtClean="0"/>
              <a:t>", "w") </a:t>
            </a:r>
            <a:endParaRPr lang="en-US" altLang="zh-TW" dirty="0" smtClean="0"/>
          </a:p>
          <a:p>
            <a:pPr>
              <a:buClr>
                <a:srgbClr val="00B0F0"/>
              </a:buClr>
            </a:pPr>
            <a:r>
              <a:rPr lang="en-US" altLang="zh-TW" dirty="0" smtClean="0"/>
              <a:t> </a:t>
            </a:r>
            <a:r>
              <a:rPr lang="en-US" altLang="zh-TW" dirty="0" smtClean="0"/>
              <a:t>    try</a:t>
            </a:r>
            <a:r>
              <a:rPr lang="en-US" altLang="zh-TW" dirty="0" smtClean="0"/>
              <a:t>: </a:t>
            </a:r>
            <a:endParaRPr lang="en-US" altLang="zh-TW" dirty="0" smtClean="0"/>
          </a:p>
          <a:p>
            <a:pPr>
              <a:buClr>
                <a:srgbClr val="00B0F0"/>
              </a:buClr>
            </a:pPr>
            <a:r>
              <a:rPr lang="en-US" altLang="zh-TW" dirty="0" smtClean="0"/>
              <a:t> </a:t>
            </a:r>
            <a:r>
              <a:rPr lang="en-US" altLang="zh-TW" dirty="0" smtClean="0"/>
              <a:t>          </a:t>
            </a:r>
            <a:r>
              <a:rPr lang="en-US" altLang="zh-TW" dirty="0" err="1" smtClean="0"/>
              <a:t>fh.write</a:t>
            </a:r>
            <a:r>
              <a:rPr lang="en-US" altLang="zh-TW" dirty="0" smtClean="0"/>
              <a:t>("This is my test file for exception handling!!") </a:t>
            </a:r>
            <a:endParaRPr lang="en-US" altLang="zh-TW" dirty="0" smtClean="0"/>
          </a:p>
          <a:p>
            <a:pPr>
              <a:buClr>
                <a:srgbClr val="00B0F0"/>
              </a:buClr>
            </a:pPr>
            <a:r>
              <a:rPr lang="en-US" altLang="zh-TW" dirty="0" smtClean="0"/>
              <a:t> </a:t>
            </a:r>
            <a:r>
              <a:rPr lang="en-US" altLang="zh-TW" dirty="0" smtClean="0"/>
              <a:t>    finally</a:t>
            </a:r>
            <a:r>
              <a:rPr lang="en-US" altLang="zh-TW" dirty="0" smtClean="0"/>
              <a:t>: </a:t>
            </a:r>
            <a:endParaRPr lang="en-US" altLang="zh-TW" dirty="0" smtClean="0"/>
          </a:p>
          <a:p>
            <a:pPr>
              <a:buClr>
                <a:srgbClr val="00B0F0"/>
              </a:buClr>
            </a:pPr>
            <a:r>
              <a:rPr lang="en-US" altLang="zh-TW" dirty="0" smtClean="0"/>
              <a:t> </a:t>
            </a:r>
            <a:r>
              <a:rPr lang="en-US" altLang="zh-TW" dirty="0" smtClean="0"/>
              <a:t>          print </a:t>
            </a:r>
            <a:r>
              <a:rPr lang="en-US" altLang="zh-TW" dirty="0" smtClean="0"/>
              <a:t>("Going to close the file") </a:t>
            </a:r>
            <a:endParaRPr lang="en-US" altLang="zh-TW" dirty="0" smtClean="0"/>
          </a:p>
          <a:p>
            <a:pPr>
              <a:buClr>
                <a:srgbClr val="00B0F0"/>
              </a:buClr>
            </a:pPr>
            <a:r>
              <a:rPr lang="en-US" altLang="zh-TW" dirty="0" smtClean="0"/>
              <a:t> </a:t>
            </a:r>
            <a:r>
              <a:rPr lang="en-US" altLang="zh-TW" dirty="0" smtClean="0"/>
              <a:t>          </a:t>
            </a:r>
            <a:r>
              <a:rPr lang="en-US" altLang="zh-TW" dirty="0" err="1" smtClean="0"/>
              <a:t>fh.close</a:t>
            </a:r>
            <a:r>
              <a:rPr lang="en-US" altLang="zh-TW" dirty="0" smtClean="0"/>
              <a:t>() </a:t>
            </a:r>
            <a:endParaRPr lang="en-US" altLang="zh-TW" dirty="0" smtClean="0"/>
          </a:p>
          <a:p>
            <a:pPr>
              <a:buClr>
                <a:srgbClr val="00B0F0"/>
              </a:buClr>
            </a:pPr>
            <a:r>
              <a:rPr lang="en-US" altLang="zh-TW" dirty="0" smtClean="0"/>
              <a:t>except </a:t>
            </a:r>
            <a:r>
              <a:rPr lang="en-US" altLang="zh-TW" dirty="0" err="1" smtClean="0"/>
              <a:t>IOError</a:t>
            </a:r>
            <a:r>
              <a:rPr lang="en-US" altLang="zh-TW" dirty="0" smtClean="0"/>
              <a:t>: </a:t>
            </a:r>
            <a:endParaRPr lang="en-US" altLang="zh-TW" dirty="0" smtClean="0"/>
          </a:p>
          <a:p>
            <a:pPr>
              <a:buClr>
                <a:srgbClr val="00B0F0"/>
              </a:buClr>
            </a:pPr>
            <a:r>
              <a:rPr lang="en-US" altLang="zh-TW" dirty="0" smtClean="0"/>
              <a:t> </a:t>
            </a:r>
            <a:r>
              <a:rPr lang="en-US" altLang="zh-TW" dirty="0" smtClean="0"/>
              <a:t>    print </a:t>
            </a:r>
            <a:r>
              <a:rPr lang="en-US" altLang="zh-TW" dirty="0" smtClean="0"/>
              <a:t>("Error: can\'t find file or read data")</a:t>
            </a:r>
            <a:endParaRPr lang="en-US" altLang="zh-TW" dirty="0" smtClean="0"/>
          </a:p>
        </p:txBody>
      </p:sp>
      <p:sp>
        <p:nvSpPr>
          <p:cNvPr id="10" name="TextBox 1"/>
          <p:cNvSpPr txBox="1"/>
          <p:nvPr/>
        </p:nvSpPr>
        <p:spPr>
          <a:xfrm>
            <a:off x="312057" y="4637178"/>
            <a:ext cx="8577942" cy="163121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When </a:t>
            </a:r>
            <a:r>
              <a:rPr lang="en-US" altLang="zh-TW" sz="2000" dirty="0" smtClean="0"/>
              <a:t>an exception is thrown in the </a:t>
            </a:r>
            <a:r>
              <a:rPr lang="en-US" altLang="zh-TW" sz="2000" i="1" dirty="0" smtClean="0"/>
              <a:t>try</a:t>
            </a:r>
            <a:r>
              <a:rPr lang="en-US" altLang="zh-TW" sz="2000" dirty="0" smtClean="0"/>
              <a:t> block, the execution immediately passes to the </a:t>
            </a:r>
            <a:r>
              <a:rPr lang="en-US" altLang="zh-TW" sz="2000" i="1" dirty="0" smtClean="0"/>
              <a:t>finally</a:t>
            </a:r>
            <a:r>
              <a:rPr lang="en-US" altLang="zh-TW" sz="2000" dirty="0" smtClean="0"/>
              <a:t> block. </a:t>
            </a:r>
            <a:endParaRPr lang="en-US" altLang="zh-TW" sz="2000" dirty="0" smtClean="0"/>
          </a:p>
          <a:p>
            <a:pPr marL="465138" indent="-465138">
              <a:buClr>
                <a:srgbClr val="00B0F0"/>
              </a:buClr>
              <a:buFont typeface="Wingdings" pitchFamily="2" charset="2"/>
              <a:buChar char="u"/>
            </a:pPr>
            <a:r>
              <a:rPr lang="en-US" altLang="zh-TW" sz="2000" dirty="0" smtClean="0"/>
              <a:t>After </a:t>
            </a:r>
            <a:r>
              <a:rPr lang="en-US" altLang="zh-TW" sz="2000" dirty="0" smtClean="0"/>
              <a:t>all the statements in the </a:t>
            </a:r>
            <a:r>
              <a:rPr lang="en-US" altLang="zh-TW" sz="2000" i="1" dirty="0" smtClean="0"/>
              <a:t>finally</a:t>
            </a:r>
            <a:r>
              <a:rPr lang="en-US" altLang="zh-TW" sz="2000" dirty="0" smtClean="0"/>
              <a:t> block are executed, the exception is raised again and is handled in the </a:t>
            </a:r>
            <a:r>
              <a:rPr lang="en-US" altLang="zh-TW" sz="2000" i="1" dirty="0" smtClean="0"/>
              <a:t>except</a:t>
            </a:r>
            <a:r>
              <a:rPr lang="en-US" altLang="zh-TW" sz="2000" dirty="0" smtClean="0"/>
              <a:t> statements if present in the next higher layer of the </a:t>
            </a:r>
            <a:r>
              <a:rPr lang="en-US" altLang="zh-TW" sz="2000" i="1" dirty="0" smtClean="0"/>
              <a:t>try-except</a:t>
            </a:r>
            <a:r>
              <a:rPr lang="en-US" altLang="zh-TW" sz="2000" dirty="0" smtClean="0"/>
              <a:t> statement</a:t>
            </a:r>
            <a:r>
              <a:rPr lang="en-US" altLang="zh-TW" sz="2000" dirty="0" smtClean="0"/>
              <a:t>.</a:t>
            </a:r>
            <a:endParaRPr lang="en-US" altLang="zh-TW" sz="2000"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34</a:t>
            </a:fld>
            <a:endParaRPr lang="en-US"/>
          </a:p>
        </p:txBody>
      </p:sp>
      <p:sp>
        <p:nvSpPr>
          <p:cNvPr id="6" name="Rectangle 5"/>
          <p:cNvSpPr/>
          <p:nvPr/>
        </p:nvSpPr>
        <p:spPr>
          <a:xfrm>
            <a:off x="206062" y="2909484"/>
            <a:ext cx="8733752" cy="830997"/>
          </a:xfrm>
          <a:prstGeom prst="rect">
            <a:avLst/>
          </a:prstGeom>
        </p:spPr>
        <p:txBody>
          <a:bodyPr wrap="square">
            <a:spAutoFit/>
          </a:bodyPr>
          <a:lstStyle/>
          <a:p>
            <a:r>
              <a:rPr lang="en-US" sz="4800" b="1" dirty="0" smtClean="0">
                <a:solidFill>
                  <a:srgbClr val="FFC000"/>
                </a:solidFill>
                <a:effectLst>
                  <a:outerShdw blurRad="38100" dist="38100" dir="2700000" algn="tl">
                    <a:srgbClr val="000000">
                      <a:alpha val="43137"/>
                    </a:srgbClr>
                  </a:outerShdw>
                </a:effectLst>
              </a:rPr>
              <a:t>16.9 Argument of an Exception</a:t>
            </a:r>
            <a:endParaRPr lang="en-US" sz="48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35</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16.9 Argument of 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132343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An </a:t>
            </a:r>
            <a:r>
              <a:rPr lang="en-US" altLang="zh-TW" sz="2000" dirty="0" smtClean="0"/>
              <a:t>exception can have an </a:t>
            </a:r>
            <a:r>
              <a:rPr lang="en-US" altLang="zh-TW" sz="2000" i="1" dirty="0" smtClean="0"/>
              <a:t>argument</a:t>
            </a:r>
            <a:r>
              <a:rPr lang="en-US" altLang="zh-TW" sz="2000" dirty="0" smtClean="0"/>
              <a:t>, which is a value that gives additional information about the problem. The contents of the argument vary by exception. You capture an exception's argument by supplying a variable in the except clause as follows −</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333829" y="2546708"/>
            <a:ext cx="8287656" cy="1477328"/>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try: </a:t>
            </a:r>
            <a:endParaRPr lang="en-US" altLang="zh-TW" dirty="0" smtClean="0"/>
          </a:p>
          <a:p>
            <a:pPr>
              <a:buClr>
                <a:srgbClr val="00B0F0"/>
              </a:buClr>
            </a:pPr>
            <a:r>
              <a:rPr lang="en-US" altLang="zh-TW" dirty="0" smtClean="0"/>
              <a:t> </a:t>
            </a:r>
            <a:r>
              <a:rPr lang="en-US" altLang="zh-TW" dirty="0" smtClean="0"/>
              <a:t>   You </a:t>
            </a:r>
            <a:r>
              <a:rPr lang="en-US" altLang="zh-TW" dirty="0" smtClean="0"/>
              <a:t>do your operations here </a:t>
            </a:r>
            <a:endParaRPr lang="en-US" altLang="zh-TW" dirty="0" smtClean="0"/>
          </a:p>
          <a:p>
            <a:pPr>
              <a:buClr>
                <a:srgbClr val="00B0F0"/>
              </a:buClr>
            </a:pPr>
            <a:r>
              <a:rPr lang="en-US" altLang="zh-TW" dirty="0" smtClean="0"/>
              <a:t> </a:t>
            </a:r>
            <a:r>
              <a:rPr lang="en-US" altLang="zh-TW" dirty="0" smtClean="0"/>
              <a:t>   ...................... </a:t>
            </a:r>
          </a:p>
          <a:p>
            <a:pPr>
              <a:buClr>
                <a:srgbClr val="00B0F0"/>
              </a:buClr>
            </a:pPr>
            <a:r>
              <a:rPr lang="en-US" altLang="zh-TW" dirty="0" smtClean="0"/>
              <a:t>except </a:t>
            </a:r>
            <a:r>
              <a:rPr lang="en-US" altLang="zh-TW" i="1" dirty="0" err="1" smtClean="0"/>
              <a:t>ExceptionType</a:t>
            </a:r>
            <a:r>
              <a:rPr lang="en-US" altLang="zh-TW" i="1" dirty="0" smtClean="0"/>
              <a:t> as Argument</a:t>
            </a:r>
            <a:r>
              <a:rPr lang="en-US" altLang="zh-TW" dirty="0" smtClean="0"/>
              <a:t>: </a:t>
            </a:r>
            <a:endParaRPr lang="en-US" altLang="zh-TW" dirty="0" smtClean="0"/>
          </a:p>
          <a:p>
            <a:pPr>
              <a:buClr>
                <a:srgbClr val="00B0F0"/>
              </a:buClr>
            </a:pPr>
            <a:r>
              <a:rPr lang="en-US" altLang="zh-TW" dirty="0" smtClean="0"/>
              <a:t> </a:t>
            </a:r>
            <a:r>
              <a:rPr lang="en-US" altLang="zh-TW" dirty="0" smtClean="0"/>
              <a:t>   You </a:t>
            </a:r>
            <a:r>
              <a:rPr lang="en-US" altLang="zh-TW" dirty="0" smtClean="0"/>
              <a:t>can print value of Argument here...</a:t>
            </a:r>
            <a:endParaRPr lang="en-US" altLang="zh-TW"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36</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16.9 Argument of 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255454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If </a:t>
            </a:r>
            <a:r>
              <a:rPr lang="en-US" altLang="zh-TW" sz="2000" dirty="0" smtClean="0"/>
              <a:t>you write the code to handle a single exception, you can have a variable follow the name of the exception in the except statement. If you are trapping multiple exceptions, you can have a variable follow the tuple of the </a:t>
            </a:r>
            <a:r>
              <a:rPr lang="en-US" altLang="zh-TW" sz="2000" dirty="0" smtClean="0"/>
              <a:t>exception.</a:t>
            </a:r>
          </a:p>
          <a:p>
            <a:pPr marL="465138" indent="-465138">
              <a:buClr>
                <a:srgbClr val="00B0F0"/>
              </a:buClr>
              <a:buFont typeface="Wingdings" pitchFamily="2" charset="2"/>
              <a:buChar char="u"/>
            </a:pPr>
            <a:r>
              <a:rPr lang="en-US" altLang="zh-TW" sz="2000" dirty="0" smtClean="0"/>
              <a:t>This </a:t>
            </a:r>
            <a:r>
              <a:rPr lang="en-US" altLang="zh-TW" sz="2000" dirty="0" smtClean="0"/>
              <a:t>variable receives the value of the exception mostly containing the cause of the exception. The variable can receive a single value or multiple values in the form of a tuple. This tuple usually contains the error string, the error number, and an error location.</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37</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16.9 Argument of 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Example:</a:t>
            </a:r>
          </a:p>
          <a:p>
            <a:pPr marL="465138" indent="-465138">
              <a:buClr>
                <a:srgbClr val="00B0F0"/>
              </a:buClr>
              <a:buFont typeface="Wingdings" pitchFamily="2" charset="2"/>
              <a:buChar char="u"/>
            </a:pPr>
            <a:r>
              <a:rPr lang="en-US" altLang="zh-TW" sz="2000" dirty="0" smtClean="0"/>
              <a:t>Following is an example for a single exception </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362858" y="2024193"/>
            <a:ext cx="8287656" cy="2862322"/>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#!/usr/bin/python3 </a:t>
            </a:r>
            <a:endParaRPr lang="en-US" altLang="zh-TW" dirty="0" smtClean="0"/>
          </a:p>
          <a:p>
            <a:pPr>
              <a:buClr>
                <a:srgbClr val="00B0F0"/>
              </a:buClr>
            </a:pPr>
            <a:r>
              <a:rPr lang="en-US" altLang="zh-TW" dirty="0" smtClean="0"/>
              <a:t># </a:t>
            </a:r>
            <a:r>
              <a:rPr lang="en-US" altLang="zh-TW" dirty="0" smtClean="0"/>
              <a:t>Define a function here. </a:t>
            </a:r>
            <a:endParaRPr lang="en-US" altLang="zh-TW" dirty="0" smtClean="0"/>
          </a:p>
          <a:p>
            <a:pPr>
              <a:buClr>
                <a:srgbClr val="00B0F0"/>
              </a:buClr>
            </a:pPr>
            <a:r>
              <a:rPr lang="en-US" altLang="zh-TW" dirty="0" smtClean="0"/>
              <a:t>def </a:t>
            </a:r>
            <a:r>
              <a:rPr lang="en-US" altLang="zh-TW" dirty="0" err="1" smtClean="0"/>
              <a:t>temp_convert</a:t>
            </a:r>
            <a:r>
              <a:rPr lang="en-US" altLang="zh-TW" dirty="0" smtClean="0"/>
              <a:t>(</a:t>
            </a:r>
            <a:r>
              <a:rPr lang="en-US" altLang="zh-TW" dirty="0" err="1" smtClean="0"/>
              <a:t>var</a:t>
            </a:r>
            <a:r>
              <a:rPr lang="en-US" altLang="zh-TW" dirty="0" smtClean="0"/>
              <a:t>): </a:t>
            </a:r>
            <a:endParaRPr lang="en-US" altLang="zh-TW" dirty="0" smtClean="0"/>
          </a:p>
          <a:p>
            <a:pPr>
              <a:buClr>
                <a:srgbClr val="00B0F0"/>
              </a:buClr>
            </a:pPr>
            <a:r>
              <a:rPr lang="en-US" altLang="zh-TW" dirty="0" smtClean="0"/>
              <a:t> </a:t>
            </a:r>
            <a:r>
              <a:rPr lang="en-US" altLang="zh-TW" dirty="0" smtClean="0"/>
              <a:t>    try</a:t>
            </a:r>
            <a:r>
              <a:rPr lang="en-US" altLang="zh-TW" dirty="0" smtClean="0"/>
              <a:t>: </a:t>
            </a:r>
            <a:endParaRPr lang="en-US" altLang="zh-TW" dirty="0" smtClean="0"/>
          </a:p>
          <a:p>
            <a:pPr>
              <a:buClr>
                <a:srgbClr val="00B0F0"/>
              </a:buClr>
            </a:pPr>
            <a:r>
              <a:rPr lang="en-US" altLang="zh-TW" dirty="0" smtClean="0"/>
              <a:t> </a:t>
            </a:r>
            <a:r>
              <a:rPr lang="en-US" altLang="zh-TW" dirty="0" smtClean="0"/>
              <a:t>        return </a:t>
            </a:r>
            <a:r>
              <a:rPr lang="en-US" altLang="zh-TW" dirty="0" err="1" smtClean="0"/>
              <a:t>int</a:t>
            </a:r>
            <a:r>
              <a:rPr lang="en-US" altLang="zh-TW" dirty="0" smtClean="0"/>
              <a:t>(</a:t>
            </a:r>
            <a:r>
              <a:rPr lang="en-US" altLang="zh-TW" dirty="0" err="1" smtClean="0"/>
              <a:t>var</a:t>
            </a:r>
            <a:r>
              <a:rPr lang="en-US" altLang="zh-TW" dirty="0" smtClean="0"/>
              <a:t>) </a:t>
            </a:r>
            <a:endParaRPr lang="en-US" altLang="zh-TW" dirty="0" smtClean="0"/>
          </a:p>
          <a:p>
            <a:pPr>
              <a:buClr>
                <a:srgbClr val="00B0F0"/>
              </a:buClr>
            </a:pPr>
            <a:r>
              <a:rPr lang="en-US" altLang="zh-TW" dirty="0" smtClean="0"/>
              <a:t> </a:t>
            </a:r>
            <a:r>
              <a:rPr lang="en-US" altLang="zh-TW" dirty="0" smtClean="0"/>
              <a:t>    except </a:t>
            </a:r>
            <a:r>
              <a:rPr lang="en-US" altLang="zh-TW" dirty="0" err="1" smtClean="0"/>
              <a:t>ValueError</a:t>
            </a:r>
            <a:r>
              <a:rPr lang="en-US" altLang="zh-TW" dirty="0" smtClean="0"/>
              <a:t> as Argument: </a:t>
            </a:r>
            <a:endParaRPr lang="en-US" altLang="zh-TW" dirty="0" smtClean="0"/>
          </a:p>
          <a:p>
            <a:pPr>
              <a:buClr>
                <a:srgbClr val="00B0F0"/>
              </a:buClr>
            </a:pPr>
            <a:r>
              <a:rPr lang="en-US" altLang="zh-TW" dirty="0" smtClean="0"/>
              <a:t> </a:t>
            </a:r>
            <a:r>
              <a:rPr lang="en-US" altLang="zh-TW" dirty="0" smtClean="0"/>
              <a:t>       print </a:t>
            </a:r>
            <a:r>
              <a:rPr lang="en-US" altLang="zh-TW" dirty="0" smtClean="0"/>
              <a:t>("The argument does not contain numbers\n", Argument) </a:t>
            </a:r>
            <a:endParaRPr lang="en-US" altLang="zh-TW" dirty="0" smtClean="0"/>
          </a:p>
          <a:p>
            <a:pPr>
              <a:buClr>
                <a:srgbClr val="00B0F0"/>
              </a:buClr>
            </a:pPr>
            <a:endParaRPr lang="en-US" altLang="zh-TW" dirty="0" smtClean="0"/>
          </a:p>
          <a:p>
            <a:pPr>
              <a:buClr>
                <a:srgbClr val="00B0F0"/>
              </a:buClr>
            </a:pPr>
            <a:r>
              <a:rPr lang="en-US" altLang="zh-TW" dirty="0" smtClean="0"/>
              <a:t># </a:t>
            </a:r>
            <a:r>
              <a:rPr lang="en-US" altLang="zh-TW" dirty="0" smtClean="0"/>
              <a:t>Call above function here. </a:t>
            </a:r>
            <a:endParaRPr lang="en-US" altLang="zh-TW" dirty="0" smtClean="0"/>
          </a:p>
          <a:p>
            <a:pPr>
              <a:buClr>
                <a:srgbClr val="00B0F0"/>
              </a:buClr>
            </a:pPr>
            <a:r>
              <a:rPr lang="en-US" altLang="zh-TW" dirty="0" err="1" smtClean="0"/>
              <a:t>temp_convert</a:t>
            </a:r>
            <a:r>
              <a:rPr lang="en-US" altLang="zh-TW" dirty="0" smtClean="0"/>
              <a:t>("xyz")</a:t>
            </a:r>
            <a:endParaRPr lang="en-US" altLang="zh-TW"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38</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16.9 Argument of 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740228" y="1704879"/>
            <a:ext cx="7881257" cy="646331"/>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The argument does not contain numbers </a:t>
            </a:r>
            <a:endParaRPr lang="en-US" altLang="zh-TW" dirty="0" smtClean="0"/>
          </a:p>
          <a:p>
            <a:pPr>
              <a:buClr>
                <a:srgbClr val="00B0F0"/>
              </a:buClr>
            </a:pPr>
            <a:r>
              <a:rPr lang="en-US" altLang="zh-TW" dirty="0" smtClean="0"/>
              <a:t>invalid </a:t>
            </a:r>
            <a:r>
              <a:rPr lang="en-US" altLang="zh-TW" dirty="0" smtClean="0"/>
              <a:t>literal for </a:t>
            </a:r>
            <a:r>
              <a:rPr lang="en-US" altLang="zh-TW" dirty="0" err="1" smtClean="0"/>
              <a:t>int</a:t>
            </a:r>
            <a:r>
              <a:rPr lang="en-US" altLang="zh-TW" dirty="0" smtClean="0"/>
              <a:t>() with base 10: 'xyz'</a:t>
            </a:r>
            <a:endParaRPr lang="en-US" altLang="zh-TW" dirty="0" smtClean="0"/>
          </a:p>
        </p:txBody>
      </p:sp>
      <p:sp>
        <p:nvSpPr>
          <p:cNvPr id="10" name="TextBox 1"/>
          <p:cNvSpPr txBox="1"/>
          <p:nvPr/>
        </p:nvSpPr>
        <p:spPr>
          <a:xfrm>
            <a:off x="312057" y="1139236"/>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This produces the following </a:t>
            </a:r>
            <a:r>
              <a:rPr lang="en-US" altLang="zh-TW" sz="2000" dirty="0" smtClean="0"/>
              <a:t>result: </a:t>
            </a:r>
            <a:r>
              <a:rPr lang="en-US" altLang="zh-TW" sz="2000" dirty="0" smtClean="0"/>
              <a:t> </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39</a:t>
            </a:fld>
            <a:endParaRPr lang="en-US"/>
          </a:p>
        </p:txBody>
      </p:sp>
      <p:sp>
        <p:nvSpPr>
          <p:cNvPr id="6" name="Rectangle 5"/>
          <p:cNvSpPr/>
          <p:nvPr/>
        </p:nvSpPr>
        <p:spPr>
          <a:xfrm>
            <a:off x="206062" y="2909484"/>
            <a:ext cx="8733752" cy="830997"/>
          </a:xfrm>
          <a:prstGeom prst="rect">
            <a:avLst/>
          </a:prstGeom>
        </p:spPr>
        <p:txBody>
          <a:bodyPr wrap="square">
            <a:spAutoFit/>
          </a:bodyPr>
          <a:lstStyle/>
          <a:p>
            <a:r>
              <a:rPr lang="en-US" sz="4800" b="1" dirty="0" smtClean="0">
                <a:solidFill>
                  <a:srgbClr val="FFC000"/>
                </a:solidFill>
                <a:effectLst>
                  <a:outerShdw blurRad="38100" dist="38100" dir="2700000" algn="tl">
                    <a:srgbClr val="000000">
                      <a:alpha val="43137"/>
                    </a:srgbClr>
                  </a:outerShdw>
                </a:effectLst>
              </a:rPr>
              <a:t>16.10 </a:t>
            </a:r>
            <a:r>
              <a:rPr lang="en-US" sz="4800" b="1" dirty="0" smtClean="0">
                <a:solidFill>
                  <a:srgbClr val="FFC000"/>
                </a:solidFill>
                <a:effectLst>
                  <a:outerShdw blurRad="38100" dist="38100" dir="2700000" algn="tl">
                    <a:srgbClr val="000000">
                      <a:alpha val="43137"/>
                    </a:srgbClr>
                  </a:outerShdw>
                </a:effectLst>
              </a:rPr>
              <a:t>Raising </a:t>
            </a:r>
            <a:r>
              <a:rPr lang="en-US" sz="4800" b="1" dirty="0" smtClean="0">
                <a:solidFill>
                  <a:srgbClr val="FFC000"/>
                </a:solidFill>
                <a:effectLst>
                  <a:outerShdw blurRad="38100" dist="38100" dir="2700000" algn="tl">
                    <a:srgbClr val="000000">
                      <a:alpha val="43137"/>
                    </a:srgbClr>
                  </a:outerShdw>
                </a:effectLst>
              </a:rPr>
              <a:t>an Exception</a:t>
            </a:r>
            <a:endParaRPr lang="en-US" sz="48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16.1 Standard Exception</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40</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16.9 Argument of 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638628" y="1603278"/>
            <a:ext cx="7881257" cy="369332"/>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raise [Exception [, </a:t>
            </a:r>
            <a:r>
              <a:rPr lang="en-US" altLang="zh-TW" dirty="0" err="1" smtClean="0"/>
              <a:t>args</a:t>
            </a:r>
            <a:r>
              <a:rPr lang="en-US" altLang="zh-TW" dirty="0" smtClean="0"/>
              <a:t> [, </a:t>
            </a:r>
            <a:r>
              <a:rPr lang="en-US" altLang="zh-TW" dirty="0" err="1" smtClean="0"/>
              <a:t>traceback</a:t>
            </a:r>
            <a:r>
              <a:rPr lang="en-US" altLang="zh-TW" dirty="0" smtClean="0"/>
              <a:t>]]]</a:t>
            </a:r>
            <a:endParaRPr lang="en-US" altLang="zh-TW" dirty="0" smtClean="0"/>
          </a:p>
        </p:txBody>
      </p:sp>
      <p:sp>
        <p:nvSpPr>
          <p:cNvPr id="10" name="TextBox 1"/>
          <p:cNvSpPr txBox="1"/>
          <p:nvPr/>
        </p:nvSpPr>
        <p:spPr>
          <a:xfrm>
            <a:off x="312057" y="1139236"/>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Syntax:</a:t>
            </a:r>
            <a:r>
              <a:rPr lang="en-US" altLang="zh-TW" sz="2000" dirty="0" smtClean="0"/>
              <a:t> </a:t>
            </a:r>
          </a:p>
        </p:txBody>
      </p:sp>
      <p:sp>
        <p:nvSpPr>
          <p:cNvPr id="12" name="TextBox 1"/>
          <p:cNvSpPr txBox="1"/>
          <p:nvPr/>
        </p:nvSpPr>
        <p:spPr>
          <a:xfrm>
            <a:off x="304800" y="2089922"/>
            <a:ext cx="8577942" cy="163121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Here</a:t>
            </a:r>
            <a:r>
              <a:rPr lang="en-US" altLang="zh-TW" sz="2000" dirty="0" smtClean="0"/>
              <a:t>, </a:t>
            </a:r>
            <a:r>
              <a:rPr lang="en-US" altLang="zh-TW" sz="2000" i="1" dirty="0" smtClean="0"/>
              <a:t>Exception</a:t>
            </a:r>
            <a:r>
              <a:rPr lang="en-US" altLang="zh-TW" sz="2000" dirty="0" smtClean="0"/>
              <a:t> is the type of exception (for example, </a:t>
            </a:r>
            <a:r>
              <a:rPr lang="en-US" altLang="zh-TW" sz="2000" dirty="0" err="1" smtClean="0"/>
              <a:t>NameError</a:t>
            </a:r>
            <a:r>
              <a:rPr lang="en-US" altLang="zh-TW" sz="2000" dirty="0" smtClean="0"/>
              <a:t>) and </a:t>
            </a:r>
            <a:r>
              <a:rPr lang="en-US" altLang="zh-TW" sz="2000" i="1" dirty="0" smtClean="0"/>
              <a:t>argument</a:t>
            </a:r>
            <a:r>
              <a:rPr lang="en-US" altLang="zh-TW" sz="2000" dirty="0" smtClean="0"/>
              <a:t> is a value for the exception argument. The argument is optional; if not supplied, the exception argument is </a:t>
            </a:r>
            <a:r>
              <a:rPr lang="en-US" altLang="zh-TW" sz="2000" dirty="0" smtClean="0"/>
              <a:t>None.</a:t>
            </a:r>
          </a:p>
          <a:p>
            <a:pPr marL="465138" indent="-465138">
              <a:buClr>
                <a:srgbClr val="00B0F0"/>
              </a:buClr>
              <a:buFont typeface="Wingdings" pitchFamily="2" charset="2"/>
              <a:buChar char="u"/>
            </a:pPr>
            <a:r>
              <a:rPr lang="en-US" altLang="zh-TW" sz="2000" dirty="0" smtClean="0"/>
              <a:t>The </a:t>
            </a:r>
            <a:r>
              <a:rPr lang="en-US" altLang="zh-TW" sz="2000" dirty="0" smtClean="0"/>
              <a:t>final argument, </a:t>
            </a:r>
            <a:r>
              <a:rPr lang="en-US" altLang="zh-TW" sz="2000" dirty="0" err="1" smtClean="0"/>
              <a:t>traceback</a:t>
            </a:r>
            <a:r>
              <a:rPr lang="en-US" altLang="zh-TW" sz="2000" dirty="0" smtClean="0"/>
              <a:t>, is also optional (and rarely used in practice), and if present, is the </a:t>
            </a:r>
            <a:r>
              <a:rPr lang="en-US" altLang="zh-TW" sz="2000" dirty="0" err="1" smtClean="0"/>
              <a:t>traceback</a:t>
            </a:r>
            <a:r>
              <a:rPr lang="en-US" altLang="zh-TW" sz="2000" dirty="0" smtClean="0"/>
              <a:t> object used for the exception</a:t>
            </a:r>
            <a:r>
              <a:rPr lang="en-US" altLang="zh-TW" sz="2000" dirty="0" smtClean="0"/>
              <a:t>.</a:t>
            </a:r>
            <a:r>
              <a:rPr lang="en-US" altLang="zh-TW" sz="2000" dirty="0" smtClean="0"/>
              <a:t> </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41</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16.9 Argument of 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464456" y="2880535"/>
            <a:ext cx="7881257" cy="1754326"/>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def </a:t>
            </a:r>
            <a:r>
              <a:rPr lang="en-US" altLang="zh-TW" dirty="0" err="1" smtClean="0"/>
              <a:t>functionName</a:t>
            </a:r>
            <a:r>
              <a:rPr lang="en-US" altLang="zh-TW" dirty="0" smtClean="0"/>
              <a:t>( level </a:t>
            </a:r>
            <a:r>
              <a:rPr lang="en-US" altLang="zh-TW" dirty="0" smtClean="0"/>
              <a:t>):</a:t>
            </a:r>
          </a:p>
          <a:p>
            <a:pPr>
              <a:buClr>
                <a:srgbClr val="00B0F0"/>
              </a:buClr>
            </a:pPr>
            <a:r>
              <a:rPr lang="en-US" altLang="zh-TW" dirty="0" smtClean="0"/>
              <a:t> </a:t>
            </a:r>
            <a:r>
              <a:rPr lang="en-US" altLang="zh-TW" dirty="0" smtClean="0"/>
              <a:t>    </a:t>
            </a:r>
            <a:r>
              <a:rPr lang="en-US" altLang="zh-TW" dirty="0" smtClean="0"/>
              <a:t>if level &lt;1: </a:t>
            </a:r>
            <a:endParaRPr lang="en-US" altLang="zh-TW" dirty="0" smtClean="0"/>
          </a:p>
          <a:p>
            <a:pPr>
              <a:buClr>
                <a:srgbClr val="00B0F0"/>
              </a:buClr>
            </a:pPr>
            <a:r>
              <a:rPr lang="en-US" altLang="zh-TW" dirty="0" smtClean="0"/>
              <a:t> </a:t>
            </a:r>
            <a:r>
              <a:rPr lang="en-US" altLang="zh-TW" dirty="0" smtClean="0"/>
              <a:t>         raise </a:t>
            </a:r>
            <a:r>
              <a:rPr lang="en-US" altLang="zh-TW" dirty="0" smtClean="0"/>
              <a:t>Exception(level) </a:t>
            </a:r>
            <a:endParaRPr lang="en-US" altLang="zh-TW" dirty="0" smtClean="0"/>
          </a:p>
          <a:p>
            <a:pPr>
              <a:buClr>
                <a:srgbClr val="00B0F0"/>
              </a:buClr>
            </a:pPr>
            <a:r>
              <a:rPr lang="en-US" altLang="zh-TW" dirty="0" smtClean="0"/>
              <a:t> </a:t>
            </a:r>
            <a:r>
              <a:rPr lang="en-US" altLang="zh-TW" dirty="0" smtClean="0"/>
              <a:t>         # </a:t>
            </a:r>
            <a:r>
              <a:rPr lang="en-US" altLang="zh-TW" dirty="0" smtClean="0"/>
              <a:t>The code below to this would not be executed </a:t>
            </a:r>
            <a:endParaRPr lang="en-US" altLang="zh-TW" dirty="0" smtClean="0"/>
          </a:p>
          <a:p>
            <a:pPr>
              <a:buClr>
                <a:srgbClr val="00B0F0"/>
              </a:buClr>
            </a:pPr>
            <a:r>
              <a:rPr lang="en-US" altLang="zh-TW" dirty="0" smtClean="0"/>
              <a:t> </a:t>
            </a:r>
            <a:r>
              <a:rPr lang="en-US" altLang="zh-TW" dirty="0" smtClean="0"/>
              <a:t>         # </a:t>
            </a:r>
            <a:r>
              <a:rPr lang="en-US" altLang="zh-TW" dirty="0" smtClean="0"/>
              <a:t>if we raise the exception </a:t>
            </a:r>
            <a:endParaRPr lang="en-US" altLang="zh-TW" dirty="0" smtClean="0"/>
          </a:p>
          <a:p>
            <a:pPr>
              <a:buClr>
                <a:srgbClr val="00B0F0"/>
              </a:buClr>
            </a:pPr>
            <a:r>
              <a:rPr lang="en-US" altLang="zh-TW" dirty="0" smtClean="0"/>
              <a:t> </a:t>
            </a:r>
            <a:r>
              <a:rPr lang="en-US" altLang="zh-TW" dirty="0" smtClean="0"/>
              <a:t>    return </a:t>
            </a:r>
            <a:r>
              <a:rPr lang="en-US" altLang="zh-TW" dirty="0" smtClean="0"/>
              <a:t>level</a:t>
            </a:r>
            <a:endParaRPr lang="en-US" altLang="zh-TW" dirty="0" smtClean="0"/>
          </a:p>
        </p:txBody>
      </p:sp>
      <p:sp>
        <p:nvSpPr>
          <p:cNvPr id="10" name="TextBox 1"/>
          <p:cNvSpPr txBox="1"/>
          <p:nvPr/>
        </p:nvSpPr>
        <p:spPr>
          <a:xfrm>
            <a:off x="312057" y="1139236"/>
            <a:ext cx="8577942" cy="163121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Example:</a:t>
            </a:r>
            <a:r>
              <a:rPr lang="en-US" altLang="zh-TW" sz="2000" dirty="0" smtClean="0"/>
              <a:t> </a:t>
            </a:r>
            <a:endParaRPr lang="en-US" altLang="zh-TW" sz="2000" dirty="0" smtClean="0"/>
          </a:p>
          <a:p>
            <a:pPr marL="465138" indent="-465138">
              <a:buClr>
                <a:srgbClr val="00B0F0"/>
              </a:buClr>
              <a:buFont typeface="Wingdings" pitchFamily="2" charset="2"/>
              <a:buChar char="u"/>
            </a:pPr>
            <a:r>
              <a:rPr lang="en-US" altLang="zh-TW" sz="2000" dirty="0" smtClean="0"/>
              <a:t>An exception can be a string, a class or an object. Most of the exceptions that the Python core raises are classes, with an argument that is an instance of the class. Defining new exceptions is quite easy and can be done as follows</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42</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16.9 Argument of 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464456" y="2880535"/>
            <a:ext cx="7881257" cy="1754326"/>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try: </a:t>
            </a:r>
            <a:endParaRPr lang="en-US" altLang="zh-TW" dirty="0" smtClean="0"/>
          </a:p>
          <a:p>
            <a:pPr>
              <a:buClr>
                <a:srgbClr val="00B0F0"/>
              </a:buClr>
            </a:pPr>
            <a:r>
              <a:rPr lang="en-US" altLang="zh-TW" dirty="0" smtClean="0"/>
              <a:t> </a:t>
            </a:r>
            <a:r>
              <a:rPr lang="en-US" altLang="zh-TW" dirty="0" smtClean="0"/>
              <a:t>   Business </a:t>
            </a:r>
            <a:r>
              <a:rPr lang="en-US" altLang="zh-TW" dirty="0" smtClean="0"/>
              <a:t>Logic here... </a:t>
            </a:r>
            <a:endParaRPr lang="en-US" altLang="zh-TW" dirty="0" smtClean="0"/>
          </a:p>
          <a:p>
            <a:pPr>
              <a:buClr>
                <a:srgbClr val="00B0F0"/>
              </a:buClr>
            </a:pPr>
            <a:r>
              <a:rPr lang="en-US" altLang="zh-TW" dirty="0" smtClean="0"/>
              <a:t>except </a:t>
            </a:r>
            <a:r>
              <a:rPr lang="en-US" altLang="zh-TW" dirty="0" smtClean="0"/>
              <a:t>Exception as e: </a:t>
            </a:r>
            <a:endParaRPr lang="en-US" altLang="zh-TW" dirty="0" smtClean="0"/>
          </a:p>
          <a:p>
            <a:pPr>
              <a:buClr>
                <a:srgbClr val="00B0F0"/>
              </a:buClr>
            </a:pPr>
            <a:r>
              <a:rPr lang="en-US" altLang="zh-TW" dirty="0" smtClean="0"/>
              <a:t> </a:t>
            </a:r>
            <a:r>
              <a:rPr lang="en-US" altLang="zh-TW" dirty="0" smtClean="0"/>
              <a:t>   Exception </a:t>
            </a:r>
            <a:r>
              <a:rPr lang="en-US" altLang="zh-TW" dirty="0" smtClean="0"/>
              <a:t>handling here using </a:t>
            </a:r>
            <a:r>
              <a:rPr lang="en-US" altLang="zh-TW" dirty="0" err="1" smtClean="0"/>
              <a:t>e.args</a:t>
            </a:r>
            <a:r>
              <a:rPr lang="en-US" altLang="zh-TW" dirty="0" smtClean="0"/>
              <a:t>... </a:t>
            </a:r>
            <a:endParaRPr lang="en-US" altLang="zh-TW" dirty="0" smtClean="0"/>
          </a:p>
          <a:p>
            <a:pPr>
              <a:buClr>
                <a:srgbClr val="00B0F0"/>
              </a:buClr>
            </a:pPr>
            <a:r>
              <a:rPr lang="en-US" altLang="zh-TW" dirty="0" smtClean="0"/>
              <a:t>else</a:t>
            </a:r>
            <a:r>
              <a:rPr lang="en-US" altLang="zh-TW" dirty="0" smtClean="0"/>
              <a:t>: </a:t>
            </a:r>
            <a:endParaRPr lang="en-US" altLang="zh-TW" dirty="0" smtClean="0"/>
          </a:p>
          <a:p>
            <a:pPr>
              <a:buClr>
                <a:srgbClr val="00B0F0"/>
              </a:buClr>
            </a:pPr>
            <a:r>
              <a:rPr lang="en-US" altLang="zh-TW" dirty="0" smtClean="0"/>
              <a:t> </a:t>
            </a:r>
            <a:r>
              <a:rPr lang="en-US" altLang="zh-TW" dirty="0" smtClean="0"/>
              <a:t>   Rest </a:t>
            </a:r>
            <a:r>
              <a:rPr lang="en-US" altLang="zh-TW" dirty="0" smtClean="0"/>
              <a:t>of the code here...</a:t>
            </a:r>
            <a:endParaRPr lang="en-US" altLang="zh-TW" dirty="0" smtClean="0"/>
          </a:p>
        </p:txBody>
      </p:sp>
      <p:sp>
        <p:nvSpPr>
          <p:cNvPr id="10" name="TextBox 1"/>
          <p:cNvSpPr txBox="1"/>
          <p:nvPr/>
        </p:nvSpPr>
        <p:spPr>
          <a:xfrm>
            <a:off x="312057" y="1139236"/>
            <a:ext cx="8577942" cy="132343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Note</a:t>
            </a:r>
            <a:r>
              <a:rPr lang="en-US" altLang="zh-TW" sz="2000" b="1" dirty="0" smtClean="0"/>
              <a:t>:</a:t>
            </a:r>
            <a:r>
              <a:rPr lang="en-US" altLang="zh-TW" sz="2000" dirty="0" smtClean="0"/>
              <a:t> </a:t>
            </a:r>
            <a:endParaRPr lang="en-US" altLang="zh-TW" sz="2000" dirty="0" smtClean="0"/>
          </a:p>
          <a:p>
            <a:pPr marL="465138" indent="-465138">
              <a:buClr>
                <a:srgbClr val="00B0F0"/>
              </a:buClr>
              <a:buFont typeface="Wingdings" pitchFamily="2" charset="2"/>
              <a:buChar char="u"/>
            </a:pPr>
            <a:r>
              <a:rPr lang="en-US" altLang="zh-TW" sz="2000" dirty="0" smtClean="0"/>
              <a:t>In </a:t>
            </a:r>
            <a:r>
              <a:rPr lang="en-US" altLang="zh-TW" sz="2000" dirty="0" smtClean="0"/>
              <a:t>order to catch an exception, an "except" clause must refer to the same exception thrown either class object or simple string. For example, to capture above exception, we must write the except clause as follows</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16.9 Argument of 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725713" y="1646820"/>
            <a:ext cx="7881257" cy="3693319"/>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a:t>
            </a:r>
            <a:r>
              <a:rPr lang="en-US" altLang="zh-TW" dirty="0" smtClean="0"/>
              <a:t>usr/bin/python3 </a:t>
            </a:r>
            <a:endParaRPr lang="en-US" altLang="zh-TW" dirty="0" smtClean="0"/>
          </a:p>
          <a:p>
            <a:pPr>
              <a:buClr>
                <a:srgbClr val="00B0F0"/>
              </a:buClr>
            </a:pPr>
            <a:r>
              <a:rPr lang="en-US" altLang="zh-TW" dirty="0" smtClean="0"/>
              <a:t>def </a:t>
            </a:r>
            <a:r>
              <a:rPr lang="en-US" altLang="zh-TW" dirty="0" err="1" smtClean="0"/>
              <a:t>functionName</a:t>
            </a:r>
            <a:r>
              <a:rPr lang="en-US" altLang="zh-TW" dirty="0" smtClean="0"/>
              <a:t>( level ): </a:t>
            </a:r>
            <a:endParaRPr lang="en-US" altLang="zh-TW" dirty="0" smtClean="0"/>
          </a:p>
          <a:p>
            <a:pPr>
              <a:buClr>
                <a:srgbClr val="00B0F0"/>
              </a:buClr>
            </a:pPr>
            <a:r>
              <a:rPr lang="en-US" altLang="zh-TW" dirty="0" smtClean="0"/>
              <a:t> </a:t>
            </a:r>
            <a:r>
              <a:rPr lang="en-US" altLang="zh-TW" dirty="0" smtClean="0"/>
              <a:t>    if </a:t>
            </a:r>
            <a:r>
              <a:rPr lang="en-US" altLang="zh-TW" dirty="0" smtClean="0"/>
              <a:t>level &lt;1: </a:t>
            </a:r>
            <a:endParaRPr lang="en-US" altLang="zh-TW" dirty="0" smtClean="0"/>
          </a:p>
          <a:p>
            <a:pPr>
              <a:buClr>
                <a:srgbClr val="00B0F0"/>
              </a:buClr>
            </a:pPr>
            <a:r>
              <a:rPr lang="en-US" altLang="zh-TW" dirty="0" smtClean="0"/>
              <a:t> </a:t>
            </a:r>
            <a:r>
              <a:rPr lang="en-US" altLang="zh-TW" dirty="0" smtClean="0"/>
              <a:t>          raise </a:t>
            </a:r>
            <a:r>
              <a:rPr lang="en-US" altLang="zh-TW" dirty="0" smtClean="0"/>
              <a:t>Exception(level) </a:t>
            </a:r>
            <a:endParaRPr lang="en-US" altLang="zh-TW" dirty="0" smtClean="0"/>
          </a:p>
          <a:p>
            <a:pPr>
              <a:buClr>
                <a:srgbClr val="00B0F0"/>
              </a:buClr>
            </a:pPr>
            <a:r>
              <a:rPr lang="en-US" altLang="zh-TW" dirty="0" smtClean="0"/>
              <a:t> </a:t>
            </a:r>
            <a:r>
              <a:rPr lang="en-US" altLang="zh-TW" dirty="0" smtClean="0"/>
              <a:t>          # </a:t>
            </a:r>
            <a:r>
              <a:rPr lang="en-US" altLang="zh-TW" dirty="0" smtClean="0"/>
              <a:t>The code below to this would not be executed </a:t>
            </a:r>
            <a:endParaRPr lang="en-US" altLang="zh-TW" dirty="0" smtClean="0"/>
          </a:p>
          <a:p>
            <a:pPr>
              <a:buClr>
                <a:srgbClr val="00B0F0"/>
              </a:buClr>
            </a:pPr>
            <a:r>
              <a:rPr lang="en-US" altLang="zh-TW" dirty="0" smtClean="0"/>
              <a:t> </a:t>
            </a:r>
            <a:r>
              <a:rPr lang="en-US" altLang="zh-TW" dirty="0" smtClean="0"/>
              <a:t>          # </a:t>
            </a:r>
            <a:r>
              <a:rPr lang="en-US" altLang="zh-TW" dirty="0" smtClean="0"/>
              <a:t>if we raise the exception </a:t>
            </a:r>
            <a:endParaRPr lang="en-US" altLang="zh-TW" dirty="0" smtClean="0"/>
          </a:p>
          <a:p>
            <a:pPr>
              <a:buClr>
                <a:srgbClr val="00B0F0"/>
              </a:buClr>
            </a:pPr>
            <a:r>
              <a:rPr lang="en-US" altLang="zh-TW" dirty="0" smtClean="0"/>
              <a:t> </a:t>
            </a:r>
            <a:r>
              <a:rPr lang="en-US" altLang="zh-TW" dirty="0" smtClean="0"/>
              <a:t>    return </a:t>
            </a:r>
            <a:r>
              <a:rPr lang="en-US" altLang="zh-TW" dirty="0" smtClean="0"/>
              <a:t>level </a:t>
            </a:r>
            <a:endParaRPr lang="en-US" altLang="zh-TW" dirty="0" smtClean="0"/>
          </a:p>
          <a:p>
            <a:pPr>
              <a:buClr>
                <a:srgbClr val="00B0F0"/>
              </a:buClr>
            </a:pPr>
            <a:endParaRPr lang="en-US" altLang="zh-TW" dirty="0" smtClean="0"/>
          </a:p>
          <a:p>
            <a:pPr>
              <a:buClr>
                <a:srgbClr val="00B0F0"/>
              </a:buClr>
            </a:pPr>
            <a:r>
              <a:rPr lang="en-US" altLang="zh-TW" dirty="0" smtClean="0"/>
              <a:t>try</a:t>
            </a:r>
            <a:r>
              <a:rPr lang="en-US" altLang="zh-TW" dirty="0" smtClean="0"/>
              <a:t>: </a:t>
            </a:r>
            <a:endParaRPr lang="en-US" altLang="zh-TW" dirty="0" smtClean="0"/>
          </a:p>
          <a:p>
            <a:pPr>
              <a:buClr>
                <a:srgbClr val="00B0F0"/>
              </a:buClr>
            </a:pPr>
            <a:r>
              <a:rPr lang="en-US" altLang="zh-TW" dirty="0" smtClean="0"/>
              <a:t> </a:t>
            </a:r>
            <a:r>
              <a:rPr lang="en-US" altLang="zh-TW" dirty="0" smtClean="0"/>
              <a:t>   l=</a:t>
            </a:r>
            <a:r>
              <a:rPr lang="en-US" altLang="zh-TW" dirty="0" err="1" smtClean="0"/>
              <a:t>functionName</a:t>
            </a:r>
            <a:r>
              <a:rPr lang="en-US" altLang="zh-TW" dirty="0" smtClean="0"/>
              <a:t>(-10) </a:t>
            </a:r>
            <a:endParaRPr lang="en-US" altLang="zh-TW" dirty="0" smtClean="0"/>
          </a:p>
          <a:p>
            <a:pPr>
              <a:buClr>
                <a:srgbClr val="00B0F0"/>
              </a:buClr>
            </a:pPr>
            <a:r>
              <a:rPr lang="en-US" altLang="zh-TW" dirty="0" smtClean="0"/>
              <a:t> </a:t>
            </a:r>
            <a:r>
              <a:rPr lang="en-US" altLang="zh-TW" dirty="0" smtClean="0"/>
              <a:t>   print </a:t>
            </a:r>
            <a:r>
              <a:rPr lang="en-US" altLang="zh-TW" dirty="0" smtClean="0"/>
              <a:t>("level=",l) </a:t>
            </a:r>
            <a:endParaRPr lang="en-US" altLang="zh-TW" dirty="0" smtClean="0"/>
          </a:p>
          <a:p>
            <a:pPr>
              <a:buClr>
                <a:srgbClr val="00B0F0"/>
              </a:buClr>
            </a:pPr>
            <a:r>
              <a:rPr lang="en-US" altLang="zh-TW" dirty="0" smtClean="0"/>
              <a:t>except </a:t>
            </a:r>
            <a:r>
              <a:rPr lang="en-US" altLang="zh-TW" dirty="0" smtClean="0"/>
              <a:t>Exception as e: </a:t>
            </a:r>
            <a:endParaRPr lang="en-US" altLang="zh-TW" dirty="0" smtClean="0"/>
          </a:p>
          <a:p>
            <a:pPr>
              <a:buClr>
                <a:srgbClr val="00B0F0"/>
              </a:buClr>
            </a:pPr>
            <a:r>
              <a:rPr lang="en-US" altLang="zh-TW" dirty="0" smtClean="0"/>
              <a:t> </a:t>
            </a:r>
            <a:r>
              <a:rPr lang="en-US" altLang="zh-TW" dirty="0" smtClean="0"/>
              <a:t>  print </a:t>
            </a:r>
            <a:r>
              <a:rPr lang="en-US" altLang="zh-TW" dirty="0" smtClean="0"/>
              <a:t>("error in level </a:t>
            </a:r>
            <a:r>
              <a:rPr lang="en-US" altLang="zh-TW" dirty="0" err="1" smtClean="0"/>
              <a:t>argument",e.args</a:t>
            </a:r>
            <a:r>
              <a:rPr lang="en-US" altLang="zh-TW" dirty="0" smtClean="0"/>
              <a:t>[0])</a:t>
            </a:r>
            <a:endParaRPr lang="en-US" altLang="zh-TW" dirty="0" smtClean="0"/>
          </a:p>
        </p:txBody>
      </p:sp>
      <p:sp>
        <p:nvSpPr>
          <p:cNvPr id="10" name="TextBox 1"/>
          <p:cNvSpPr txBox="1"/>
          <p:nvPr/>
        </p:nvSpPr>
        <p:spPr>
          <a:xfrm>
            <a:off x="312057" y="1139236"/>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Following </a:t>
            </a:r>
            <a:r>
              <a:rPr lang="en-US" altLang="zh-TW" sz="2000" dirty="0" smtClean="0"/>
              <a:t>example illustrates use of raising exception</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44</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16.9 Argument of 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537028" y="1675849"/>
            <a:ext cx="7881257" cy="369332"/>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error in level argument -10</a:t>
            </a:r>
            <a:endParaRPr lang="en-US" altLang="zh-TW" dirty="0" smtClean="0"/>
          </a:p>
        </p:txBody>
      </p:sp>
      <p:sp>
        <p:nvSpPr>
          <p:cNvPr id="10" name="TextBox 1"/>
          <p:cNvSpPr txBox="1"/>
          <p:nvPr/>
        </p:nvSpPr>
        <p:spPr>
          <a:xfrm>
            <a:off x="312057" y="1139236"/>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This </a:t>
            </a:r>
            <a:r>
              <a:rPr lang="en-US" altLang="zh-TW" sz="2000" dirty="0" smtClean="0"/>
              <a:t>will produce following result</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45</a:t>
            </a:fld>
            <a:endParaRPr lang="en-US"/>
          </a:p>
        </p:txBody>
      </p:sp>
      <p:sp>
        <p:nvSpPr>
          <p:cNvPr id="6" name="Rectangle 5"/>
          <p:cNvSpPr/>
          <p:nvPr/>
        </p:nvSpPr>
        <p:spPr>
          <a:xfrm>
            <a:off x="206062" y="2909484"/>
            <a:ext cx="8733752" cy="830997"/>
          </a:xfrm>
          <a:prstGeom prst="rect">
            <a:avLst/>
          </a:prstGeom>
        </p:spPr>
        <p:txBody>
          <a:bodyPr wrap="square">
            <a:spAutoFit/>
          </a:bodyPr>
          <a:lstStyle/>
          <a:p>
            <a:r>
              <a:rPr lang="en-US" sz="4800" b="1" dirty="0" smtClean="0">
                <a:solidFill>
                  <a:srgbClr val="FFC000"/>
                </a:solidFill>
                <a:effectLst>
                  <a:outerShdw blurRad="38100" dist="38100" dir="2700000" algn="tl">
                    <a:srgbClr val="000000">
                      <a:alpha val="43137"/>
                    </a:srgbClr>
                  </a:outerShdw>
                </a:effectLst>
              </a:rPr>
              <a:t>16.11 </a:t>
            </a:r>
            <a:r>
              <a:rPr lang="en-US" sz="4800" b="1" dirty="0" smtClean="0">
                <a:solidFill>
                  <a:srgbClr val="FFC000"/>
                </a:solidFill>
                <a:effectLst>
                  <a:outerShdw blurRad="38100" dist="38100" dir="2700000" algn="tl">
                    <a:srgbClr val="000000">
                      <a:alpha val="43137"/>
                    </a:srgbClr>
                  </a:outerShdw>
                </a:effectLst>
              </a:rPr>
              <a:t>User-Defined </a:t>
            </a:r>
            <a:r>
              <a:rPr lang="en-US" sz="4800" b="1" dirty="0" smtClean="0">
                <a:solidFill>
                  <a:srgbClr val="FFC000"/>
                </a:solidFill>
                <a:effectLst>
                  <a:outerShdw blurRad="38100" dist="38100" dir="2700000" algn="tl">
                    <a:srgbClr val="000000">
                      <a:alpha val="43137"/>
                    </a:srgbClr>
                  </a:outerShdw>
                </a:effectLst>
              </a:rPr>
              <a:t>Exception</a:t>
            </a:r>
            <a:endParaRPr lang="en-US" sz="48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46</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16.9 Argument of 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333827" y="3823963"/>
            <a:ext cx="7881257" cy="923330"/>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class </a:t>
            </a:r>
            <a:r>
              <a:rPr lang="en-US" altLang="zh-TW" dirty="0" err="1" smtClean="0"/>
              <a:t>Networkerror</a:t>
            </a:r>
            <a:r>
              <a:rPr lang="en-US" altLang="zh-TW" dirty="0" smtClean="0"/>
              <a:t>(</a:t>
            </a:r>
            <a:r>
              <a:rPr lang="en-US" altLang="zh-TW" dirty="0" err="1" smtClean="0"/>
              <a:t>RuntimeError</a:t>
            </a:r>
            <a:r>
              <a:rPr lang="en-US" altLang="zh-TW" dirty="0" smtClean="0"/>
              <a:t>): </a:t>
            </a:r>
            <a:endParaRPr lang="en-US" altLang="zh-TW" dirty="0" smtClean="0"/>
          </a:p>
          <a:p>
            <a:pPr>
              <a:buClr>
                <a:srgbClr val="00B0F0"/>
              </a:buClr>
            </a:pPr>
            <a:r>
              <a:rPr lang="en-US" altLang="zh-TW" dirty="0" smtClean="0"/>
              <a:t> </a:t>
            </a:r>
            <a:r>
              <a:rPr lang="en-US" altLang="zh-TW" dirty="0" smtClean="0"/>
              <a:t>    def </a:t>
            </a:r>
            <a:r>
              <a:rPr lang="en-US" altLang="zh-TW" dirty="0" smtClean="0"/>
              <a:t>__init__(self, </a:t>
            </a:r>
            <a:r>
              <a:rPr lang="en-US" altLang="zh-TW" dirty="0" err="1" smtClean="0"/>
              <a:t>arg</a:t>
            </a:r>
            <a:r>
              <a:rPr lang="en-US" altLang="zh-TW" dirty="0" smtClean="0"/>
              <a:t>): </a:t>
            </a:r>
            <a:endParaRPr lang="en-US" altLang="zh-TW" dirty="0" smtClean="0"/>
          </a:p>
          <a:p>
            <a:pPr>
              <a:buClr>
                <a:srgbClr val="00B0F0"/>
              </a:buClr>
            </a:pPr>
            <a:r>
              <a:rPr lang="en-US" altLang="zh-TW" dirty="0" smtClean="0"/>
              <a:t> </a:t>
            </a:r>
            <a:r>
              <a:rPr lang="en-US" altLang="zh-TW" dirty="0" smtClean="0"/>
              <a:t>         </a:t>
            </a:r>
            <a:r>
              <a:rPr lang="en-US" altLang="zh-TW" dirty="0" err="1" smtClean="0"/>
              <a:t>self.args</a:t>
            </a:r>
            <a:r>
              <a:rPr lang="en-US" altLang="zh-TW" dirty="0" smtClean="0"/>
              <a:t> </a:t>
            </a:r>
            <a:r>
              <a:rPr lang="en-US" altLang="zh-TW" dirty="0" smtClean="0"/>
              <a:t>= </a:t>
            </a:r>
            <a:r>
              <a:rPr lang="en-US" altLang="zh-TW" dirty="0" err="1" smtClean="0"/>
              <a:t>arg</a:t>
            </a:r>
            <a:endParaRPr lang="en-US" altLang="zh-TW" dirty="0" smtClean="0"/>
          </a:p>
        </p:txBody>
      </p:sp>
      <p:sp>
        <p:nvSpPr>
          <p:cNvPr id="10" name="TextBox 1"/>
          <p:cNvSpPr txBox="1"/>
          <p:nvPr/>
        </p:nvSpPr>
        <p:spPr>
          <a:xfrm>
            <a:off x="312057" y="1139236"/>
            <a:ext cx="8577942" cy="255454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Python </a:t>
            </a:r>
            <a:r>
              <a:rPr lang="en-US" altLang="zh-TW" sz="2000" dirty="0" smtClean="0"/>
              <a:t>also allows you to create your own exceptions by deriving classes from the standard built-in </a:t>
            </a:r>
            <a:r>
              <a:rPr lang="en-US" altLang="zh-TW" sz="2000" dirty="0" smtClean="0"/>
              <a:t>exceptions.</a:t>
            </a:r>
          </a:p>
          <a:p>
            <a:pPr marL="465138" indent="-465138">
              <a:buClr>
                <a:srgbClr val="00B0F0"/>
              </a:buClr>
              <a:buFont typeface="Wingdings" pitchFamily="2" charset="2"/>
              <a:buChar char="u"/>
            </a:pPr>
            <a:r>
              <a:rPr lang="en-US" altLang="zh-TW" sz="2000" dirty="0" smtClean="0"/>
              <a:t>Here </a:t>
            </a:r>
            <a:r>
              <a:rPr lang="en-US" altLang="zh-TW" sz="2000" dirty="0" smtClean="0"/>
              <a:t>is an example related to </a:t>
            </a:r>
            <a:r>
              <a:rPr lang="en-US" altLang="zh-TW" sz="2000" i="1" dirty="0" err="1" smtClean="0"/>
              <a:t>RuntimeError</a:t>
            </a:r>
            <a:r>
              <a:rPr lang="en-US" altLang="zh-TW" sz="2000" dirty="0" smtClean="0"/>
              <a:t>. Here, a class is created that is </a:t>
            </a:r>
            <a:r>
              <a:rPr lang="en-US" altLang="zh-TW" sz="2000" dirty="0" err="1" smtClean="0"/>
              <a:t>subclassed</a:t>
            </a:r>
            <a:r>
              <a:rPr lang="en-US" altLang="zh-TW" sz="2000" dirty="0" smtClean="0"/>
              <a:t> from </a:t>
            </a:r>
            <a:r>
              <a:rPr lang="en-US" altLang="zh-TW" sz="2000" i="1" dirty="0" err="1" smtClean="0"/>
              <a:t>RuntimeError</a:t>
            </a:r>
            <a:r>
              <a:rPr lang="en-US" altLang="zh-TW" sz="2000" dirty="0" smtClean="0"/>
              <a:t>. This is useful when you need to display more specific information when an exception is </a:t>
            </a:r>
            <a:r>
              <a:rPr lang="en-US" altLang="zh-TW" sz="2000" dirty="0" smtClean="0"/>
              <a:t>caught.</a:t>
            </a:r>
          </a:p>
          <a:p>
            <a:pPr marL="465138" indent="-465138">
              <a:buClr>
                <a:srgbClr val="00B0F0"/>
              </a:buClr>
              <a:buFont typeface="Wingdings" pitchFamily="2" charset="2"/>
              <a:buChar char="u"/>
            </a:pPr>
            <a:r>
              <a:rPr lang="en-US" altLang="zh-TW" sz="2000" dirty="0" smtClean="0"/>
              <a:t>In </a:t>
            </a:r>
            <a:r>
              <a:rPr lang="en-US" altLang="zh-TW" sz="2000" dirty="0" smtClean="0"/>
              <a:t>the try block, the user-defined exception is raised and caught in the except block. The variable e is used to create an instance of the class </a:t>
            </a:r>
            <a:r>
              <a:rPr lang="en-US" altLang="zh-TW" sz="2000" i="1" dirty="0" err="1" smtClean="0"/>
              <a:t>Networkerror</a:t>
            </a:r>
            <a:r>
              <a:rPr lang="en-US" altLang="zh-TW" sz="2000" dirty="0" smtClean="0"/>
              <a:t>.</a:t>
            </a:r>
            <a:endParaRPr lang="en-US" altLang="zh-TW" sz="2000"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47</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16.9 Argument of 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595085" y="1632306"/>
            <a:ext cx="7881257" cy="1200329"/>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try: </a:t>
            </a:r>
            <a:endParaRPr lang="en-US" altLang="zh-TW" dirty="0" smtClean="0"/>
          </a:p>
          <a:p>
            <a:pPr>
              <a:buClr>
                <a:srgbClr val="00B0F0"/>
              </a:buClr>
            </a:pPr>
            <a:r>
              <a:rPr lang="en-US" altLang="zh-TW" dirty="0" smtClean="0"/>
              <a:t> </a:t>
            </a:r>
            <a:r>
              <a:rPr lang="en-US" altLang="zh-TW" dirty="0" smtClean="0"/>
              <a:t>    raise </a:t>
            </a:r>
            <a:r>
              <a:rPr lang="en-US" altLang="zh-TW" dirty="0" err="1" smtClean="0"/>
              <a:t>Networkerror</a:t>
            </a:r>
            <a:r>
              <a:rPr lang="en-US" altLang="zh-TW" dirty="0" smtClean="0"/>
              <a:t>("Bad hostname") </a:t>
            </a:r>
            <a:endParaRPr lang="en-US" altLang="zh-TW" dirty="0" smtClean="0"/>
          </a:p>
          <a:p>
            <a:pPr>
              <a:buClr>
                <a:srgbClr val="00B0F0"/>
              </a:buClr>
            </a:pPr>
            <a:r>
              <a:rPr lang="en-US" altLang="zh-TW" dirty="0" smtClean="0"/>
              <a:t>except </a:t>
            </a:r>
            <a:r>
              <a:rPr lang="en-US" altLang="zh-TW" dirty="0" err="1" smtClean="0"/>
              <a:t>Networkerror,e</a:t>
            </a:r>
            <a:r>
              <a:rPr lang="en-US" altLang="zh-TW" dirty="0" smtClean="0"/>
              <a:t>: </a:t>
            </a:r>
            <a:endParaRPr lang="en-US" altLang="zh-TW" dirty="0" smtClean="0"/>
          </a:p>
          <a:p>
            <a:pPr>
              <a:buClr>
                <a:srgbClr val="00B0F0"/>
              </a:buClr>
            </a:pPr>
            <a:r>
              <a:rPr lang="en-US" altLang="zh-TW" smtClean="0"/>
              <a:t> </a:t>
            </a:r>
            <a:r>
              <a:rPr lang="en-US" altLang="zh-TW" smtClean="0"/>
              <a:t>   print </a:t>
            </a:r>
            <a:r>
              <a:rPr lang="en-US" altLang="zh-TW" dirty="0" err="1" smtClean="0"/>
              <a:t>e.args</a:t>
            </a:r>
            <a:endParaRPr lang="en-US" altLang="zh-TW" dirty="0" smtClean="0"/>
          </a:p>
        </p:txBody>
      </p:sp>
      <p:sp>
        <p:nvSpPr>
          <p:cNvPr id="10" name="TextBox 1"/>
          <p:cNvSpPr txBox="1"/>
          <p:nvPr/>
        </p:nvSpPr>
        <p:spPr>
          <a:xfrm>
            <a:off x="312057" y="1139236"/>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So </a:t>
            </a:r>
            <a:r>
              <a:rPr lang="en-US" altLang="zh-TW" sz="2000" dirty="0" smtClean="0"/>
              <a:t>once you defined above class, you can raise the exception as follows −</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9A68FB-3CE7-4FDB-80DF-25BB60F8A625}" type="slidenum">
              <a:rPr lang="en-US" smtClean="0">
                <a:solidFill>
                  <a:prstClr val="black"/>
                </a:solidFill>
              </a:rPr>
              <a:pPr/>
              <a:t>48</a:t>
            </a:fld>
            <a:endParaRPr lang="en-US" dirty="0">
              <a:solidFill>
                <a:prstClr val="black"/>
              </a:solidFill>
            </a:endParaRPr>
          </a:p>
        </p:txBody>
      </p:sp>
      <p:sp>
        <p:nvSpPr>
          <p:cNvPr id="6" name="Rectangle 5"/>
          <p:cNvSpPr/>
          <p:nvPr/>
        </p:nvSpPr>
        <p:spPr>
          <a:xfrm>
            <a:off x="1385459" y="4332495"/>
            <a:ext cx="6553397" cy="923330"/>
          </a:xfrm>
          <a:prstGeom prst="rect">
            <a:avLst/>
          </a:prstGeom>
          <a:noFill/>
        </p:spPr>
        <p:txBody>
          <a:bodyPr wrap="none" lIns="91440" tIns="45720" rIns="91440" bIns="45720">
            <a:spAutoFit/>
          </a:bodyPr>
          <a:lstStyle/>
          <a:p>
            <a:pPr algn="ctr"/>
            <a:r>
              <a:rPr lang="en-US" sz="5400" b="1" dirty="0" smtClean="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rPr>
              <a:t>END of CHAPTER 15</a:t>
            </a:r>
            <a:endParaRPr lang="en-US" sz="5400" b="1" dirty="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endParaRPr>
          </a:p>
        </p:txBody>
      </p:sp>
    </p:spTree>
    <p:extLst>
      <p:ext uri="{BB962C8B-B14F-4D97-AF65-F5344CB8AC3E}">
        <p14:creationId xmlns:p14="http://schemas.microsoft.com/office/powerpoint/2010/main" xmlns="" val="938457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16.1 Standard </a:t>
            </a:r>
            <a:r>
              <a:rPr lang="en-US" altLang="zh-TW" sz="3000" b="1" dirty="0" smtClean="0">
                <a:solidFill>
                  <a:srgbClr val="0070C0"/>
                </a:solidFill>
                <a:effectLst>
                  <a:outerShdw blurRad="38100" dist="38100" dir="2700000" algn="tl">
                    <a:srgbClr val="000000">
                      <a:alpha val="43137"/>
                    </a:srgbClr>
                  </a:outerShdw>
                </a:effectLst>
              </a:rPr>
              <a:t>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List of Standard </a:t>
            </a:r>
            <a:r>
              <a:rPr lang="en-US" altLang="zh-TW" sz="2000" dirty="0" smtClean="0"/>
              <a:t>Exceptions (1):</a:t>
            </a:r>
            <a:endParaRPr lang="en-US" altLang="zh-TW" sz="2000" dirty="0" smtClean="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graphicFrame>
        <p:nvGraphicFramePr>
          <p:cNvPr id="10" name="表格 9"/>
          <p:cNvGraphicFramePr>
            <a:graphicFrameLocks noGrp="1"/>
          </p:cNvGraphicFramePr>
          <p:nvPr/>
        </p:nvGraphicFramePr>
        <p:xfrm>
          <a:off x="304801" y="1687286"/>
          <a:ext cx="8577942" cy="4389120"/>
        </p:xfrm>
        <a:graphic>
          <a:graphicData uri="http://schemas.openxmlformats.org/drawingml/2006/table">
            <a:tbl>
              <a:tblPr firstRow="1" bandRow="1">
                <a:tableStyleId>{5C22544A-7EE6-4342-B048-85BDC9FD1C3A}</a:tableStyleId>
              </a:tblPr>
              <a:tblGrid>
                <a:gridCol w="1857827"/>
                <a:gridCol w="6720115"/>
              </a:tblGrid>
              <a:tr h="370840">
                <a:tc>
                  <a:txBody>
                    <a:bodyPr/>
                    <a:lstStyle/>
                    <a:p>
                      <a:pPr algn="l" fontAlgn="t"/>
                      <a:r>
                        <a:rPr lang="en-US" b="1" dirty="0" smtClean="0">
                          <a:solidFill>
                            <a:schemeClr val="tx1"/>
                          </a:solidFill>
                        </a:rPr>
                        <a:t>Exception</a:t>
                      </a:r>
                      <a:r>
                        <a:rPr lang="en-US" b="1" baseline="0" dirty="0" smtClean="0">
                          <a:solidFill>
                            <a:schemeClr val="tx1"/>
                          </a:solidFill>
                        </a:rPr>
                        <a:t> </a:t>
                      </a:r>
                      <a:r>
                        <a:rPr lang="en-US" b="1" dirty="0" smtClean="0">
                          <a:solidFill>
                            <a:schemeClr val="tx1"/>
                          </a:solidFill>
                        </a:rPr>
                        <a:t>Name</a:t>
                      </a:r>
                      <a:endParaRPr lang="en-US" dirty="0">
                        <a:solidFill>
                          <a:schemeClr val="tx1"/>
                        </a:solidFill>
                      </a:endParaRPr>
                    </a:p>
                  </a:txBody>
                  <a:tcPr marL="76200" marR="76200" marT="76200" marB="76200"/>
                </a:tc>
                <a:tc>
                  <a:txBody>
                    <a:bodyPr/>
                    <a:lstStyle/>
                    <a:p>
                      <a:pPr algn="l" fontAlgn="t"/>
                      <a:r>
                        <a:rPr lang="en-US" b="1" dirty="0" smtClean="0">
                          <a:solidFill>
                            <a:schemeClr val="tx1"/>
                          </a:solidFill>
                        </a:rPr>
                        <a:t>Description</a:t>
                      </a:r>
                      <a:endParaRPr lang="en-US" dirty="0">
                        <a:solidFill>
                          <a:schemeClr val="tx1"/>
                        </a:solidFill>
                      </a:endParaRPr>
                    </a:p>
                  </a:txBody>
                  <a:tcPr marL="76200" marR="76200" marT="76200" marB="76200"/>
                </a:tc>
              </a:tr>
              <a:tr h="370840">
                <a:tc>
                  <a:txBody>
                    <a:bodyPr/>
                    <a:lstStyle/>
                    <a:p>
                      <a:pPr fontAlgn="t"/>
                      <a:r>
                        <a:rPr lang="en-US" dirty="0"/>
                        <a:t>Exception</a:t>
                      </a:r>
                    </a:p>
                  </a:txBody>
                  <a:tcPr marL="76200" marR="76200" marT="76200" marB="76200"/>
                </a:tc>
                <a:tc>
                  <a:txBody>
                    <a:bodyPr/>
                    <a:lstStyle/>
                    <a:p>
                      <a:pPr fontAlgn="t"/>
                      <a:r>
                        <a:rPr lang="en-US"/>
                        <a:t>Base class for all exceptions</a:t>
                      </a:r>
                    </a:p>
                  </a:txBody>
                  <a:tcPr marL="76200" marR="76200" marT="76200" marB="76200"/>
                </a:tc>
              </a:tr>
              <a:tr h="370840">
                <a:tc>
                  <a:txBody>
                    <a:bodyPr/>
                    <a:lstStyle/>
                    <a:p>
                      <a:pPr fontAlgn="t"/>
                      <a:r>
                        <a:rPr lang="en-US"/>
                        <a:t>StopIteration</a:t>
                      </a:r>
                    </a:p>
                  </a:txBody>
                  <a:tcPr marL="76200" marR="76200" marT="76200" marB="76200"/>
                </a:tc>
                <a:tc>
                  <a:txBody>
                    <a:bodyPr/>
                    <a:lstStyle/>
                    <a:p>
                      <a:pPr fontAlgn="t"/>
                      <a:r>
                        <a:rPr lang="en-US"/>
                        <a:t>Raised when the next() method of an iterator does not point to any object.</a:t>
                      </a:r>
                    </a:p>
                  </a:txBody>
                  <a:tcPr marL="76200" marR="76200" marT="76200" marB="76200"/>
                </a:tc>
              </a:tr>
              <a:tr h="370840">
                <a:tc>
                  <a:txBody>
                    <a:bodyPr/>
                    <a:lstStyle/>
                    <a:p>
                      <a:pPr fontAlgn="t"/>
                      <a:r>
                        <a:rPr lang="en-US"/>
                        <a:t>SystemExit</a:t>
                      </a:r>
                    </a:p>
                  </a:txBody>
                  <a:tcPr marL="76200" marR="76200" marT="76200" marB="76200"/>
                </a:tc>
                <a:tc>
                  <a:txBody>
                    <a:bodyPr/>
                    <a:lstStyle/>
                    <a:p>
                      <a:pPr fontAlgn="t"/>
                      <a:r>
                        <a:rPr lang="en-US"/>
                        <a:t>Raised by the sys.exit() function.</a:t>
                      </a:r>
                    </a:p>
                  </a:txBody>
                  <a:tcPr marL="76200" marR="76200" marT="76200" marB="76200"/>
                </a:tc>
              </a:tr>
              <a:tr h="370840">
                <a:tc>
                  <a:txBody>
                    <a:bodyPr/>
                    <a:lstStyle/>
                    <a:p>
                      <a:pPr fontAlgn="t"/>
                      <a:r>
                        <a:rPr lang="en-US"/>
                        <a:t>StandardError</a:t>
                      </a:r>
                    </a:p>
                  </a:txBody>
                  <a:tcPr marL="76200" marR="76200" marT="76200" marB="76200"/>
                </a:tc>
                <a:tc>
                  <a:txBody>
                    <a:bodyPr/>
                    <a:lstStyle/>
                    <a:p>
                      <a:pPr fontAlgn="t"/>
                      <a:r>
                        <a:rPr lang="en-US"/>
                        <a:t>Base class for all built-in exceptions except StopIteration and SystemExit.</a:t>
                      </a:r>
                    </a:p>
                  </a:txBody>
                  <a:tcPr marL="76200" marR="76200" marT="76200" marB="76200"/>
                </a:tc>
              </a:tr>
              <a:tr h="370840">
                <a:tc>
                  <a:txBody>
                    <a:bodyPr/>
                    <a:lstStyle/>
                    <a:p>
                      <a:pPr fontAlgn="t"/>
                      <a:r>
                        <a:rPr lang="en-US"/>
                        <a:t>ArithmeticError</a:t>
                      </a:r>
                    </a:p>
                  </a:txBody>
                  <a:tcPr marL="76200" marR="76200" marT="76200" marB="76200"/>
                </a:tc>
                <a:tc>
                  <a:txBody>
                    <a:bodyPr/>
                    <a:lstStyle/>
                    <a:p>
                      <a:pPr fontAlgn="t"/>
                      <a:r>
                        <a:rPr lang="en-US"/>
                        <a:t>Base class for all errors that occur for numeric calculation.</a:t>
                      </a:r>
                    </a:p>
                  </a:txBody>
                  <a:tcPr marL="76200" marR="76200" marT="76200" marB="76200"/>
                </a:tc>
              </a:tr>
              <a:tr h="370840">
                <a:tc>
                  <a:txBody>
                    <a:bodyPr/>
                    <a:lstStyle/>
                    <a:p>
                      <a:pPr fontAlgn="t"/>
                      <a:r>
                        <a:rPr lang="en-US"/>
                        <a:t>OverflowError</a:t>
                      </a:r>
                    </a:p>
                  </a:txBody>
                  <a:tcPr marL="76200" marR="76200" marT="76200" marB="76200"/>
                </a:tc>
                <a:tc>
                  <a:txBody>
                    <a:bodyPr/>
                    <a:lstStyle/>
                    <a:p>
                      <a:pPr fontAlgn="t"/>
                      <a:r>
                        <a:rPr lang="en-US"/>
                        <a:t>Raised when a calculation exceeds maximum limit for a numeric type.</a:t>
                      </a:r>
                    </a:p>
                  </a:txBody>
                  <a:tcPr marL="76200" marR="76200" marT="76200" marB="76200"/>
                </a:tc>
              </a:tr>
              <a:tr h="370840">
                <a:tc>
                  <a:txBody>
                    <a:bodyPr/>
                    <a:lstStyle/>
                    <a:p>
                      <a:pPr fontAlgn="t"/>
                      <a:r>
                        <a:rPr lang="en-US" dirty="0" err="1"/>
                        <a:t>FloatingPointError</a:t>
                      </a:r>
                      <a:endParaRPr lang="en-US" dirty="0"/>
                    </a:p>
                  </a:txBody>
                  <a:tcPr marL="76200" marR="76200" marT="76200" marB="76200"/>
                </a:tc>
                <a:tc>
                  <a:txBody>
                    <a:bodyPr/>
                    <a:lstStyle/>
                    <a:p>
                      <a:pPr fontAlgn="t"/>
                      <a:r>
                        <a:rPr lang="en-US" dirty="0"/>
                        <a:t>Raised when a floating point calculation fails.</a:t>
                      </a:r>
                    </a:p>
                  </a:txBody>
                  <a:tcPr marL="76200" marR="76200" marT="76200" marB="76200"/>
                </a:tc>
              </a:tr>
              <a:tr h="370840">
                <a:tc>
                  <a:txBody>
                    <a:bodyPr/>
                    <a:lstStyle/>
                    <a:p>
                      <a:pPr fontAlgn="t"/>
                      <a:r>
                        <a:rPr lang="en-US" dirty="0"/>
                        <a:t>Exception</a:t>
                      </a:r>
                    </a:p>
                  </a:txBody>
                  <a:tcPr marL="76200" marR="76200" marT="76200" marB="76200"/>
                </a:tc>
                <a:tc>
                  <a:txBody>
                    <a:bodyPr/>
                    <a:lstStyle/>
                    <a:p>
                      <a:pPr fontAlgn="t"/>
                      <a:r>
                        <a:rPr lang="en-US" dirty="0"/>
                        <a:t>Base class for all exceptions</a:t>
                      </a:r>
                    </a:p>
                  </a:txBody>
                  <a:tcPr marL="76200" marR="76200" marT="76200" marB="76200"/>
                </a:tc>
              </a:tr>
            </a:tbl>
          </a:graphicData>
        </a:graphic>
      </p:graphicFrame>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16.1 Standard </a:t>
            </a:r>
            <a:r>
              <a:rPr lang="en-US" altLang="zh-TW" sz="3000" b="1" dirty="0" smtClean="0">
                <a:solidFill>
                  <a:srgbClr val="0070C0"/>
                </a:solidFill>
                <a:effectLst>
                  <a:outerShdw blurRad="38100" dist="38100" dir="2700000" algn="tl">
                    <a:srgbClr val="000000">
                      <a:alpha val="43137"/>
                    </a:srgbClr>
                  </a:outerShdw>
                </a:effectLst>
              </a:rPr>
              <a:t>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List of Standard </a:t>
            </a:r>
            <a:r>
              <a:rPr lang="en-US" altLang="zh-TW" sz="2000" dirty="0" smtClean="0"/>
              <a:t>Exceptions (2):</a:t>
            </a:r>
            <a:endParaRPr lang="en-US" altLang="zh-TW" sz="2000" dirty="0" smtClean="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graphicFrame>
        <p:nvGraphicFramePr>
          <p:cNvPr id="10" name="表格 9"/>
          <p:cNvGraphicFramePr>
            <a:graphicFrameLocks noGrp="1"/>
          </p:cNvGraphicFramePr>
          <p:nvPr/>
        </p:nvGraphicFramePr>
        <p:xfrm>
          <a:off x="304800" y="1687286"/>
          <a:ext cx="8548914" cy="4236720"/>
        </p:xfrm>
        <a:graphic>
          <a:graphicData uri="http://schemas.openxmlformats.org/drawingml/2006/table">
            <a:tbl>
              <a:tblPr firstRow="1" bandRow="1">
                <a:tableStyleId>{5C22544A-7EE6-4342-B048-85BDC9FD1C3A}</a:tableStyleId>
              </a:tblPr>
              <a:tblGrid>
                <a:gridCol w="2104571"/>
                <a:gridCol w="6444343"/>
              </a:tblGrid>
              <a:tr h="370840">
                <a:tc>
                  <a:txBody>
                    <a:bodyPr/>
                    <a:lstStyle/>
                    <a:p>
                      <a:pPr algn="l" fontAlgn="t"/>
                      <a:r>
                        <a:rPr lang="en-US" b="1" dirty="0" smtClean="0">
                          <a:solidFill>
                            <a:schemeClr val="tx1"/>
                          </a:solidFill>
                        </a:rPr>
                        <a:t>Exception</a:t>
                      </a:r>
                      <a:r>
                        <a:rPr lang="en-US" b="1" baseline="0" dirty="0" smtClean="0">
                          <a:solidFill>
                            <a:schemeClr val="tx1"/>
                          </a:solidFill>
                        </a:rPr>
                        <a:t> </a:t>
                      </a:r>
                      <a:r>
                        <a:rPr lang="en-US" b="1" dirty="0" smtClean="0">
                          <a:solidFill>
                            <a:schemeClr val="tx1"/>
                          </a:solidFill>
                        </a:rPr>
                        <a:t>Name</a:t>
                      </a:r>
                      <a:endParaRPr lang="en-US" dirty="0">
                        <a:solidFill>
                          <a:schemeClr val="tx1"/>
                        </a:solidFill>
                      </a:endParaRPr>
                    </a:p>
                  </a:txBody>
                  <a:tcPr marL="76200" marR="76200" marT="76200" marB="76200"/>
                </a:tc>
                <a:tc>
                  <a:txBody>
                    <a:bodyPr/>
                    <a:lstStyle/>
                    <a:p>
                      <a:pPr algn="l" fontAlgn="t"/>
                      <a:r>
                        <a:rPr lang="en-US" b="1" dirty="0" smtClean="0">
                          <a:solidFill>
                            <a:schemeClr val="tx1"/>
                          </a:solidFill>
                        </a:rPr>
                        <a:t>Description</a:t>
                      </a:r>
                      <a:endParaRPr lang="en-US" dirty="0">
                        <a:solidFill>
                          <a:schemeClr val="tx1"/>
                        </a:solidFill>
                      </a:endParaRPr>
                    </a:p>
                  </a:txBody>
                  <a:tcPr marL="76200" marR="76200" marT="76200" marB="76200"/>
                </a:tc>
              </a:tr>
              <a:tr h="370840">
                <a:tc>
                  <a:txBody>
                    <a:bodyPr/>
                    <a:lstStyle/>
                    <a:p>
                      <a:pPr fontAlgn="t"/>
                      <a:r>
                        <a:rPr lang="en-US" dirty="0"/>
                        <a:t>Exception</a:t>
                      </a:r>
                    </a:p>
                  </a:txBody>
                  <a:tcPr marL="76200" marR="76200" marT="76200" marB="76200"/>
                </a:tc>
                <a:tc>
                  <a:txBody>
                    <a:bodyPr/>
                    <a:lstStyle/>
                    <a:p>
                      <a:pPr fontAlgn="t"/>
                      <a:r>
                        <a:rPr lang="en-US" dirty="0"/>
                        <a:t>Base class for all exceptions</a:t>
                      </a:r>
                    </a:p>
                  </a:txBody>
                  <a:tcPr marL="76200" marR="76200" marT="76200" marB="76200"/>
                </a:tc>
              </a:tr>
              <a:tr h="370840">
                <a:tc>
                  <a:txBody>
                    <a:bodyPr/>
                    <a:lstStyle/>
                    <a:p>
                      <a:pPr fontAlgn="t"/>
                      <a:r>
                        <a:rPr lang="en-US"/>
                        <a:t>StopIteration</a:t>
                      </a:r>
                    </a:p>
                  </a:txBody>
                  <a:tcPr marL="76200" marR="76200" marT="76200" marB="76200"/>
                </a:tc>
                <a:tc>
                  <a:txBody>
                    <a:bodyPr/>
                    <a:lstStyle/>
                    <a:p>
                      <a:pPr fontAlgn="t"/>
                      <a:r>
                        <a:rPr lang="en-US" dirty="0"/>
                        <a:t>Raised when the next() method of an </a:t>
                      </a:r>
                      <a:r>
                        <a:rPr lang="en-US" dirty="0" err="1"/>
                        <a:t>iterator</a:t>
                      </a:r>
                      <a:r>
                        <a:rPr lang="en-US" dirty="0"/>
                        <a:t> does not point to any object.</a:t>
                      </a:r>
                    </a:p>
                  </a:txBody>
                  <a:tcPr marL="76200" marR="76200" marT="76200" marB="76200"/>
                </a:tc>
              </a:tr>
              <a:tr h="370840">
                <a:tc>
                  <a:txBody>
                    <a:bodyPr/>
                    <a:lstStyle/>
                    <a:p>
                      <a:pPr fontAlgn="t"/>
                      <a:r>
                        <a:rPr lang="en-US"/>
                        <a:t>SystemExit</a:t>
                      </a:r>
                    </a:p>
                  </a:txBody>
                  <a:tcPr marL="76200" marR="76200" marT="76200" marB="76200"/>
                </a:tc>
                <a:tc>
                  <a:txBody>
                    <a:bodyPr/>
                    <a:lstStyle/>
                    <a:p>
                      <a:pPr fontAlgn="t"/>
                      <a:r>
                        <a:rPr lang="en-US"/>
                        <a:t>Raised by the sys.exit() function.</a:t>
                      </a:r>
                    </a:p>
                  </a:txBody>
                  <a:tcPr marL="76200" marR="76200" marT="76200" marB="76200"/>
                </a:tc>
              </a:tr>
              <a:tr h="370840">
                <a:tc>
                  <a:txBody>
                    <a:bodyPr/>
                    <a:lstStyle/>
                    <a:p>
                      <a:pPr fontAlgn="t"/>
                      <a:r>
                        <a:rPr lang="en-US"/>
                        <a:t>StandardError</a:t>
                      </a:r>
                    </a:p>
                  </a:txBody>
                  <a:tcPr marL="76200" marR="76200" marT="76200" marB="76200"/>
                </a:tc>
                <a:tc>
                  <a:txBody>
                    <a:bodyPr/>
                    <a:lstStyle/>
                    <a:p>
                      <a:pPr fontAlgn="t"/>
                      <a:r>
                        <a:rPr lang="en-US"/>
                        <a:t>Base class for all built-in exceptions except StopIteration and SystemExit.</a:t>
                      </a:r>
                    </a:p>
                  </a:txBody>
                  <a:tcPr marL="76200" marR="76200" marT="76200" marB="76200"/>
                </a:tc>
              </a:tr>
              <a:tr h="370840">
                <a:tc>
                  <a:txBody>
                    <a:bodyPr/>
                    <a:lstStyle/>
                    <a:p>
                      <a:pPr fontAlgn="t"/>
                      <a:r>
                        <a:rPr lang="en-US"/>
                        <a:t>ArithmeticError</a:t>
                      </a:r>
                    </a:p>
                  </a:txBody>
                  <a:tcPr marL="76200" marR="76200" marT="76200" marB="76200"/>
                </a:tc>
                <a:tc>
                  <a:txBody>
                    <a:bodyPr/>
                    <a:lstStyle/>
                    <a:p>
                      <a:pPr fontAlgn="t"/>
                      <a:r>
                        <a:rPr lang="en-US"/>
                        <a:t>Base class for all errors that occur for numeric calculation.</a:t>
                      </a:r>
                    </a:p>
                  </a:txBody>
                  <a:tcPr marL="76200" marR="76200" marT="76200" marB="76200"/>
                </a:tc>
              </a:tr>
              <a:tr h="370840">
                <a:tc>
                  <a:txBody>
                    <a:bodyPr/>
                    <a:lstStyle/>
                    <a:p>
                      <a:pPr fontAlgn="t"/>
                      <a:r>
                        <a:rPr lang="en-US"/>
                        <a:t>OverflowError</a:t>
                      </a:r>
                    </a:p>
                  </a:txBody>
                  <a:tcPr marL="76200" marR="76200" marT="76200" marB="76200"/>
                </a:tc>
                <a:tc>
                  <a:txBody>
                    <a:bodyPr/>
                    <a:lstStyle/>
                    <a:p>
                      <a:pPr fontAlgn="t"/>
                      <a:r>
                        <a:rPr lang="en-US"/>
                        <a:t>Raised when a calculation exceeds maximum limit for a numeric type.</a:t>
                      </a:r>
                    </a:p>
                  </a:txBody>
                  <a:tcPr marL="76200" marR="76200" marT="76200" marB="76200"/>
                </a:tc>
              </a:tr>
              <a:tr h="370840">
                <a:tc>
                  <a:txBody>
                    <a:bodyPr/>
                    <a:lstStyle/>
                    <a:p>
                      <a:pPr fontAlgn="t"/>
                      <a:r>
                        <a:rPr lang="en-US"/>
                        <a:t>FloatingPointError</a:t>
                      </a:r>
                    </a:p>
                  </a:txBody>
                  <a:tcPr marL="76200" marR="76200" marT="76200" marB="76200"/>
                </a:tc>
                <a:tc>
                  <a:txBody>
                    <a:bodyPr/>
                    <a:lstStyle/>
                    <a:p>
                      <a:pPr fontAlgn="t"/>
                      <a:r>
                        <a:rPr lang="en-US" dirty="0"/>
                        <a:t>Raised when a floating point calculation fails.</a:t>
                      </a:r>
                    </a:p>
                  </a:txBody>
                  <a:tcPr marL="76200" marR="76200" marT="76200" marB="76200"/>
                </a:tc>
              </a:tr>
            </a:tbl>
          </a:graphicData>
        </a:graphic>
      </p:graphicFrame>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7</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16.1 Standard </a:t>
            </a:r>
            <a:r>
              <a:rPr lang="en-US" altLang="zh-TW" sz="3000" b="1" dirty="0" smtClean="0">
                <a:solidFill>
                  <a:srgbClr val="0070C0"/>
                </a:solidFill>
                <a:effectLst>
                  <a:outerShdw blurRad="38100" dist="38100" dir="2700000" algn="tl">
                    <a:srgbClr val="000000">
                      <a:alpha val="43137"/>
                    </a:srgbClr>
                  </a:outerShdw>
                </a:effectLst>
              </a:rPr>
              <a:t>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List of Standard </a:t>
            </a:r>
            <a:r>
              <a:rPr lang="en-US" altLang="zh-TW" sz="2000" dirty="0" smtClean="0"/>
              <a:t>Exceptions (3):</a:t>
            </a:r>
            <a:endParaRPr lang="en-US" altLang="zh-TW" sz="2000" dirty="0" smtClean="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graphicFrame>
        <p:nvGraphicFramePr>
          <p:cNvPr id="10" name="表格 9"/>
          <p:cNvGraphicFramePr>
            <a:graphicFrameLocks noGrp="1"/>
          </p:cNvGraphicFramePr>
          <p:nvPr/>
        </p:nvGraphicFramePr>
        <p:xfrm>
          <a:off x="304800" y="1687286"/>
          <a:ext cx="8548914" cy="4236720"/>
        </p:xfrm>
        <a:graphic>
          <a:graphicData uri="http://schemas.openxmlformats.org/drawingml/2006/table">
            <a:tbl>
              <a:tblPr firstRow="1" bandRow="1">
                <a:tableStyleId>{5C22544A-7EE6-4342-B048-85BDC9FD1C3A}</a:tableStyleId>
              </a:tblPr>
              <a:tblGrid>
                <a:gridCol w="2104571"/>
                <a:gridCol w="6444343"/>
              </a:tblGrid>
              <a:tr h="370840">
                <a:tc>
                  <a:txBody>
                    <a:bodyPr/>
                    <a:lstStyle/>
                    <a:p>
                      <a:pPr algn="l" fontAlgn="t"/>
                      <a:r>
                        <a:rPr lang="en-US" b="1" dirty="0" smtClean="0">
                          <a:solidFill>
                            <a:schemeClr val="tx1"/>
                          </a:solidFill>
                        </a:rPr>
                        <a:t>Exception</a:t>
                      </a:r>
                      <a:r>
                        <a:rPr lang="en-US" b="1" baseline="0" dirty="0" smtClean="0">
                          <a:solidFill>
                            <a:schemeClr val="tx1"/>
                          </a:solidFill>
                        </a:rPr>
                        <a:t> </a:t>
                      </a:r>
                      <a:r>
                        <a:rPr lang="en-US" b="1" dirty="0" smtClean="0">
                          <a:solidFill>
                            <a:schemeClr val="tx1"/>
                          </a:solidFill>
                        </a:rPr>
                        <a:t>Name</a:t>
                      </a:r>
                      <a:endParaRPr lang="en-US" dirty="0">
                        <a:solidFill>
                          <a:schemeClr val="tx1"/>
                        </a:solidFill>
                      </a:endParaRPr>
                    </a:p>
                  </a:txBody>
                  <a:tcPr marL="76200" marR="76200" marT="76200" marB="76200"/>
                </a:tc>
                <a:tc>
                  <a:txBody>
                    <a:bodyPr/>
                    <a:lstStyle/>
                    <a:p>
                      <a:pPr algn="l" fontAlgn="t"/>
                      <a:r>
                        <a:rPr lang="en-US" b="1" dirty="0" smtClean="0">
                          <a:solidFill>
                            <a:schemeClr val="tx1"/>
                          </a:solidFill>
                        </a:rPr>
                        <a:t>Description</a:t>
                      </a:r>
                      <a:endParaRPr lang="en-US" dirty="0">
                        <a:solidFill>
                          <a:schemeClr val="tx1"/>
                        </a:solidFill>
                      </a:endParaRPr>
                    </a:p>
                  </a:txBody>
                  <a:tcPr marL="76200" marR="76200" marT="76200" marB="76200"/>
                </a:tc>
              </a:tr>
              <a:tr h="370840">
                <a:tc>
                  <a:txBody>
                    <a:bodyPr/>
                    <a:lstStyle/>
                    <a:p>
                      <a:pPr fontAlgn="t"/>
                      <a:r>
                        <a:rPr lang="en-US" dirty="0" err="1"/>
                        <a:t>ZeroDivisonError</a:t>
                      </a:r>
                      <a:endParaRPr lang="en-US" dirty="0"/>
                    </a:p>
                  </a:txBody>
                  <a:tcPr marL="76200" marR="76200" marT="76200" marB="76200"/>
                </a:tc>
                <a:tc>
                  <a:txBody>
                    <a:bodyPr/>
                    <a:lstStyle/>
                    <a:p>
                      <a:pPr fontAlgn="t"/>
                      <a:r>
                        <a:rPr lang="en-US"/>
                        <a:t>Raised when division or modulo by zero takes place for all numeric types.</a:t>
                      </a:r>
                    </a:p>
                  </a:txBody>
                  <a:tcPr marL="76200" marR="76200" marT="76200" marB="76200"/>
                </a:tc>
              </a:tr>
              <a:tr h="370840">
                <a:tc>
                  <a:txBody>
                    <a:bodyPr/>
                    <a:lstStyle/>
                    <a:p>
                      <a:pPr fontAlgn="t"/>
                      <a:r>
                        <a:rPr lang="en-US"/>
                        <a:t>AssertionError</a:t>
                      </a:r>
                    </a:p>
                  </a:txBody>
                  <a:tcPr marL="76200" marR="76200" marT="76200" marB="76200"/>
                </a:tc>
                <a:tc>
                  <a:txBody>
                    <a:bodyPr/>
                    <a:lstStyle/>
                    <a:p>
                      <a:pPr fontAlgn="t"/>
                      <a:r>
                        <a:rPr lang="en-US"/>
                        <a:t>Raised in case of failure of the Assert statement.</a:t>
                      </a:r>
                    </a:p>
                  </a:txBody>
                  <a:tcPr marL="76200" marR="76200" marT="76200" marB="76200"/>
                </a:tc>
              </a:tr>
              <a:tr h="370840">
                <a:tc>
                  <a:txBody>
                    <a:bodyPr/>
                    <a:lstStyle/>
                    <a:p>
                      <a:pPr fontAlgn="t"/>
                      <a:r>
                        <a:rPr lang="en-US"/>
                        <a:t>AttributeError</a:t>
                      </a:r>
                    </a:p>
                  </a:txBody>
                  <a:tcPr marL="76200" marR="76200" marT="76200" marB="76200"/>
                </a:tc>
                <a:tc>
                  <a:txBody>
                    <a:bodyPr/>
                    <a:lstStyle/>
                    <a:p>
                      <a:pPr fontAlgn="t"/>
                      <a:r>
                        <a:rPr lang="en-US"/>
                        <a:t>Raised in case of failure of attribute reference or assignment.</a:t>
                      </a:r>
                    </a:p>
                  </a:txBody>
                  <a:tcPr marL="76200" marR="76200" marT="76200" marB="76200"/>
                </a:tc>
              </a:tr>
              <a:tr h="370840">
                <a:tc>
                  <a:txBody>
                    <a:bodyPr/>
                    <a:lstStyle/>
                    <a:p>
                      <a:pPr fontAlgn="t"/>
                      <a:r>
                        <a:rPr lang="en-US"/>
                        <a:t>EOFError</a:t>
                      </a:r>
                    </a:p>
                  </a:txBody>
                  <a:tcPr marL="76200" marR="76200" marT="76200" marB="76200"/>
                </a:tc>
                <a:tc>
                  <a:txBody>
                    <a:bodyPr/>
                    <a:lstStyle/>
                    <a:p>
                      <a:pPr fontAlgn="t"/>
                      <a:r>
                        <a:rPr lang="en-US"/>
                        <a:t>Raised when there is no input from either the raw_input() or input() function and the end of file is reached.</a:t>
                      </a:r>
                    </a:p>
                  </a:txBody>
                  <a:tcPr marL="76200" marR="76200" marT="76200" marB="76200"/>
                </a:tc>
              </a:tr>
              <a:tr h="370840">
                <a:tc>
                  <a:txBody>
                    <a:bodyPr/>
                    <a:lstStyle/>
                    <a:p>
                      <a:pPr fontAlgn="t"/>
                      <a:r>
                        <a:rPr lang="en-US"/>
                        <a:t>ImportError</a:t>
                      </a:r>
                    </a:p>
                  </a:txBody>
                  <a:tcPr marL="76200" marR="76200" marT="76200" marB="76200"/>
                </a:tc>
                <a:tc>
                  <a:txBody>
                    <a:bodyPr/>
                    <a:lstStyle/>
                    <a:p>
                      <a:pPr fontAlgn="t"/>
                      <a:r>
                        <a:rPr lang="en-US"/>
                        <a:t>Raised when an import statement fails.</a:t>
                      </a:r>
                    </a:p>
                  </a:txBody>
                  <a:tcPr marL="76200" marR="76200" marT="76200" marB="76200"/>
                </a:tc>
              </a:tr>
              <a:tr h="370840">
                <a:tc>
                  <a:txBody>
                    <a:bodyPr/>
                    <a:lstStyle/>
                    <a:p>
                      <a:pPr fontAlgn="t"/>
                      <a:r>
                        <a:rPr lang="en-US"/>
                        <a:t>KeyboardInterrupt</a:t>
                      </a:r>
                    </a:p>
                  </a:txBody>
                  <a:tcPr marL="76200" marR="76200" marT="76200" marB="76200"/>
                </a:tc>
                <a:tc>
                  <a:txBody>
                    <a:bodyPr/>
                    <a:lstStyle/>
                    <a:p>
                      <a:pPr fontAlgn="t"/>
                      <a:r>
                        <a:rPr lang="en-US"/>
                        <a:t>Raised when the user interrupts program execution, usually by pressing Ctrl+c.</a:t>
                      </a:r>
                    </a:p>
                  </a:txBody>
                  <a:tcPr marL="76200" marR="76200" marT="76200" marB="76200"/>
                </a:tc>
              </a:tr>
              <a:tr h="370840">
                <a:tc>
                  <a:txBody>
                    <a:bodyPr/>
                    <a:lstStyle/>
                    <a:p>
                      <a:pPr fontAlgn="t"/>
                      <a:r>
                        <a:rPr lang="en-US"/>
                        <a:t>LookupError</a:t>
                      </a:r>
                    </a:p>
                  </a:txBody>
                  <a:tcPr marL="76200" marR="76200" marT="76200" marB="76200"/>
                </a:tc>
                <a:tc>
                  <a:txBody>
                    <a:bodyPr/>
                    <a:lstStyle/>
                    <a:p>
                      <a:pPr fontAlgn="t"/>
                      <a:r>
                        <a:rPr lang="en-US" dirty="0"/>
                        <a:t>Base class for all lookup errors.</a:t>
                      </a:r>
                    </a:p>
                  </a:txBody>
                  <a:tcPr marL="76200" marR="76200" marT="76200" marB="76200"/>
                </a:tc>
              </a:tr>
            </a:tbl>
          </a:graphicData>
        </a:graphic>
      </p:graphicFrame>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8</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16.1 Standard </a:t>
            </a:r>
            <a:r>
              <a:rPr lang="en-US" altLang="zh-TW" sz="3000" b="1" dirty="0" smtClean="0">
                <a:solidFill>
                  <a:srgbClr val="0070C0"/>
                </a:solidFill>
                <a:effectLst>
                  <a:outerShdw blurRad="38100" dist="38100" dir="2700000" algn="tl">
                    <a:srgbClr val="000000">
                      <a:alpha val="43137"/>
                    </a:srgbClr>
                  </a:outerShdw>
                </a:effectLst>
              </a:rPr>
              <a:t>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List of Standard </a:t>
            </a:r>
            <a:r>
              <a:rPr lang="en-US" altLang="zh-TW" sz="2000" dirty="0" smtClean="0"/>
              <a:t>Exceptions (4):</a:t>
            </a:r>
            <a:endParaRPr lang="en-US" altLang="zh-TW" sz="2000" dirty="0" smtClean="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graphicFrame>
        <p:nvGraphicFramePr>
          <p:cNvPr id="10" name="表格 9"/>
          <p:cNvGraphicFramePr>
            <a:graphicFrameLocks noGrp="1"/>
          </p:cNvGraphicFramePr>
          <p:nvPr/>
        </p:nvGraphicFramePr>
        <p:xfrm>
          <a:off x="304800" y="1687286"/>
          <a:ext cx="8548914" cy="4328160"/>
        </p:xfrm>
        <a:graphic>
          <a:graphicData uri="http://schemas.openxmlformats.org/drawingml/2006/table">
            <a:tbl>
              <a:tblPr firstRow="1" bandRow="1">
                <a:tableStyleId>{5C22544A-7EE6-4342-B048-85BDC9FD1C3A}</a:tableStyleId>
              </a:tblPr>
              <a:tblGrid>
                <a:gridCol w="2104571"/>
                <a:gridCol w="6444343"/>
              </a:tblGrid>
              <a:tr h="370840">
                <a:tc>
                  <a:txBody>
                    <a:bodyPr/>
                    <a:lstStyle/>
                    <a:p>
                      <a:pPr algn="l" fontAlgn="t"/>
                      <a:r>
                        <a:rPr lang="en-US" b="1" dirty="0" smtClean="0">
                          <a:solidFill>
                            <a:schemeClr val="tx1"/>
                          </a:solidFill>
                        </a:rPr>
                        <a:t>Exception</a:t>
                      </a:r>
                      <a:r>
                        <a:rPr lang="en-US" b="1" baseline="0" dirty="0" smtClean="0">
                          <a:solidFill>
                            <a:schemeClr val="tx1"/>
                          </a:solidFill>
                        </a:rPr>
                        <a:t> </a:t>
                      </a:r>
                      <a:r>
                        <a:rPr lang="en-US" b="1" dirty="0" smtClean="0">
                          <a:solidFill>
                            <a:schemeClr val="tx1"/>
                          </a:solidFill>
                        </a:rPr>
                        <a:t>Name</a:t>
                      </a:r>
                      <a:endParaRPr lang="en-US" dirty="0">
                        <a:solidFill>
                          <a:schemeClr val="tx1"/>
                        </a:solidFill>
                      </a:endParaRPr>
                    </a:p>
                  </a:txBody>
                  <a:tcPr marL="76200" marR="76200" marT="76200" marB="76200"/>
                </a:tc>
                <a:tc>
                  <a:txBody>
                    <a:bodyPr/>
                    <a:lstStyle/>
                    <a:p>
                      <a:pPr algn="l" fontAlgn="t"/>
                      <a:r>
                        <a:rPr lang="en-US" b="1" dirty="0" smtClean="0">
                          <a:solidFill>
                            <a:schemeClr val="tx1"/>
                          </a:solidFill>
                        </a:rPr>
                        <a:t>Description</a:t>
                      </a:r>
                      <a:endParaRPr lang="en-US" dirty="0">
                        <a:solidFill>
                          <a:schemeClr val="tx1"/>
                        </a:solidFill>
                      </a:endParaRPr>
                    </a:p>
                  </a:txBody>
                  <a:tcPr marL="76200" marR="76200" marT="76200" marB="76200"/>
                </a:tc>
              </a:tr>
              <a:tr h="370840">
                <a:tc>
                  <a:txBody>
                    <a:bodyPr/>
                    <a:lstStyle/>
                    <a:p>
                      <a:pPr algn="just" fontAlgn="t"/>
                      <a:r>
                        <a:rPr lang="en-US" dirty="0" err="1">
                          <a:solidFill>
                            <a:srgbClr val="000000"/>
                          </a:solidFill>
                        </a:rPr>
                        <a:t>IndexError</a:t>
                      </a:r>
                      <a:endParaRPr lang="en-US" dirty="0">
                        <a:solidFill>
                          <a:srgbClr val="000000"/>
                        </a:solidFill>
                      </a:endParaRPr>
                    </a:p>
                    <a:p>
                      <a:pPr algn="just" fontAlgn="t"/>
                      <a:r>
                        <a:rPr lang="en-US" dirty="0" err="1">
                          <a:solidFill>
                            <a:srgbClr val="000000"/>
                          </a:solidFill>
                        </a:rPr>
                        <a:t>KeyError</a:t>
                      </a:r>
                      <a:endParaRPr lang="en-US" dirty="0">
                        <a:solidFill>
                          <a:srgbClr val="000000"/>
                        </a:solidFill>
                      </a:endParaRPr>
                    </a:p>
                  </a:txBody>
                  <a:tcPr marL="76200" marR="76200" marT="76200" marB="76200"/>
                </a:tc>
                <a:tc>
                  <a:txBody>
                    <a:bodyPr/>
                    <a:lstStyle/>
                    <a:p>
                      <a:pPr algn="just" fontAlgn="t"/>
                      <a:r>
                        <a:rPr lang="en-US">
                          <a:solidFill>
                            <a:srgbClr val="000000"/>
                          </a:solidFill>
                        </a:rPr>
                        <a:t>Raised when an index is not found in a sequence.</a:t>
                      </a:r>
                    </a:p>
                    <a:p>
                      <a:pPr algn="just" fontAlgn="t"/>
                      <a:r>
                        <a:rPr lang="en-US">
                          <a:solidFill>
                            <a:srgbClr val="000000"/>
                          </a:solidFill>
                        </a:rPr>
                        <a:t>Raised when the specified key is not found in the dictionary.</a:t>
                      </a:r>
                    </a:p>
                  </a:txBody>
                  <a:tcPr marL="76200" marR="76200" marT="76200" marB="76200"/>
                </a:tc>
              </a:tr>
              <a:tr h="370840">
                <a:tc>
                  <a:txBody>
                    <a:bodyPr/>
                    <a:lstStyle/>
                    <a:p>
                      <a:pPr fontAlgn="t"/>
                      <a:r>
                        <a:rPr lang="en-US"/>
                        <a:t>NameError</a:t>
                      </a:r>
                    </a:p>
                  </a:txBody>
                  <a:tcPr marL="76200" marR="76200" marT="76200" marB="76200"/>
                </a:tc>
                <a:tc>
                  <a:txBody>
                    <a:bodyPr/>
                    <a:lstStyle/>
                    <a:p>
                      <a:pPr fontAlgn="t"/>
                      <a:r>
                        <a:rPr lang="en-US"/>
                        <a:t>Raised when an identifier is not found in the local or global namespace.</a:t>
                      </a:r>
                    </a:p>
                  </a:txBody>
                  <a:tcPr marL="76200" marR="76200" marT="76200" marB="76200"/>
                </a:tc>
              </a:tr>
              <a:tr h="370840">
                <a:tc>
                  <a:txBody>
                    <a:bodyPr/>
                    <a:lstStyle/>
                    <a:p>
                      <a:pPr algn="just" fontAlgn="t"/>
                      <a:r>
                        <a:rPr lang="en-US">
                          <a:solidFill>
                            <a:srgbClr val="000000"/>
                          </a:solidFill>
                        </a:rPr>
                        <a:t>UnboundLocalError</a:t>
                      </a:r>
                    </a:p>
                    <a:p>
                      <a:pPr algn="just" fontAlgn="t"/>
                      <a:r>
                        <a:rPr lang="en-US">
                          <a:solidFill>
                            <a:srgbClr val="000000"/>
                          </a:solidFill>
                        </a:rPr>
                        <a:t>EnvironmentError</a:t>
                      </a:r>
                    </a:p>
                  </a:txBody>
                  <a:tcPr marL="76200" marR="76200" marT="76200" marB="76200"/>
                </a:tc>
                <a:tc>
                  <a:txBody>
                    <a:bodyPr/>
                    <a:lstStyle/>
                    <a:p>
                      <a:pPr algn="just" fontAlgn="t"/>
                      <a:r>
                        <a:rPr lang="en-US">
                          <a:solidFill>
                            <a:srgbClr val="000000"/>
                          </a:solidFill>
                        </a:rPr>
                        <a:t>Raised when trying to access a local variable in a function or method but no value has been assigned to it.</a:t>
                      </a:r>
                    </a:p>
                    <a:p>
                      <a:pPr algn="just" fontAlgn="t"/>
                      <a:r>
                        <a:rPr lang="en-US">
                          <a:solidFill>
                            <a:srgbClr val="000000"/>
                          </a:solidFill>
                        </a:rPr>
                        <a:t>Base class for all exceptions that occur outside the Python environment.</a:t>
                      </a:r>
                    </a:p>
                  </a:txBody>
                  <a:tcPr marL="76200" marR="76200" marT="76200" marB="76200"/>
                </a:tc>
              </a:tr>
              <a:tr h="370840">
                <a:tc>
                  <a:txBody>
                    <a:bodyPr/>
                    <a:lstStyle/>
                    <a:p>
                      <a:pPr algn="just" fontAlgn="t"/>
                      <a:r>
                        <a:rPr lang="en-US">
                          <a:solidFill>
                            <a:srgbClr val="000000"/>
                          </a:solidFill>
                        </a:rPr>
                        <a:t>IOError</a:t>
                      </a:r>
                    </a:p>
                    <a:p>
                      <a:pPr algn="just" fontAlgn="t"/>
                      <a:r>
                        <a:rPr lang="en-US">
                          <a:solidFill>
                            <a:srgbClr val="000000"/>
                          </a:solidFill>
                        </a:rPr>
                        <a:t>IOError</a:t>
                      </a:r>
                    </a:p>
                  </a:txBody>
                  <a:tcPr marL="76200" marR="76200" marT="76200" marB="76200"/>
                </a:tc>
                <a:tc>
                  <a:txBody>
                    <a:bodyPr/>
                    <a:lstStyle/>
                    <a:p>
                      <a:pPr algn="just" fontAlgn="t"/>
                      <a:r>
                        <a:rPr lang="en-US" dirty="0">
                          <a:solidFill>
                            <a:srgbClr val="000000"/>
                          </a:solidFill>
                        </a:rPr>
                        <a:t>Raised when an input/ output operation fails, such as the print statement or the open() function when trying to open a file that does not exist.</a:t>
                      </a:r>
                    </a:p>
                    <a:p>
                      <a:pPr algn="just" fontAlgn="t"/>
                      <a:r>
                        <a:rPr lang="en-US" dirty="0">
                          <a:solidFill>
                            <a:srgbClr val="000000"/>
                          </a:solidFill>
                        </a:rPr>
                        <a:t>Raised for operating system-related errors.</a:t>
                      </a:r>
                    </a:p>
                  </a:txBody>
                  <a:tcPr marL="76200" marR="76200" marT="76200" marB="76200"/>
                </a:tc>
              </a:tr>
            </a:tbl>
          </a:graphicData>
        </a:graphic>
      </p:graphicFrame>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9</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16.1 Standard </a:t>
            </a:r>
            <a:r>
              <a:rPr lang="en-US" altLang="zh-TW" sz="3000" b="1" dirty="0" smtClean="0">
                <a:solidFill>
                  <a:srgbClr val="0070C0"/>
                </a:solidFill>
                <a:effectLst>
                  <a:outerShdw blurRad="38100" dist="38100" dir="2700000" algn="tl">
                    <a:srgbClr val="000000">
                      <a:alpha val="43137"/>
                    </a:srgbClr>
                  </a:outerShdw>
                </a:effectLst>
              </a:rPr>
              <a:t>Exception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https://www.tutorialspoint.com/python3/python_exceptions.htm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List of Standard </a:t>
            </a:r>
            <a:r>
              <a:rPr lang="en-US" altLang="zh-TW" sz="2000" dirty="0" smtClean="0"/>
              <a:t>Exceptions (5):</a:t>
            </a:r>
            <a:endParaRPr lang="en-US" altLang="zh-TW" sz="2000" dirty="0" smtClean="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graphicFrame>
        <p:nvGraphicFramePr>
          <p:cNvPr id="10" name="表格 9"/>
          <p:cNvGraphicFramePr>
            <a:graphicFrameLocks noGrp="1"/>
          </p:cNvGraphicFramePr>
          <p:nvPr/>
        </p:nvGraphicFramePr>
        <p:xfrm>
          <a:off x="304800" y="1687286"/>
          <a:ext cx="8548914" cy="2529840"/>
        </p:xfrm>
        <a:graphic>
          <a:graphicData uri="http://schemas.openxmlformats.org/drawingml/2006/table">
            <a:tbl>
              <a:tblPr firstRow="1" bandRow="1">
                <a:tableStyleId>{5C22544A-7EE6-4342-B048-85BDC9FD1C3A}</a:tableStyleId>
              </a:tblPr>
              <a:tblGrid>
                <a:gridCol w="2104571"/>
                <a:gridCol w="6444343"/>
              </a:tblGrid>
              <a:tr h="370840">
                <a:tc>
                  <a:txBody>
                    <a:bodyPr/>
                    <a:lstStyle/>
                    <a:p>
                      <a:pPr algn="l" fontAlgn="t"/>
                      <a:r>
                        <a:rPr lang="en-US" b="1" dirty="0" smtClean="0">
                          <a:solidFill>
                            <a:schemeClr val="tx1"/>
                          </a:solidFill>
                        </a:rPr>
                        <a:t>Exception</a:t>
                      </a:r>
                      <a:r>
                        <a:rPr lang="en-US" b="1" baseline="0" dirty="0" smtClean="0">
                          <a:solidFill>
                            <a:schemeClr val="tx1"/>
                          </a:solidFill>
                        </a:rPr>
                        <a:t> </a:t>
                      </a:r>
                      <a:r>
                        <a:rPr lang="en-US" b="1" dirty="0" smtClean="0">
                          <a:solidFill>
                            <a:schemeClr val="tx1"/>
                          </a:solidFill>
                        </a:rPr>
                        <a:t>Name</a:t>
                      </a:r>
                      <a:endParaRPr lang="en-US" dirty="0">
                        <a:solidFill>
                          <a:schemeClr val="tx1"/>
                        </a:solidFill>
                      </a:endParaRPr>
                    </a:p>
                  </a:txBody>
                  <a:tcPr marL="76200" marR="76200" marT="76200" marB="76200"/>
                </a:tc>
                <a:tc>
                  <a:txBody>
                    <a:bodyPr/>
                    <a:lstStyle/>
                    <a:p>
                      <a:pPr algn="l" fontAlgn="t"/>
                      <a:r>
                        <a:rPr lang="en-US" b="1" dirty="0" smtClean="0">
                          <a:solidFill>
                            <a:schemeClr val="tx1"/>
                          </a:solidFill>
                        </a:rPr>
                        <a:t>Description</a:t>
                      </a:r>
                      <a:endParaRPr lang="en-US" dirty="0">
                        <a:solidFill>
                          <a:schemeClr val="tx1"/>
                        </a:solidFill>
                      </a:endParaRPr>
                    </a:p>
                  </a:txBody>
                  <a:tcPr marL="76200" marR="76200" marT="76200" marB="76200"/>
                </a:tc>
              </a:tr>
              <a:tr h="370840">
                <a:tc>
                  <a:txBody>
                    <a:bodyPr/>
                    <a:lstStyle/>
                    <a:p>
                      <a:pPr algn="just" fontAlgn="t"/>
                      <a:r>
                        <a:rPr lang="en-US" dirty="0" err="1">
                          <a:solidFill>
                            <a:srgbClr val="000000"/>
                          </a:solidFill>
                        </a:rPr>
                        <a:t>SyntaxError</a:t>
                      </a:r>
                      <a:endParaRPr lang="en-US" dirty="0">
                        <a:solidFill>
                          <a:srgbClr val="000000"/>
                        </a:solidFill>
                      </a:endParaRPr>
                    </a:p>
                    <a:p>
                      <a:pPr algn="just" fontAlgn="t"/>
                      <a:r>
                        <a:rPr lang="en-US" dirty="0" err="1">
                          <a:solidFill>
                            <a:srgbClr val="000000"/>
                          </a:solidFill>
                        </a:rPr>
                        <a:t>IndentationError</a:t>
                      </a:r>
                      <a:endParaRPr lang="en-US" dirty="0">
                        <a:solidFill>
                          <a:srgbClr val="000000"/>
                        </a:solidFill>
                      </a:endParaRPr>
                    </a:p>
                  </a:txBody>
                  <a:tcPr marL="76200" marR="76200" marT="76200" marB="76200"/>
                </a:tc>
                <a:tc>
                  <a:txBody>
                    <a:bodyPr/>
                    <a:lstStyle/>
                    <a:p>
                      <a:pPr algn="just" fontAlgn="t"/>
                      <a:r>
                        <a:rPr lang="en-US">
                          <a:solidFill>
                            <a:srgbClr val="000000"/>
                          </a:solidFill>
                        </a:rPr>
                        <a:t>Raised when there is an error in Python syntax.</a:t>
                      </a:r>
                    </a:p>
                    <a:p>
                      <a:pPr algn="just" fontAlgn="t"/>
                      <a:r>
                        <a:rPr lang="en-US">
                          <a:solidFill>
                            <a:srgbClr val="000000"/>
                          </a:solidFill>
                        </a:rPr>
                        <a:t>Raised when indentation is not specified properly.</a:t>
                      </a:r>
                    </a:p>
                  </a:txBody>
                  <a:tcPr marL="76200" marR="76200" marT="76200" marB="76200"/>
                </a:tc>
              </a:tr>
              <a:tr h="370840">
                <a:tc>
                  <a:txBody>
                    <a:bodyPr/>
                    <a:lstStyle/>
                    <a:p>
                      <a:pPr fontAlgn="t"/>
                      <a:r>
                        <a:rPr lang="en-US"/>
                        <a:t>SystemError</a:t>
                      </a:r>
                    </a:p>
                  </a:txBody>
                  <a:tcPr marL="76200" marR="76200" marT="76200" marB="76200"/>
                </a:tc>
                <a:tc>
                  <a:txBody>
                    <a:bodyPr/>
                    <a:lstStyle/>
                    <a:p>
                      <a:pPr fontAlgn="t"/>
                      <a:r>
                        <a:rPr lang="en-US"/>
                        <a:t>Raised when the interpreter finds an internal problem, but when this error is encountered the Python interpreter does not exit.</a:t>
                      </a:r>
                    </a:p>
                  </a:txBody>
                  <a:tcPr marL="76200" marR="76200" marT="76200" marB="76200"/>
                </a:tc>
              </a:tr>
              <a:tr h="370840">
                <a:tc>
                  <a:txBody>
                    <a:bodyPr/>
                    <a:lstStyle/>
                    <a:p>
                      <a:pPr fontAlgn="t"/>
                      <a:r>
                        <a:rPr lang="en-US"/>
                        <a:t>SystemExit</a:t>
                      </a:r>
                    </a:p>
                  </a:txBody>
                  <a:tcPr marL="76200" marR="76200" marT="76200" marB="76200"/>
                </a:tc>
                <a:tc>
                  <a:txBody>
                    <a:bodyPr/>
                    <a:lstStyle/>
                    <a:p>
                      <a:pPr fontAlgn="t"/>
                      <a:r>
                        <a:rPr lang="en-US" dirty="0"/>
                        <a:t>Raised when Python interpreter is quit by using the </a:t>
                      </a:r>
                      <a:r>
                        <a:rPr lang="en-US" dirty="0" err="1"/>
                        <a:t>sys.exit</a:t>
                      </a:r>
                      <a:r>
                        <a:rPr lang="en-US" dirty="0"/>
                        <a:t>() function. If not handled in the code, causes the interpreter to exit.</a:t>
                      </a:r>
                    </a:p>
                  </a:txBody>
                  <a:tcPr marL="76200" marR="76200" marT="76200" marB="76200"/>
                </a:tc>
              </a:tr>
            </a:tbl>
          </a:graphicData>
        </a:graphic>
      </p:graphicFrame>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emplate.potx" id="{E80F494D-E271-464E-886B-3BA5D5541D0D}" vid="{81EB598E-8E2C-439E-AC78-BC692462472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5405</TotalTime>
  <Words>2537</Words>
  <Application>Microsoft Office PowerPoint</Application>
  <PresentationFormat>如螢幕大小 (4:3)</PresentationFormat>
  <Paragraphs>485</Paragraphs>
  <Slides>48</Slides>
  <Notes>1</Notes>
  <HiddenSlides>0</HiddenSlides>
  <MMClips>0</MMClips>
  <ScaleCrop>false</ScaleCrop>
  <HeadingPairs>
    <vt:vector size="4" baseType="variant">
      <vt:variant>
        <vt:lpstr>佈景主題</vt:lpstr>
      </vt:variant>
      <vt:variant>
        <vt:i4>2</vt:i4>
      </vt:variant>
      <vt:variant>
        <vt:lpstr>投影片標題</vt:lpstr>
      </vt:variant>
      <vt:variant>
        <vt:i4>48</vt:i4>
      </vt:variant>
    </vt:vector>
  </HeadingPairs>
  <TitlesOfParts>
    <vt:vector size="50" baseType="lpstr">
      <vt:lpstr>Office Theme</vt:lpstr>
      <vt:lpstr>Facet</vt:lpstr>
      <vt:lpstr>投影片 1</vt:lpstr>
      <vt:lpstr>投影片 2</vt:lpstr>
      <vt:lpstr>16 Exception</vt:lpstr>
      <vt:lpstr>投影片 4</vt:lpstr>
      <vt:lpstr>16.1 Standard Exception</vt:lpstr>
      <vt:lpstr>16.1 Standard Exception</vt:lpstr>
      <vt:lpstr>16.1 Standard Exception</vt:lpstr>
      <vt:lpstr>16.1 Standard Exception</vt:lpstr>
      <vt:lpstr>16.1 Standard Exception</vt:lpstr>
      <vt:lpstr>16.1 Standard Exception</vt:lpstr>
      <vt:lpstr>投影片 11</vt:lpstr>
      <vt:lpstr>16.2 Assertion</vt:lpstr>
      <vt:lpstr>投影片 13</vt:lpstr>
      <vt:lpstr>16.3 Assertion Statement</vt:lpstr>
      <vt:lpstr>16.2 Assertion Statement</vt:lpstr>
      <vt:lpstr>16.3 Assertion Statement</vt:lpstr>
      <vt:lpstr>投影片 17</vt:lpstr>
      <vt:lpstr>16.4 What is Exception?</vt:lpstr>
      <vt:lpstr>投影片 19</vt:lpstr>
      <vt:lpstr>16.5 Handle an Exception</vt:lpstr>
      <vt:lpstr>16.5 Handle an Exception</vt:lpstr>
      <vt:lpstr>16.5 Handle an Exception</vt:lpstr>
      <vt:lpstr>16.5 Handle an Exception</vt:lpstr>
      <vt:lpstr>16.5 Handle an Exception</vt:lpstr>
      <vt:lpstr>16.5 Handle an Exception</vt:lpstr>
      <vt:lpstr>投影片 26</vt:lpstr>
      <vt:lpstr>16.6 The except Clause with No Exception</vt:lpstr>
      <vt:lpstr>投影片 28</vt:lpstr>
      <vt:lpstr>16.7 The except Clause with Multiple Exception</vt:lpstr>
      <vt:lpstr>投影片 30</vt:lpstr>
      <vt:lpstr>16.8 The except Clause with Multiple Exception</vt:lpstr>
      <vt:lpstr>16.8 The except Clause with Multiple Exception</vt:lpstr>
      <vt:lpstr>16.8 The except Clause with Multiple Exception</vt:lpstr>
      <vt:lpstr>投影片 34</vt:lpstr>
      <vt:lpstr>16.9 Argument of Exception</vt:lpstr>
      <vt:lpstr>16.9 Argument of Exception</vt:lpstr>
      <vt:lpstr>16.9 Argument of Exception</vt:lpstr>
      <vt:lpstr>16.9 Argument of Exception</vt:lpstr>
      <vt:lpstr>投影片 39</vt:lpstr>
      <vt:lpstr>16.9 Argument of Exception</vt:lpstr>
      <vt:lpstr>16.9 Argument of Exception</vt:lpstr>
      <vt:lpstr>16.9 Argument of Exception</vt:lpstr>
      <vt:lpstr>16.9 Argument of Exception</vt:lpstr>
      <vt:lpstr>16.9 Argument of Exception</vt:lpstr>
      <vt:lpstr>投影片 45</vt:lpstr>
      <vt:lpstr>16.9 Argument of Exception</vt:lpstr>
      <vt:lpstr>16.9 Argument of Exception</vt:lpstr>
      <vt:lpstr>投影片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1319</cp:revision>
  <dcterms:created xsi:type="dcterms:W3CDTF">2015-10-11T19:53:33Z</dcterms:created>
  <dcterms:modified xsi:type="dcterms:W3CDTF">2017-01-16T19:39:29Z</dcterms:modified>
</cp:coreProperties>
</file>