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2"/>
  </p:notesMasterIdLst>
  <p:sldIdLst>
    <p:sldId id="256" r:id="rId3"/>
    <p:sldId id="257" r:id="rId4"/>
    <p:sldId id="258" r:id="rId5"/>
    <p:sldId id="285" r:id="rId6"/>
    <p:sldId id="284" r:id="rId7"/>
    <p:sldId id="288" r:id="rId8"/>
    <p:sldId id="287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301" r:id="rId17"/>
    <p:sldId id="296" r:id="rId18"/>
    <p:sldId id="303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5" r:id="rId29"/>
    <p:sldId id="321" r:id="rId30"/>
    <p:sldId id="322" r:id="rId31"/>
    <p:sldId id="323" r:id="rId32"/>
    <p:sldId id="324" r:id="rId33"/>
    <p:sldId id="316" r:id="rId34"/>
    <p:sldId id="320" r:id="rId35"/>
    <p:sldId id="325" r:id="rId36"/>
    <p:sldId id="326" r:id="rId37"/>
    <p:sldId id="327" r:id="rId38"/>
    <p:sldId id="328" r:id="rId39"/>
    <p:sldId id="329" r:id="rId40"/>
    <p:sldId id="330" r:id="rId41"/>
    <p:sldId id="332" r:id="rId42"/>
    <p:sldId id="331" r:id="rId43"/>
    <p:sldId id="333" r:id="rId44"/>
    <p:sldId id="334" r:id="rId45"/>
    <p:sldId id="335" r:id="rId46"/>
    <p:sldId id="336" r:id="rId47"/>
    <p:sldId id="338" r:id="rId48"/>
    <p:sldId id="337" r:id="rId49"/>
    <p:sldId id="339" r:id="rId50"/>
    <p:sldId id="28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5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1: </a:t>
            </a:r>
            <a:r>
              <a:rPr lang="en-US" altLang="zh-TW" b="1" dirty="0" smtClean="0">
                <a:solidFill>
                  <a:srgbClr val="7030A0"/>
                </a:solidFill>
              </a:rPr>
              <a:t>OOP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Create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variable </a:t>
            </a:r>
            <a:r>
              <a:rPr lang="en-US" altLang="zh-TW" sz="2000" i="1" dirty="0" err="1" smtClean="0"/>
              <a:t>empCount</a:t>
            </a:r>
            <a:r>
              <a:rPr lang="en-US" altLang="zh-TW" sz="2000" dirty="0" smtClean="0"/>
              <a:t> is a class variable whose value is shared among all the instances of a in this class.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can be accessed as </a:t>
            </a:r>
            <a:r>
              <a:rPr lang="en-US" altLang="zh-TW" sz="2000" i="1" dirty="0" err="1" smtClean="0"/>
              <a:t>Employee.empCount</a:t>
            </a:r>
            <a:r>
              <a:rPr lang="en-US" altLang="zh-TW" sz="2000" dirty="0" smtClean="0"/>
              <a:t> from inside the class or outside the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first method </a:t>
            </a:r>
            <a:r>
              <a:rPr lang="en-US" altLang="zh-TW" sz="2000" i="1" dirty="0" smtClean="0"/>
              <a:t>__init__()</a:t>
            </a:r>
            <a:r>
              <a:rPr lang="en-US" altLang="zh-TW" sz="2000" dirty="0" smtClean="0"/>
              <a:t> is a special method, which is called class constructor or initialization method that Python calls when you create a new instance of this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declare other class methods like normal functions with the exception that the first argument to each method is </a:t>
            </a:r>
            <a:r>
              <a:rPr lang="en-US" altLang="zh-TW" sz="2000" i="1" dirty="0" smtClean="0"/>
              <a:t>self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adds the </a:t>
            </a:r>
            <a:r>
              <a:rPr lang="en-US" altLang="zh-TW" sz="2000" i="1" dirty="0" smtClean="0"/>
              <a:t>self</a:t>
            </a:r>
            <a:r>
              <a:rPr lang="en-US" altLang="zh-TW" sz="2000" dirty="0" smtClean="0"/>
              <a:t> argument to the list for you; you do not need to include it when you call the methods.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Create Instance Object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Create Instance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create instances of a class, you call the class using class name and pass in whatever arguments its </a:t>
            </a:r>
            <a:r>
              <a:rPr lang="en-US" altLang="zh-TW" sz="2000" i="1" dirty="0" smtClean="0"/>
              <a:t>__init__</a:t>
            </a:r>
            <a:r>
              <a:rPr lang="en-US" altLang="zh-TW" sz="2000" dirty="0" smtClean="0"/>
              <a:t> method accepts.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277259" y="1959292"/>
            <a:ext cx="607422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#This would create first object of Employee class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emp1 = Employee("Zara", 2000)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#This would create second object of Employee class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emp2 = Employee("</a:t>
            </a:r>
            <a:r>
              <a:rPr lang="en-US" altLang="zh-TW" sz="2000" dirty="0" err="1" smtClean="0"/>
              <a:t>Manni</a:t>
            </a:r>
            <a:r>
              <a:rPr lang="en-US" altLang="zh-TW" sz="2000" dirty="0" smtClean="0"/>
              <a:t>", 5000)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Access Attribute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Access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access the object's attributes using the dot operator with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Class variable would be accessed using class name as follows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99888" y="1944779"/>
            <a:ext cx="607422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emp1.displayEmployee()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emp2.displayEmployee()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print ("Total Employee %d" % </a:t>
            </a:r>
            <a:r>
              <a:rPr lang="en-US" altLang="zh-TW" sz="2000" dirty="0" err="1" smtClean="0"/>
              <a:t>Employee.empCount</a:t>
            </a:r>
            <a:r>
              <a:rPr lang="en-US" altLang="zh-TW" sz="2000" dirty="0" smtClean="0"/>
              <a:t>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7543" y="3098662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add, remove, or modify attributes of classes and objects at any time 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921660" y="3650208"/>
            <a:ext cx="607422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emp1.salary = 7000     # Add an 'salary' attribute. emp1.name = 'xyz'      # Modify 'age' attribute.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emp1.salary           # Delete 'age' attribute.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Access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Instead of using the normal statements to access attributes, you can use the following functions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getattr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obj</a:t>
            </a:r>
            <a:r>
              <a:rPr lang="en-US" altLang="zh-TW" sz="2000" b="1" dirty="0" smtClean="0"/>
              <a:t>, name[, default])</a:t>
            </a:r>
            <a:r>
              <a:rPr lang="en-US" altLang="zh-TW" sz="2000" dirty="0" smtClean="0"/>
              <a:t> − to access the attribute of object.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hasattr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obj,name</a:t>
            </a:r>
            <a:r>
              <a:rPr lang="en-US" altLang="zh-TW" sz="2000" b="1" dirty="0" smtClean="0"/>
              <a:t>)</a:t>
            </a:r>
            <a:r>
              <a:rPr lang="en-US" altLang="zh-TW" sz="2000" dirty="0" smtClean="0"/>
              <a:t> − to check if an attribute exists or not.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setattr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obj,name,value</a:t>
            </a:r>
            <a:r>
              <a:rPr lang="en-US" altLang="zh-TW" sz="2000" b="1" dirty="0" smtClean="0"/>
              <a:t>)</a:t>
            </a:r>
            <a:r>
              <a:rPr lang="en-US" altLang="zh-TW" sz="2000" dirty="0" smtClean="0"/>
              <a:t> − to set an attribute. If attribute does not exist, then it would be created.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delattr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obj</a:t>
            </a:r>
            <a:r>
              <a:rPr lang="en-US" altLang="zh-TW" sz="2000" b="1" dirty="0" smtClean="0"/>
              <a:t>, name)</a:t>
            </a:r>
            <a:r>
              <a:rPr lang="en-US" altLang="zh-TW" sz="2000" dirty="0" smtClean="0"/>
              <a:t> − to delete an attribute.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921659" y="3650208"/>
            <a:ext cx="80481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hasattr</a:t>
            </a:r>
            <a:r>
              <a:rPr lang="en-US" altLang="zh-TW" sz="2000" dirty="0" smtClean="0"/>
              <a:t>(emp1, 'salary')                # Returns true if 'salary' attribute exists </a:t>
            </a:r>
            <a:r>
              <a:rPr lang="en-US" altLang="zh-TW" sz="2000" dirty="0" err="1" smtClean="0"/>
              <a:t>getattr</a:t>
            </a:r>
            <a:r>
              <a:rPr lang="en-US" altLang="zh-TW" sz="2000" dirty="0" smtClean="0"/>
              <a:t>(emp1, 'salary')                 # Returns value of 'salary' attribute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setattr</a:t>
            </a:r>
            <a:r>
              <a:rPr lang="en-US" altLang="zh-TW" sz="2000" dirty="0" smtClean="0"/>
              <a:t>(emp1, 'salary', 7000)      # Set attribute 'salary' at 7000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delattr</a:t>
            </a:r>
            <a:r>
              <a:rPr lang="en-US" altLang="zh-TW" sz="2000" dirty="0" smtClean="0"/>
              <a:t>(emp1, 'salary')                  # Delete attribute 'salary'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Access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1" y="1131977"/>
            <a:ext cx="4078514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Put all the above codes together: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4557487" y="1044893"/>
            <a:ext cx="4586513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class Employee: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'Common base class for all employees'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empCount</a:t>
            </a:r>
            <a:r>
              <a:rPr lang="en-US" altLang="zh-TW" sz="1400" dirty="0" smtClean="0"/>
              <a:t> = 0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def __init__(self, name, salary):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self.name = name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self.salary</a:t>
            </a:r>
            <a:r>
              <a:rPr lang="en-US" altLang="zh-TW" sz="1400" dirty="0" smtClean="0"/>
              <a:t> = salary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Employee.empCount</a:t>
            </a:r>
            <a:r>
              <a:rPr lang="en-US" altLang="zh-TW" sz="1400" dirty="0" smtClean="0"/>
              <a:t> += 1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def </a:t>
            </a:r>
            <a:r>
              <a:rPr lang="en-US" altLang="zh-TW" sz="1400" dirty="0" err="1" smtClean="0"/>
              <a:t>displayCount</a:t>
            </a:r>
            <a:r>
              <a:rPr lang="en-US" altLang="zh-TW" sz="14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print ("Total Employee %d" % </a:t>
            </a:r>
            <a:r>
              <a:rPr lang="en-US" altLang="zh-TW" sz="1400" dirty="0" err="1" smtClean="0"/>
              <a:t>Employee.empCount</a:t>
            </a:r>
            <a:r>
              <a:rPr lang="en-US" altLang="zh-TW" sz="14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def </a:t>
            </a:r>
            <a:r>
              <a:rPr lang="en-US" altLang="zh-TW" sz="1400" dirty="0" err="1" smtClean="0"/>
              <a:t>displayEmployee</a:t>
            </a:r>
            <a:r>
              <a:rPr lang="en-US" altLang="zh-TW" sz="14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print ("Name : ", self.name,  ", Salary: ", </a:t>
            </a:r>
            <a:r>
              <a:rPr lang="en-US" altLang="zh-TW" sz="1400" dirty="0" err="1" smtClean="0"/>
              <a:t>self.salary</a:t>
            </a:r>
            <a:r>
              <a:rPr lang="en-US" altLang="zh-TW" sz="14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#This would create first object of Employee class"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emp1 = Employee("Zara", 2000)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#This would create second object of Employee class"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emp2 = Employee("</a:t>
            </a:r>
            <a:r>
              <a:rPr lang="en-US" altLang="zh-TW" sz="1400" dirty="0" err="1" smtClean="0"/>
              <a:t>Manni</a:t>
            </a:r>
            <a:r>
              <a:rPr lang="en-US" altLang="zh-TW" sz="1400" dirty="0" smtClean="0"/>
              <a:t>", 5000)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emp1.displayEmployee()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emp2.displayEmployee()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print ("Total Employee %d" % </a:t>
            </a:r>
            <a:r>
              <a:rPr lang="en-US" altLang="zh-TW" sz="1400" dirty="0" err="1" smtClean="0"/>
              <a:t>Employee.empCount</a:t>
            </a:r>
            <a:r>
              <a:rPr lang="en-US" altLang="zh-TW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29" y="2389868"/>
            <a:ext cx="4048125" cy="742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Built-in Class Attribute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Built-in Class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Every Python class keeps following built-in attributes and they can be accessed using dot operator like any other attribute: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</a:t>
            </a:r>
            <a:r>
              <a:rPr lang="en-US" altLang="zh-TW" sz="2000" b="1" dirty="0" err="1" smtClean="0"/>
              <a:t>dict</a:t>
            </a:r>
            <a:r>
              <a:rPr lang="en-US" altLang="zh-TW" sz="2000" b="1" dirty="0" smtClean="0"/>
              <a:t>__</a:t>
            </a:r>
            <a:r>
              <a:rPr lang="en-US" altLang="zh-TW" sz="2000" dirty="0" smtClean="0"/>
              <a:t> − Dictionary containing the class's namespace.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__doc__</a:t>
            </a:r>
            <a:r>
              <a:rPr lang="en-US" altLang="zh-TW" sz="2000" dirty="0" smtClean="0"/>
              <a:t> − Class documentation string or none, if undefined.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__name__</a:t>
            </a:r>
            <a:r>
              <a:rPr lang="en-US" altLang="zh-TW" sz="2000" dirty="0" smtClean="0"/>
              <a:t> − Class name.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__module__</a:t>
            </a:r>
            <a:r>
              <a:rPr lang="en-US" altLang="zh-TW" sz="2000" dirty="0" smtClean="0"/>
              <a:t> − Module name in which the class is defined. This attribute is "__main__" in interactive mode.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__bases__</a:t>
            </a:r>
            <a:r>
              <a:rPr lang="en-US" altLang="zh-TW" sz="2000" dirty="0" smtClean="0"/>
              <a:t> − A possibly empty tuple containing the base classes, in the order of their occurrence in the base class list.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Built-in Class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 of  the above class let us try to access all these attributes (1).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24000" y="1698036"/>
            <a:ext cx="555897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class Employee: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'Common base class for all employees'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empCount</a:t>
            </a:r>
            <a:r>
              <a:rPr lang="en-US" altLang="zh-TW" sz="1600" dirty="0" smtClean="0"/>
              <a:t> = 0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def __init__(self, name, salary):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self.name = name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self.salary</a:t>
            </a:r>
            <a:r>
              <a:rPr lang="en-US" altLang="zh-TW" sz="1600" dirty="0" smtClean="0"/>
              <a:t> = salary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Employee.empCount</a:t>
            </a:r>
            <a:r>
              <a:rPr lang="en-US" altLang="zh-TW" sz="1600" dirty="0" smtClean="0"/>
              <a:t> += 1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def </a:t>
            </a:r>
            <a:r>
              <a:rPr lang="en-US" altLang="zh-TW" sz="1600" dirty="0" err="1" smtClean="0"/>
              <a:t>displayCount</a:t>
            </a:r>
            <a:r>
              <a:rPr lang="en-US" altLang="zh-TW" sz="16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print ("Total Employee %d" % </a:t>
            </a:r>
            <a:r>
              <a:rPr lang="en-US" altLang="zh-TW" sz="1600" dirty="0" err="1" smtClean="0"/>
              <a:t>Employee.empCount</a:t>
            </a:r>
            <a:r>
              <a:rPr lang="en-US" altLang="zh-TW" sz="1600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def </a:t>
            </a:r>
            <a:r>
              <a:rPr lang="en-US" altLang="zh-TW" sz="1600" dirty="0" err="1" smtClean="0"/>
              <a:t>displayEmployee</a:t>
            </a:r>
            <a:r>
              <a:rPr lang="en-US" altLang="zh-TW" sz="16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print ("Name : ", self.name,  ", Salary: ", </a:t>
            </a:r>
            <a:r>
              <a:rPr lang="en-US" altLang="zh-TW" sz="1600" dirty="0" err="1" smtClean="0"/>
              <a:t>self.salary</a:t>
            </a:r>
            <a:r>
              <a:rPr lang="en-US" altLang="zh-TW" sz="1600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emp1 = Employee("Zara", 2000)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emp2 = Employee("</a:t>
            </a:r>
            <a:r>
              <a:rPr lang="en-US" altLang="zh-TW" sz="1600" dirty="0" err="1" smtClean="0"/>
              <a:t>Manni</a:t>
            </a:r>
            <a:r>
              <a:rPr lang="en-US" altLang="zh-TW" sz="1600" dirty="0" smtClean="0"/>
              <a:t>", 5000)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("</a:t>
            </a:r>
            <a:r>
              <a:rPr lang="en-US" altLang="zh-TW" sz="1600" dirty="0" err="1" smtClean="0"/>
              <a:t>Employee.__doc</a:t>
            </a:r>
            <a:r>
              <a:rPr lang="en-US" altLang="zh-TW" sz="1600" dirty="0" smtClean="0"/>
              <a:t>__:", </a:t>
            </a:r>
            <a:r>
              <a:rPr lang="en-US" altLang="zh-TW" sz="1600" dirty="0" err="1" smtClean="0"/>
              <a:t>Employee.__doc</a:t>
            </a:r>
            <a:r>
              <a:rPr lang="en-US" altLang="zh-TW" sz="1600" dirty="0" smtClean="0"/>
              <a:t>__)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("</a:t>
            </a:r>
            <a:r>
              <a:rPr lang="en-US" altLang="zh-TW" sz="1600" dirty="0" err="1" smtClean="0"/>
              <a:t>Employee.__name</a:t>
            </a:r>
            <a:r>
              <a:rPr lang="en-US" altLang="zh-TW" sz="1600" dirty="0" smtClean="0"/>
              <a:t>__:", </a:t>
            </a:r>
            <a:r>
              <a:rPr lang="en-US" altLang="zh-TW" sz="1600" dirty="0" err="1" smtClean="0"/>
              <a:t>Employee.__name</a:t>
            </a:r>
            <a:r>
              <a:rPr lang="en-US" altLang="zh-TW" sz="1600" dirty="0" smtClean="0"/>
              <a:t>__)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("</a:t>
            </a:r>
            <a:r>
              <a:rPr lang="en-US" altLang="zh-TW" sz="1600" dirty="0" err="1" smtClean="0"/>
              <a:t>Employee.__module</a:t>
            </a:r>
            <a:r>
              <a:rPr lang="en-US" altLang="zh-TW" sz="1600" dirty="0" smtClean="0"/>
              <a:t>__:", </a:t>
            </a:r>
            <a:r>
              <a:rPr lang="en-US" altLang="zh-TW" sz="1600" dirty="0" err="1" smtClean="0"/>
              <a:t>Employee.__module</a:t>
            </a:r>
            <a:r>
              <a:rPr lang="en-US" altLang="zh-TW" sz="1600" dirty="0" smtClean="0"/>
              <a:t>__)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("</a:t>
            </a:r>
            <a:r>
              <a:rPr lang="en-US" altLang="zh-TW" sz="1600" dirty="0" err="1" smtClean="0"/>
              <a:t>Employee.__bases</a:t>
            </a:r>
            <a:r>
              <a:rPr lang="en-US" altLang="zh-TW" sz="1600" dirty="0" smtClean="0"/>
              <a:t>__:", </a:t>
            </a:r>
            <a:r>
              <a:rPr lang="en-US" altLang="zh-TW" sz="1600" dirty="0" err="1" smtClean="0"/>
              <a:t>Employee.__bases</a:t>
            </a:r>
            <a:r>
              <a:rPr lang="en-US" altLang="zh-TW" sz="1600" dirty="0" smtClean="0"/>
              <a:t>__)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("</a:t>
            </a:r>
            <a:r>
              <a:rPr lang="en-US" altLang="zh-TW" sz="1600" dirty="0" err="1" smtClean="0"/>
              <a:t>Employee.__dict</a:t>
            </a:r>
            <a:r>
              <a:rPr lang="en-US" altLang="zh-TW" sz="1600" dirty="0" smtClean="0"/>
              <a:t>__:", </a:t>
            </a:r>
            <a:r>
              <a:rPr lang="en-US" altLang="zh-TW" sz="1600" dirty="0" err="1" smtClean="0"/>
              <a:t>Employee.__dict</a:t>
            </a:r>
            <a:r>
              <a:rPr lang="en-US" altLang="zh-TW" sz="1600" dirty="0" smtClean="0"/>
              <a:t>__ )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Built-in Class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built-in Class attributes (2).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511" y="1950810"/>
            <a:ext cx="6153150" cy="1504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Built-in Class Attribute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Built-in Class Attribute.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78857" y="1654495"/>
            <a:ext cx="555897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02_Emplyee.py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4550" y="2178731"/>
            <a:ext cx="6162675" cy="1571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Destroy Object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Destroy Object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deletes unneeded objects (built-in types or class instances) automatically to free the memory space.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process by which Python periodically reclaims blocks of memory that no longer are in use is termed as Garbage Collection.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Python's garbage collector runs during program execution and is triggered when an object's reference count reaches zero.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object's reference count changes as the number of aliases that point to it changes.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object's reference count increases when it is assigned a new name or placed in a container (list, tuple, or dictionary).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object's reference count decreases when it is deleted with </a:t>
            </a:r>
            <a:r>
              <a:rPr lang="en-US" altLang="zh-TW" sz="2000" i="1" dirty="0" smtClean="0"/>
              <a:t>del</a:t>
            </a:r>
            <a:r>
              <a:rPr lang="en-US" altLang="zh-TW" sz="2000" dirty="0" smtClean="0"/>
              <a:t>, its reference is reassigned, or its reference goes out of scope.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an object's reference count reaches zero, Python collects it automatically.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Destroy Object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Destroy object examples as below: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001485" y="1741580"/>
            <a:ext cx="555897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a = 40       # Create object &lt;40&gt;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b = a         # Increase ref. count of &lt;40&gt;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 = [b]       # Increase ref. count of &lt;40&gt; 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a         # Decrease ref. count of &lt;40&gt;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b = 100     # Decrease ref. count of &lt;40&gt;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c[0] = -1    # Decrease ref. count of &lt;40&gt;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Example of Destroy Object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Example of Destroy Object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__del__() destructor prints the class name of an instance that is about to be destroyed  (1).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248231" y="1886722"/>
            <a:ext cx="6676571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class Point: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__init__( self, x=0, y=0):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self.x</a:t>
            </a:r>
            <a:r>
              <a:rPr lang="en-US" altLang="zh-TW" sz="2000" dirty="0" smtClean="0"/>
              <a:t> = x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self.y</a:t>
            </a:r>
            <a:r>
              <a:rPr lang="en-US" altLang="zh-TW" sz="2000" dirty="0" smtClean="0"/>
              <a:t> = 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__del__(self):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class_name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self.__class__.__name</a:t>
            </a:r>
            <a:r>
              <a:rPr lang="en-US" altLang="zh-TW" sz="2000" dirty="0" smtClean="0"/>
              <a:t>__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print (</a:t>
            </a:r>
            <a:r>
              <a:rPr lang="en-US" altLang="zh-TW" sz="2000" dirty="0" err="1" smtClean="0"/>
              <a:t>class_name</a:t>
            </a:r>
            <a:r>
              <a:rPr lang="en-US" altLang="zh-TW" sz="2000" dirty="0" smtClean="0"/>
              <a:t>, "destroyed")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pt1 = Point()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pt2 = pt1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pt3 = pt1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print (id(pt1), id(pt2), id(pt3));   # prints the ids of the objects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pt1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pt2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pt3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Example of Destroy Object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the above code is executed, it produces the following result.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objects which are book keeping inside Python are deleted automatically.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pointers to objects have to removed by programmer one-by-one.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9925" y="2872697"/>
            <a:ext cx="4276725" cy="619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Example of Destroy Object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Note</a:t>
            </a:r>
            <a:r>
              <a:rPr lang="en-US" altLang="zh-TW" sz="2000" dirty="0" smtClean="0"/>
              <a:t> − Ideally, you should define your classes in a separate file, then you should import them in your main program file using </a:t>
            </a:r>
            <a:r>
              <a:rPr lang="en-US" altLang="zh-TW" sz="2000" i="1" dirty="0" smtClean="0"/>
              <a:t>import</a:t>
            </a:r>
            <a:r>
              <a:rPr lang="en-US" altLang="zh-TW" sz="2000" dirty="0" smtClean="0"/>
              <a:t> statement.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the above example, assuming definition of a Point class is contained in </a:t>
            </a:r>
            <a:r>
              <a:rPr lang="en-US" altLang="zh-TW" sz="2000" i="1" dirty="0" smtClean="0"/>
              <a:t>point.py</a:t>
            </a:r>
            <a:r>
              <a:rPr lang="en-US" altLang="zh-TW" sz="2000" dirty="0" smtClean="0"/>
              <a:t> and there is no other executable code in it.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Import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TW" sz="3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has been an object-oriented language since the time it existed.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Due to this, creating and using classes and objects are downright easy.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chapter helps you become an expert in using Python's object-oriented programming support.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do not have any previous experience with object-oriented (OO) programming, you may want to consult an introductory course on it or at least a tutorial of some sort so that you have a grasp of the basic concepts.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However, here is a small introduction of Object-Oriented Programming (OOP) to help you.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Import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file “point.py” (all lower cases) for package name.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Package name is lower case.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Class name is Capital (Camel case).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41832" y="2568894"/>
            <a:ext cx="6676571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class Point: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__init__( self, x=0, y=0):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self.x</a:t>
            </a:r>
            <a:r>
              <a:rPr lang="en-US" altLang="zh-TW" sz="2000" dirty="0" smtClean="0"/>
              <a:t> = x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self.y</a:t>
            </a:r>
            <a:r>
              <a:rPr lang="en-US" altLang="zh-TW" sz="2000" dirty="0" smtClean="0"/>
              <a:t> = 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__del__(self):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class_name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self.__class__.__name</a:t>
            </a:r>
            <a:r>
              <a:rPr lang="en-US" altLang="zh-TW" sz="2000" dirty="0" smtClean="0"/>
              <a:t>__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print (</a:t>
            </a:r>
            <a:r>
              <a:rPr lang="en-US" altLang="zh-TW" sz="2000" dirty="0" err="1" smtClean="0"/>
              <a:t>class_name</a:t>
            </a:r>
            <a:r>
              <a:rPr lang="en-US" altLang="zh-TW" sz="2000" dirty="0" smtClean="0"/>
              <a:t>, "destroyed")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Import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file “04_TestPoint.py” (all lower cases) for package name.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Import package name  is lower case, e.g., import point.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Access class name is Capital (Camel case), e.g., </a:t>
            </a:r>
            <a:r>
              <a:rPr lang="en-US" altLang="zh-TW" sz="2000" dirty="0" err="1" smtClean="0"/>
              <a:t>point.Point</a:t>
            </a:r>
            <a:r>
              <a:rPr lang="en-US" altLang="zh-TW" sz="2000" dirty="0" smtClean="0"/>
              <a:t>().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70862" y="2655979"/>
            <a:ext cx="40639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fr-FR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fr-FR" altLang="zh-TW" sz="2000" dirty="0" smtClean="0"/>
              <a:t>import point</a:t>
            </a:r>
          </a:p>
          <a:p>
            <a:pPr>
              <a:buClr>
                <a:srgbClr val="00B0F0"/>
              </a:buClr>
            </a:pPr>
            <a:r>
              <a:rPr lang="fr-FR" altLang="zh-TW" sz="2000" dirty="0" smtClean="0"/>
              <a:t>p1 = point.</a:t>
            </a:r>
            <a:r>
              <a:rPr lang="fr-FR" altLang="zh-TW" sz="2000" b="1" dirty="0" smtClean="0"/>
              <a:t>Point</a:t>
            </a:r>
            <a:r>
              <a:rPr lang="fr-FR" altLang="zh-TW" sz="2000" dirty="0" smtClean="0"/>
              <a:t>()</a:t>
            </a:r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468" y="3833813"/>
            <a:ext cx="4095750" cy="409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 Class Inheritance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 Class Inheritance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Instead of starting from a scratch, you can create a class by deriving it from a pre-existing class by listing the parent class in parentheses after the new class name.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Syntax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Derived classes are declared much like their parent class; however, a list of base classes to inherit from is given after the class name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856346" y="4179980"/>
            <a:ext cx="667657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SubClassName</a:t>
            </a:r>
            <a:r>
              <a:rPr lang="en-US" altLang="zh-TW" sz="2000" dirty="0" smtClean="0"/>
              <a:t> (ParentClass1[, ParentClass2, ...]):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'Optional class documentation string'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class_suite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 Class Inheritance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957946" y="1770609"/>
            <a:ext cx="3555997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000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class Parent:        # define parent class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</a:t>
            </a:r>
            <a:r>
              <a:rPr lang="en-US" altLang="zh-TW" sz="1000" dirty="0" err="1" smtClean="0"/>
              <a:t>parentAttr</a:t>
            </a:r>
            <a:r>
              <a:rPr lang="en-US" altLang="zh-TW" sz="1000" dirty="0" smtClean="0"/>
              <a:t> = 100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__init__(self):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print ("Calling parent constructor")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</a:t>
            </a:r>
            <a:r>
              <a:rPr lang="en-US" altLang="zh-TW" sz="1000" dirty="0" err="1" smtClean="0"/>
              <a:t>parentMethod</a:t>
            </a:r>
            <a:r>
              <a:rPr lang="en-US" altLang="zh-TW" sz="10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print ('Calling parent method')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</a:t>
            </a:r>
            <a:r>
              <a:rPr lang="en-US" altLang="zh-TW" sz="1000" dirty="0" err="1" smtClean="0"/>
              <a:t>setAttr</a:t>
            </a:r>
            <a:r>
              <a:rPr lang="en-US" altLang="zh-TW" sz="1000" dirty="0" smtClean="0"/>
              <a:t>(self, </a:t>
            </a:r>
            <a:r>
              <a:rPr lang="en-US" altLang="zh-TW" sz="1000" dirty="0" err="1" smtClean="0"/>
              <a:t>attr</a:t>
            </a:r>
            <a:r>
              <a:rPr lang="en-US" altLang="zh-TW" sz="1000" dirty="0" smtClean="0"/>
              <a:t>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</a:t>
            </a:r>
            <a:r>
              <a:rPr lang="en-US" altLang="zh-TW" sz="1000" dirty="0" err="1" smtClean="0"/>
              <a:t>Parent.parentAttr</a:t>
            </a:r>
            <a:r>
              <a:rPr lang="en-US" altLang="zh-TW" sz="1000" dirty="0" smtClean="0"/>
              <a:t> = </a:t>
            </a:r>
            <a:r>
              <a:rPr lang="en-US" altLang="zh-TW" sz="1000" dirty="0" err="1" smtClean="0"/>
              <a:t>attr</a:t>
            </a: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s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</a:t>
            </a:r>
            <a:r>
              <a:rPr lang="en-US" altLang="zh-TW" sz="1000" dirty="0" err="1" smtClean="0"/>
              <a:t>getAttr</a:t>
            </a:r>
            <a:r>
              <a:rPr lang="en-US" altLang="zh-TW" sz="10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print ("Parent attribute :", </a:t>
            </a:r>
            <a:r>
              <a:rPr lang="en-US" altLang="zh-TW" sz="1000" dirty="0" err="1" smtClean="0"/>
              <a:t>Parent.parentAttr</a:t>
            </a:r>
            <a:r>
              <a:rPr lang="en-US" altLang="zh-TW" sz="10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1000" b="1" dirty="0" smtClean="0"/>
          </a:p>
          <a:p>
            <a:pPr>
              <a:buClr>
                <a:srgbClr val="00B0F0"/>
              </a:buClr>
            </a:pPr>
            <a:r>
              <a:rPr lang="en-US" altLang="zh-TW" sz="1000" b="1" dirty="0" smtClean="0"/>
              <a:t>class Child(Parent): </a:t>
            </a:r>
            <a:r>
              <a:rPr lang="en-US" altLang="zh-TW" sz="1000" dirty="0" smtClean="0"/>
              <a:t># define child class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__init__(self):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print ("Calling child constructor")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def </a:t>
            </a:r>
            <a:r>
              <a:rPr lang="en-US" altLang="zh-TW" sz="1000" dirty="0" err="1" smtClean="0"/>
              <a:t>childMethod</a:t>
            </a:r>
            <a:r>
              <a:rPr lang="en-US" altLang="zh-TW" sz="10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      print ('Calling child method')</a:t>
            </a:r>
          </a:p>
          <a:p>
            <a:pPr>
              <a:buClr>
                <a:srgbClr val="00B0F0"/>
              </a:buClr>
            </a:pPr>
            <a:endParaRPr lang="en-US" altLang="zh-TW" sz="1000" dirty="0" smtClean="0"/>
          </a:p>
          <a:p>
            <a:pPr>
              <a:buClr>
                <a:srgbClr val="00B0F0"/>
              </a:buClr>
            </a:pPr>
            <a:r>
              <a:rPr lang="en-US" altLang="zh-TW" sz="1000" dirty="0" smtClean="0"/>
              <a:t>c = </a:t>
            </a:r>
            <a:r>
              <a:rPr lang="en-US" altLang="zh-TW" sz="1000" b="1" dirty="0" smtClean="0"/>
              <a:t>Child()          </a:t>
            </a:r>
            <a:r>
              <a:rPr lang="en-US" altLang="zh-TW" sz="1000" dirty="0" smtClean="0"/>
              <a:t># instance of child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c.childMethod</a:t>
            </a:r>
            <a:r>
              <a:rPr lang="en-US" altLang="zh-TW" sz="1000" dirty="0" smtClean="0"/>
              <a:t>()      # child calls its method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c.parentMethod</a:t>
            </a:r>
            <a:r>
              <a:rPr lang="en-US" altLang="zh-TW" sz="1000" dirty="0" smtClean="0"/>
              <a:t>()     # calls parent's method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c.setAttr</a:t>
            </a:r>
            <a:r>
              <a:rPr lang="en-US" altLang="zh-TW" sz="1000" dirty="0" smtClean="0"/>
              <a:t>(200)       # again call parent's method</a:t>
            </a:r>
          </a:p>
          <a:p>
            <a:pPr>
              <a:buClr>
                <a:srgbClr val="00B0F0"/>
              </a:buClr>
            </a:pPr>
            <a:r>
              <a:rPr lang="en-US" altLang="zh-TW" sz="1000" dirty="0" err="1" smtClean="0"/>
              <a:t>c.getAttr</a:t>
            </a:r>
            <a:r>
              <a:rPr lang="en-US" altLang="zh-TW" sz="1000" dirty="0" smtClean="0"/>
              <a:t>()          # again call parent's method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495" y="2985634"/>
            <a:ext cx="4124325" cy="828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 Class Inheritance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a similar way, you can drive a class from multiple parent classes as follows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957946" y="1770609"/>
            <a:ext cx="523183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class A:     # define your class A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..... 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class B:     # define your </a:t>
            </a:r>
            <a:r>
              <a:rPr lang="en-US" altLang="zh-TW" sz="2000" dirty="0" err="1" smtClean="0"/>
              <a:t>calss</a:t>
            </a:r>
            <a:r>
              <a:rPr lang="en-US" altLang="zh-TW" sz="2000" dirty="0" smtClean="0"/>
              <a:t> B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..... 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class </a:t>
            </a:r>
            <a:r>
              <a:rPr lang="en-US" altLang="zh-TW" sz="2000" b="1" dirty="0" smtClean="0"/>
              <a:t>C(A, B</a:t>
            </a:r>
            <a:r>
              <a:rPr lang="en-US" altLang="zh-TW" sz="2000" dirty="0" smtClean="0"/>
              <a:t>): # subclass of A and B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.....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 Class Inheritance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use </a:t>
            </a:r>
            <a:r>
              <a:rPr lang="en-US" altLang="zh-TW" sz="2000" dirty="0" err="1" smtClean="0"/>
              <a:t>issubclass</a:t>
            </a:r>
            <a:r>
              <a:rPr lang="en-US" altLang="zh-TW" sz="2000" dirty="0" smtClean="0"/>
              <a:t>() or </a:t>
            </a:r>
            <a:r>
              <a:rPr lang="en-US" altLang="zh-TW" sz="2000" dirty="0" err="1" smtClean="0"/>
              <a:t>isinstance</a:t>
            </a:r>
            <a:r>
              <a:rPr lang="en-US" altLang="zh-TW" sz="2000" dirty="0" smtClean="0"/>
              <a:t>() functions to check a relationships of two classes and instances.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issubclass</a:t>
            </a:r>
            <a:r>
              <a:rPr lang="en-US" altLang="zh-TW" sz="2000" b="1" dirty="0" smtClean="0"/>
              <a:t>(sub, sup)</a:t>
            </a:r>
            <a:r>
              <a:rPr lang="en-US" altLang="zh-TW" sz="2000" dirty="0" smtClean="0"/>
              <a:t> boolean function returns True, if the given subclass </a:t>
            </a:r>
            <a:r>
              <a:rPr lang="en-US" altLang="zh-TW" sz="2000" b="1" dirty="0" smtClean="0"/>
              <a:t>sub</a:t>
            </a:r>
            <a:r>
              <a:rPr lang="en-US" altLang="zh-TW" sz="2000" dirty="0" smtClean="0"/>
              <a:t> is indeed a subclass of the </a:t>
            </a:r>
            <a:r>
              <a:rPr lang="en-US" altLang="zh-TW" sz="2000" dirty="0" err="1" smtClean="0"/>
              <a:t>superclass</a:t>
            </a:r>
            <a:r>
              <a:rPr lang="en-US" altLang="zh-TW" sz="2000" dirty="0" smtClean="0"/>
              <a:t> </a:t>
            </a:r>
            <a:r>
              <a:rPr lang="en-US" altLang="zh-TW" sz="2000" b="1" dirty="0" smtClean="0"/>
              <a:t>sup</a:t>
            </a:r>
            <a:r>
              <a:rPr lang="en-US" altLang="zh-TW" sz="2000" dirty="0" smtClean="0"/>
              <a:t>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err="1" smtClean="0"/>
              <a:t>isinstance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obj</a:t>
            </a:r>
            <a:r>
              <a:rPr lang="en-US" altLang="zh-TW" sz="2000" b="1" dirty="0" smtClean="0"/>
              <a:t>, Class)</a:t>
            </a:r>
            <a:r>
              <a:rPr lang="en-US" altLang="zh-TW" sz="2000" dirty="0" smtClean="0"/>
              <a:t> boolean function returns True, if </a:t>
            </a:r>
            <a:r>
              <a:rPr lang="en-US" altLang="zh-TW" sz="2000" i="1" dirty="0" err="1" smtClean="0"/>
              <a:t>obj</a:t>
            </a:r>
            <a:r>
              <a:rPr lang="en-US" altLang="zh-TW" sz="2000" dirty="0" smtClean="0"/>
              <a:t> is an instance of class </a:t>
            </a:r>
            <a:r>
              <a:rPr lang="en-US" altLang="zh-TW" sz="2000" i="1" dirty="0" err="1" smtClean="0"/>
              <a:t>Class</a:t>
            </a:r>
            <a:r>
              <a:rPr lang="en-US" altLang="zh-TW" sz="2000" dirty="0" smtClean="0"/>
              <a:t> or is an instance of a subclass of Class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1.10 Overriding Method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1.10 Overriding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always override your parent class methods.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One reason for overriding parent's methods is that you may want special or different functionality in your subclass.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</a:t>
            </a:r>
            <a:endParaRPr lang="en-US" altLang="zh-TW" sz="20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409306" y="2516197"/>
            <a:ext cx="523183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Parent:        # define parent class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</a:t>
            </a:r>
            <a:r>
              <a:rPr lang="en-US" altLang="zh-TW" dirty="0" err="1" smtClean="0"/>
              <a:t>myMethod</a:t>
            </a:r>
            <a:r>
              <a:rPr lang="en-US" altLang="zh-TW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print ('Calling parent method')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Child(Parent): # define child class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</a:t>
            </a:r>
            <a:r>
              <a:rPr lang="en-US" altLang="zh-TW" dirty="0" err="1" smtClean="0"/>
              <a:t>myMethod</a:t>
            </a:r>
            <a:r>
              <a:rPr lang="en-US" altLang="zh-TW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print ('Calling child method')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 = Child()          # instance of child</a:t>
            </a:r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c.myMethod</a:t>
            </a:r>
            <a:r>
              <a:rPr lang="en-US" altLang="zh-TW" dirty="0" smtClean="0"/>
              <a:t>()         # child calls overridden method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3898" y="4654795"/>
            <a:ext cx="4410075" cy="3619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1.11 Base Overloading Method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Overview of OOP Technology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1.11 Base Overloading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following table lists some generic functionality that you can override in your own classes (1).</a:t>
            </a:r>
            <a:endParaRPr lang="en-US" altLang="zh-TW" sz="20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98180" y="2005344"/>
          <a:ext cx="463772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415988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Method, Description, and Sample 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__init__ ( self [,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args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...]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Constructor (with any optional arguments)</a:t>
                      </a: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Sample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Call :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obj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className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args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__del__( self 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Destructor, deletes an object</a:t>
                      </a: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Sample Call : 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del obj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__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repr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__( self 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Evaluatable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string representation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Sample Call :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repr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obj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1.11 Base Overloading Method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following table lists some generic functionality that you can override in your own classes (2).</a:t>
            </a:r>
            <a:endParaRPr lang="en-US" altLang="zh-TW" sz="20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98180" y="2005344"/>
          <a:ext cx="4637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415988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Method, Description, and Sample 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__str__( self 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Printable string representation</a:t>
                      </a: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Sample Call : 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str(obj)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__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cmp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__ ( self, x 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Object comparison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Sample Call :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cmp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obj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, 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1.12 Overloading Operator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1.12 Overloading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Suppose you have created a Vector class to represent two-dimensional vectors.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What happens when you use the plus operator to add them? Most likely Python will yell at you.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could, however, define the </a:t>
            </a:r>
            <a:r>
              <a:rPr lang="en-US" altLang="zh-TW" sz="2000" i="1" dirty="0" smtClean="0"/>
              <a:t>__add__</a:t>
            </a:r>
            <a:r>
              <a:rPr lang="en-US" altLang="zh-TW" sz="2000" dirty="0" smtClean="0"/>
              <a:t> method in your class to perform vector addition and then the plus operator would behave as per expectation: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1.12 Overloading Operator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437441" y="1573956"/>
            <a:ext cx="523183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Vector: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__init__(self, a, b):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self.a</a:t>
            </a:r>
            <a:r>
              <a:rPr lang="en-US" altLang="zh-TW" dirty="0" smtClean="0"/>
              <a:t> = a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self.b</a:t>
            </a:r>
            <a:r>
              <a:rPr lang="en-US" altLang="zh-TW" dirty="0" smtClean="0"/>
              <a:t> = b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__str__(self):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return 'Vector (%d, %d)' % (</a:t>
            </a:r>
            <a:r>
              <a:rPr lang="en-US" altLang="zh-TW" dirty="0" err="1" smtClean="0"/>
              <a:t>self.a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self.b</a:t>
            </a:r>
            <a:r>
              <a:rPr lang="en-US" altLang="zh-TW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__add__(</a:t>
            </a:r>
            <a:r>
              <a:rPr lang="en-US" altLang="zh-TW" dirty="0" err="1" smtClean="0"/>
              <a:t>self,other</a:t>
            </a:r>
            <a:r>
              <a:rPr lang="en-US" altLang="zh-TW" dirty="0" smtClean="0"/>
              <a:t>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return Vector(</a:t>
            </a:r>
            <a:r>
              <a:rPr lang="en-US" altLang="zh-TW" dirty="0" err="1" smtClean="0"/>
              <a:t>self.a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other.a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self.b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other.b</a:t>
            </a:r>
            <a:r>
              <a:rPr lang="en-US" altLang="zh-TW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v1 = Vector(2,10)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v2 = Vector(5,-2)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</a:t>
            </a:r>
            <a:r>
              <a:rPr lang="en-US" altLang="zh-TW" b="1" dirty="0" smtClean="0"/>
              <a:t>v1 + v2</a:t>
            </a:r>
            <a:r>
              <a:rPr lang="en-US" altLang="zh-TW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0330" y="5480026"/>
            <a:ext cx="4124325" cy="371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1.13 Data Hiding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1.13 Data Hiding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object's attributes may or may not be visible outside the class definition.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need to name attributes with a double underscore prefix, and those attributes then will not be directly visible to outsiders: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606253" y="2221071"/>
            <a:ext cx="5231839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JustCounter</a:t>
            </a:r>
            <a:r>
              <a:rPr lang="en-US" altLang="zh-TW" sz="1600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__</a:t>
            </a:r>
            <a:r>
              <a:rPr lang="en-US" altLang="zh-TW" sz="1600" dirty="0" err="1" smtClean="0"/>
              <a:t>secretCount</a:t>
            </a:r>
            <a:r>
              <a:rPr lang="en-US" altLang="zh-TW" sz="1600" dirty="0" smtClean="0"/>
              <a:t> = 0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def count(self):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self.__secretCount</a:t>
            </a:r>
            <a:r>
              <a:rPr lang="en-US" altLang="zh-TW" sz="1600" dirty="0" smtClean="0"/>
              <a:t> += 1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print (</a:t>
            </a:r>
            <a:r>
              <a:rPr lang="en-US" altLang="zh-TW" sz="1600" dirty="0" err="1" smtClean="0"/>
              <a:t>self.__secretCount</a:t>
            </a:r>
            <a:r>
              <a:rPr lang="en-US" altLang="zh-TW" sz="16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counter = </a:t>
            </a:r>
            <a:r>
              <a:rPr lang="en-US" altLang="zh-TW" sz="1600" dirty="0" err="1" smtClean="0"/>
              <a:t>JustCounter</a:t>
            </a:r>
            <a:r>
              <a:rPr lang="en-US" altLang="zh-TW" sz="1600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counter.count</a:t>
            </a:r>
            <a:r>
              <a:rPr lang="en-US" altLang="zh-TW" sz="1600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counter.count</a:t>
            </a:r>
            <a:r>
              <a:rPr lang="en-US" altLang="zh-TW" sz="1600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counter.__secretCount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1900" y="3163984"/>
            <a:ext cx="5372100" cy="923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66058" y="5535163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protects those members by internally changing the name to include the class name. 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1.13 Data Hiding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access such attributes as </a:t>
            </a:r>
            <a:r>
              <a:rPr lang="en-US" altLang="zh-TW" sz="2000" i="1" dirty="0" err="1" smtClean="0"/>
              <a:t>object._className__attrName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you would replace your last line as following, then it works for you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73540" y="1939717"/>
            <a:ext cx="5231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.........................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</a:t>
            </a:r>
            <a:r>
              <a:rPr lang="en-US" altLang="zh-TW" dirty="0" err="1" smtClean="0"/>
              <a:t>counter._JustCounter__secretCount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1.13 Data Hiding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234462" y="1117909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6111" y="1782629"/>
            <a:ext cx="523183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#!/usr/bin/python3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class </a:t>
            </a:r>
            <a:r>
              <a:rPr lang="en-US" altLang="zh-TW" dirty="0" err="1" smtClean="0"/>
              <a:t>JustCounter</a:t>
            </a:r>
            <a:r>
              <a:rPr lang="en-US" altLang="zh-TW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__</a:t>
            </a:r>
            <a:r>
              <a:rPr lang="en-US" altLang="zh-TW" dirty="0" err="1" smtClean="0"/>
              <a:t>secretCount</a:t>
            </a:r>
            <a:r>
              <a:rPr lang="en-US" altLang="zh-TW" dirty="0" smtClean="0"/>
              <a:t> = 0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def count(self):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self.__secretCount</a:t>
            </a:r>
            <a:r>
              <a:rPr lang="en-US" altLang="zh-TW" dirty="0" smtClean="0"/>
              <a:t> += 1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print (</a:t>
            </a:r>
            <a:r>
              <a:rPr lang="en-US" altLang="zh-TW" dirty="0" err="1" smtClean="0"/>
              <a:t>self.__secretCount</a:t>
            </a:r>
            <a:r>
              <a:rPr lang="en-US" altLang="zh-TW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counter = </a:t>
            </a:r>
            <a:r>
              <a:rPr lang="en-US" altLang="zh-TW" dirty="0" err="1" smtClean="0"/>
              <a:t>JustCounter</a:t>
            </a:r>
            <a:r>
              <a:rPr lang="en-US" altLang="zh-TW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counter.count</a:t>
            </a:r>
            <a:r>
              <a:rPr lang="en-US" altLang="zh-TW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counter.count</a:t>
            </a:r>
            <a:r>
              <a:rPr lang="en-US" altLang="zh-TW" dirty="0" smtClean="0"/>
              <a:t>()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#print (</a:t>
            </a:r>
            <a:r>
              <a:rPr lang="en-US" altLang="zh-TW" dirty="0" err="1" smtClean="0"/>
              <a:t>counter.__secretCount</a:t>
            </a:r>
            <a:r>
              <a:rPr lang="en-US" altLang="zh-TW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</a:t>
            </a:r>
            <a:r>
              <a:rPr lang="en-US" altLang="zh-TW" dirty="0" err="1" smtClean="0"/>
              <a:t>counter._JustCounter__secretCount</a:t>
            </a:r>
            <a:r>
              <a:rPr lang="en-US" altLang="zh-TW" dirty="0" smtClean="0"/>
              <a:t>))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531" y="4094871"/>
            <a:ext cx="3876675" cy="609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Overview of OOP Technology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Class</a:t>
            </a:r>
            <a:r>
              <a:rPr lang="en-US" altLang="zh-TW" sz="2000" dirty="0" smtClean="0"/>
              <a:t> −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Class variable</a:t>
            </a:r>
            <a:r>
              <a:rPr lang="en-US" altLang="zh-TW" sz="2000" dirty="0" smtClean="0"/>
              <a:t> − 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Data member</a:t>
            </a:r>
            <a:r>
              <a:rPr lang="en-US" altLang="zh-TW" sz="2000" dirty="0" smtClean="0"/>
              <a:t> − A class variable or instance variable that holds data associated with a class and its 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Function overloading</a:t>
            </a:r>
            <a:r>
              <a:rPr lang="en-US" altLang="zh-TW" sz="2000" dirty="0" smtClean="0"/>
              <a:t> − The assignment of more than one behavior to a particular function. The operation performed varies by the types of objects or arguments involved.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Instance variable</a:t>
            </a:r>
            <a:r>
              <a:rPr lang="en-US" altLang="zh-TW" sz="2000" dirty="0" smtClean="0"/>
              <a:t> − A variable that is defined inside a method and belongs only to the current instance of a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Inheritance</a:t>
            </a:r>
            <a:r>
              <a:rPr lang="en-US" altLang="zh-TW" sz="2000" dirty="0" smtClean="0"/>
              <a:t> − The transfer of the characteristics of a class to other classes that are derived from it.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Overview of OOP Technology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Instance</a:t>
            </a:r>
            <a:r>
              <a:rPr lang="en-US" altLang="zh-TW" sz="2000" dirty="0" smtClean="0"/>
              <a:t> − An individual object of a certain class. An object </a:t>
            </a:r>
            <a:r>
              <a:rPr lang="en-US" altLang="zh-TW" sz="2000" dirty="0" err="1" smtClean="0"/>
              <a:t>obj</a:t>
            </a:r>
            <a:r>
              <a:rPr lang="en-US" altLang="zh-TW" sz="2000" dirty="0" smtClean="0"/>
              <a:t> that belongs to a class Circle, for example, is an instance of the class Circle.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Instantiation</a:t>
            </a:r>
            <a:r>
              <a:rPr lang="en-US" altLang="zh-TW" sz="2000" dirty="0" smtClean="0"/>
              <a:t> − The creation of an instance of a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Method </a:t>
            </a:r>
            <a:r>
              <a:rPr lang="en-US" altLang="zh-TW" sz="2000" dirty="0" smtClean="0"/>
              <a:t>− A special kind of function that is defined in a class definition.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Object</a:t>
            </a:r>
            <a:r>
              <a:rPr lang="en-US" altLang="zh-TW" sz="2000" dirty="0" smtClean="0"/>
              <a:t> − A unique instance of a data structure that is defined by its class. An object comprises both data members (class variables and instance variables) and methods.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Operator overloading</a:t>
            </a:r>
            <a:r>
              <a:rPr lang="en-US" altLang="zh-TW" sz="2000" dirty="0" smtClean="0"/>
              <a:t> − The assignment of more than one function to a particular operator.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Create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Create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class</a:t>
            </a:r>
            <a:r>
              <a:rPr lang="en-US" altLang="zh-TW" sz="2000" dirty="0" smtClean="0"/>
              <a:t> statement creates a new class definition.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name of the class immediately follows the keyword </a:t>
            </a:r>
            <a:r>
              <a:rPr lang="en-US" altLang="zh-TW" sz="2000" i="1" dirty="0" smtClean="0"/>
              <a:t>class</a:t>
            </a:r>
            <a:r>
              <a:rPr lang="en-US" altLang="zh-TW" sz="2000" dirty="0" smtClean="0"/>
              <a:t> followed by a colon as follows.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001488" y="2220548"/>
            <a:ext cx="607422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class ClassName: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'Optional class documentation string'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class_suite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312057" y="3359920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class has a documentation string, which can be accessed via </a:t>
            </a:r>
            <a:r>
              <a:rPr lang="en-US" altLang="zh-TW" sz="2000" b="1" i="1" dirty="0" err="1" smtClean="0"/>
              <a:t>ClassName.__doc</a:t>
            </a:r>
            <a:r>
              <a:rPr lang="en-US" altLang="zh-TW" sz="2000" b="1" i="1" dirty="0" smtClean="0"/>
              <a:t>__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i="1" dirty="0" err="1" smtClean="0"/>
              <a:t>class_suite</a:t>
            </a:r>
            <a:r>
              <a:rPr lang="en-US" altLang="zh-TW" sz="2000" dirty="0" smtClean="0"/>
              <a:t> consists of all the component statements defining class members, data attributes and functions.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Create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https://www.tutorialspoint.com/python3/python_classes_objects.htm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an example of a simple Python class: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277259" y="1959292"/>
            <a:ext cx="6074228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class Employee: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'Common base class for all employees'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empCount</a:t>
            </a:r>
            <a:r>
              <a:rPr lang="en-US" altLang="zh-TW" sz="2000" dirty="0" smtClean="0"/>
              <a:t> = 0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__init__(self, name, salary):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self.name = name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self.salary</a:t>
            </a:r>
            <a:r>
              <a:rPr lang="en-US" altLang="zh-TW" sz="2000" dirty="0" smtClean="0"/>
              <a:t> = salary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Employee.empCount</a:t>
            </a:r>
            <a:r>
              <a:rPr lang="en-US" altLang="zh-TW" sz="2000" dirty="0" smtClean="0"/>
              <a:t> += 1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</a:t>
            </a:r>
            <a:r>
              <a:rPr lang="en-US" altLang="zh-TW" sz="2000" dirty="0" err="1" smtClean="0"/>
              <a:t>displayCount</a:t>
            </a:r>
            <a:r>
              <a:rPr lang="en-US" altLang="zh-TW" sz="20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print ("Total Employee %d" % </a:t>
            </a:r>
            <a:r>
              <a:rPr lang="en-US" altLang="zh-TW" sz="2000" dirty="0" err="1" smtClean="0"/>
              <a:t>Employee.empCount</a:t>
            </a:r>
            <a:r>
              <a:rPr lang="en-US" altLang="zh-TW" sz="20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def </a:t>
            </a:r>
            <a:r>
              <a:rPr lang="en-US" altLang="zh-TW" sz="2000" dirty="0" err="1" smtClean="0"/>
              <a:t>displayEmployee</a:t>
            </a:r>
            <a:r>
              <a:rPr lang="en-US" altLang="zh-TW" sz="2000" dirty="0" smtClean="0"/>
              <a:t>(self):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print ("Name : ", self.name,  ", Salary: ", </a:t>
            </a:r>
            <a:r>
              <a:rPr lang="en-US" altLang="zh-TW" sz="2000" dirty="0" err="1" smtClean="0"/>
              <a:t>self.salary</a:t>
            </a:r>
            <a:r>
              <a:rPr lang="en-US" altLang="zh-TW" sz="20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4690</TotalTime>
  <Words>2446</Words>
  <Application>Microsoft Office PowerPoint</Application>
  <PresentationFormat>如螢幕大小 (4:3)</PresentationFormat>
  <Paragraphs>517</Paragraphs>
  <Slides>49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1" baseType="lpstr">
      <vt:lpstr>Office Theme</vt:lpstr>
      <vt:lpstr>Facet</vt:lpstr>
      <vt:lpstr>投影片 1</vt:lpstr>
      <vt:lpstr>投影片 2</vt:lpstr>
      <vt:lpstr>1 OOP</vt:lpstr>
      <vt:lpstr>投影片 4</vt:lpstr>
      <vt:lpstr>1.1 Overview of OOP Technology</vt:lpstr>
      <vt:lpstr>1.1 Overview of OOP Technology</vt:lpstr>
      <vt:lpstr>投影片 7</vt:lpstr>
      <vt:lpstr>1.2 Create Class</vt:lpstr>
      <vt:lpstr>1.2 Create Class</vt:lpstr>
      <vt:lpstr>1.2 Create Class</vt:lpstr>
      <vt:lpstr>投影片 11</vt:lpstr>
      <vt:lpstr>1.3 Create Instance Object</vt:lpstr>
      <vt:lpstr>投影片 13</vt:lpstr>
      <vt:lpstr>1.4 Access Attribute</vt:lpstr>
      <vt:lpstr>1.4 Access Attribute</vt:lpstr>
      <vt:lpstr>1.4 Access Attribute</vt:lpstr>
      <vt:lpstr>投影片 17</vt:lpstr>
      <vt:lpstr>1.5 Built-in Class Attribute</vt:lpstr>
      <vt:lpstr>1.5 Built-in Class Attribute</vt:lpstr>
      <vt:lpstr>1.5 Built-in Class Attribute</vt:lpstr>
      <vt:lpstr>1.5 Built-in Class Attribute</vt:lpstr>
      <vt:lpstr>投影片 22</vt:lpstr>
      <vt:lpstr>1.6 Destroy Object </vt:lpstr>
      <vt:lpstr>1.6 Destroy Object </vt:lpstr>
      <vt:lpstr>投影片 25</vt:lpstr>
      <vt:lpstr>1.7 Example of Destroy Object </vt:lpstr>
      <vt:lpstr>1.7 Example of Destroy Object </vt:lpstr>
      <vt:lpstr>1.7 Example of Destroy Object </vt:lpstr>
      <vt:lpstr>投影片 29</vt:lpstr>
      <vt:lpstr>1.8 Import Class</vt:lpstr>
      <vt:lpstr>1.8 Import Class</vt:lpstr>
      <vt:lpstr>投影片 32</vt:lpstr>
      <vt:lpstr>1.9 Class Inheritance</vt:lpstr>
      <vt:lpstr>1.9 Class Inheritance</vt:lpstr>
      <vt:lpstr>1.9 Class Inheritance</vt:lpstr>
      <vt:lpstr>1.9 Class Inheritance</vt:lpstr>
      <vt:lpstr>投影片 37</vt:lpstr>
      <vt:lpstr>1.10 Overriding Method</vt:lpstr>
      <vt:lpstr>投影片 39</vt:lpstr>
      <vt:lpstr>1.11 Base Overloading Method</vt:lpstr>
      <vt:lpstr>1.11 Base Overloading Method</vt:lpstr>
      <vt:lpstr>投影片 42</vt:lpstr>
      <vt:lpstr>1.12 Overloading Operator</vt:lpstr>
      <vt:lpstr>1.12 Overloading Operator</vt:lpstr>
      <vt:lpstr>投影片 45</vt:lpstr>
      <vt:lpstr>1.13 Data Hiding</vt:lpstr>
      <vt:lpstr>1.13 Data Hiding</vt:lpstr>
      <vt:lpstr>1.13 Data Hiding</vt:lpstr>
      <vt:lpstr>投影片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631</cp:revision>
  <dcterms:created xsi:type="dcterms:W3CDTF">2015-10-11T19:53:33Z</dcterms:created>
  <dcterms:modified xsi:type="dcterms:W3CDTF">2017-02-21T07:19:23Z</dcterms:modified>
</cp:coreProperties>
</file>