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56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6" r:id="rId14"/>
    <p:sldId id="293" r:id="rId15"/>
    <p:sldId id="294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0" r:id="rId29"/>
    <p:sldId id="309" r:id="rId30"/>
    <p:sldId id="311" r:id="rId31"/>
    <p:sldId id="312" r:id="rId32"/>
    <p:sldId id="320" r:id="rId33"/>
    <p:sldId id="313" r:id="rId34"/>
    <p:sldId id="321" r:id="rId35"/>
    <p:sldId id="314" r:id="rId36"/>
    <p:sldId id="315" r:id="rId37"/>
    <p:sldId id="322" r:id="rId38"/>
    <p:sldId id="316" r:id="rId39"/>
    <p:sldId id="317" r:id="rId40"/>
    <p:sldId id="323" r:id="rId41"/>
    <p:sldId id="319" r:id="rId42"/>
    <p:sldId id="324" r:id="rId43"/>
    <p:sldId id="325" r:id="rId44"/>
    <p:sldId id="326" r:id="rId45"/>
    <p:sldId id="327" r:id="rId46"/>
    <p:sldId id="330" r:id="rId47"/>
    <p:sldId id="329" r:id="rId48"/>
    <p:sldId id="328" r:id="rId49"/>
    <p:sldId id="331" r:id="rId50"/>
    <p:sldId id="332" r:id="rId51"/>
    <p:sldId id="333" r:id="rId52"/>
    <p:sldId id="334" r:id="rId53"/>
    <p:sldId id="335" r:id="rId54"/>
    <p:sldId id="28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3" autoAdjust="0"/>
    <p:restoredTop sz="94660"/>
  </p:normalViewPr>
  <p:slideViewPr>
    <p:cSldViewPr snapToGrid="0">
      <p:cViewPr>
        <p:scale>
          <a:sx n="68" d="100"/>
          <a:sy n="68" d="100"/>
        </p:scale>
        <p:origin x="-45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A08-1FBC-433B-9B88-98D5F8B842CD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2F598-5E37-4B42-B926-5088F49E6B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50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2F598-5E37-4B42-B926-5088F49E6B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24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A455-7F56-4B23-8C82-E4D287D136B3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373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125D9-66EE-4E3E-BC82-15E0BEAA237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019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EB4F-BE98-498F-B5C2-6D6FF577F12E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49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C7DA1-09A7-482F-B33A-E54C054E12C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8183" y="6563726"/>
            <a:ext cx="4622973" cy="365125"/>
          </a:xfrm>
        </p:spPr>
        <p:txBody>
          <a:bodyPr/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8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34771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53E86-C4C2-4FB0-A203-367B3D057E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4062" y="6541428"/>
            <a:ext cx="512638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effectLst/>
              </a:defRPr>
            </a:lvl1pPr>
          </a:lstStyle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859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5E520-B811-460D-AC56-AE7292F4DC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8506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E43-7B84-4CDF-B06C-D1FE440F3D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5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312-CF6B-4A7F-A73B-D4A62E3115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581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9C573-2A65-4F14-9074-0AA09E6384C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223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A190-F65E-463C-90B5-73C0CAEB55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250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01AD-C8E1-4A9D-83CC-2EBFD6D626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549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ABC0-02D2-4791-BA93-BE3538C0606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6509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6290-2F5B-4C46-A55E-2683D7A3FA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62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15321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BFE-713B-49A2-A07D-9E3A72872C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11361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8C9A2-6A1E-4A37-9786-1FA91DA43F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1888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724979676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0321583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936B-5F96-4D6D-8DB2-F87F2C5EA4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2298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8CB-2DB9-45E2-90B3-D49300F0A9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101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94B8C-9C25-4502-91AC-D3600D9DAE48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551613"/>
            <a:ext cx="20574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112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048B-2587-4881-92AB-D49A31D5A612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6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F270-1BF1-4750-86EA-2CBB5E03D75B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7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53B1-3C32-45B8-8F45-E4A0B52DAE0D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73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7D02A-8A53-43D3-B3ED-D08D89538281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6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8CE20-5FA2-4DEC-B586-21A327328F76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435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CDBA-26A6-4F2A-A4E2-0E196F0AF72F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785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FDBB9-A580-4805-9C7E-9E45C09329B9}" type="datetime1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CA79-CFB9-4279-B9A0-482A5CF91A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6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0066C-C15A-4880-A2D1-90C7C26A04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9A68FB-3CE7-4FDB-80DF-25BB60F8A625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4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187016"/>
            <a:ext cx="9144002" cy="2971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Python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en-US" altLang="zh-TW" b="1" dirty="0" smtClean="0">
                <a:solidFill>
                  <a:srgbClr val="7030A0"/>
                </a:solidFill>
              </a:rPr>
              <a:t>Chapter 2: Regular Expression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38934" y="3792974"/>
            <a:ext cx="289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Peter H. Chen, PhDEE/EMBA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2567" y="4192589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13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Compilation Flag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Compilation Flags are as </a:t>
            </a:r>
            <a:r>
              <a:rPr lang="en-US" altLang="zh-TW" sz="2000" smtClean="0"/>
              <a:t>follow (2):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59029" y="1676400"/>
          <a:ext cx="7181470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Flag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VERBOSE, X (for ‘extended’)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Enable verbose REs, which can be organized more cleanly and understandably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match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match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function attempts to match RE </a:t>
            </a:r>
            <a:r>
              <a:rPr lang="en-US" altLang="zh-TW" sz="2000" i="1" dirty="0" smtClean="0"/>
              <a:t>pattern</a:t>
            </a:r>
            <a:r>
              <a:rPr lang="en-US" altLang="zh-TW" sz="2000" dirty="0" smtClean="0"/>
              <a:t> to </a:t>
            </a:r>
            <a:r>
              <a:rPr lang="en-US" altLang="zh-TW" sz="2000" i="1" dirty="0" smtClean="0"/>
              <a:t>string</a:t>
            </a:r>
            <a:r>
              <a:rPr lang="en-US" altLang="zh-TW" sz="2000" dirty="0" smtClean="0"/>
              <a:t> with optional </a:t>
            </a:r>
            <a:r>
              <a:rPr lang="en-US" altLang="zh-TW" sz="2000" i="1" dirty="0" smtClean="0"/>
              <a:t>flags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syntax for this </a:t>
            </a:r>
            <a:r>
              <a:rPr lang="en-US" altLang="zh-TW" sz="2000" dirty="0" smtClean="0"/>
              <a:t>function</a:t>
            </a:r>
            <a:r>
              <a:rPr lang="en-US" altLang="zh-TW" sz="2000" dirty="0"/>
              <a:t>: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77259" y="1959292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re.match</a:t>
            </a:r>
            <a:r>
              <a:rPr lang="en-US" altLang="zh-TW" sz="2000" dirty="0" smtClean="0"/>
              <a:t>(pattern, string, flags = 0)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match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function attempts to match RE </a:t>
            </a:r>
            <a:r>
              <a:rPr lang="en-US" altLang="zh-TW" sz="2000" i="1" dirty="0" smtClean="0"/>
              <a:t>pattern</a:t>
            </a:r>
            <a:r>
              <a:rPr lang="en-US" altLang="zh-TW" sz="2000" dirty="0" smtClean="0"/>
              <a:t> to </a:t>
            </a:r>
            <a:r>
              <a:rPr lang="en-US" altLang="zh-TW" sz="2000" i="1" dirty="0" smtClean="0"/>
              <a:t>string</a:t>
            </a:r>
            <a:r>
              <a:rPr lang="en-US" altLang="zh-TW" sz="2000" dirty="0" smtClean="0"/>
              <a:t> with optional </a:t>
            </a:r>
            <a:r>
              <a:rPr lang="en-US" altLang="zh-TW" sz="2000" i="1" dirty="0" smtClean="0"/>
              <a:t>flags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syntax for this </a:t>
            </a:r>
            <a:r>
              <a:rPr lang="en-US" altLang="zh-TW" sz="2000" dirty="0" smtClean="0"/>
              <a:t>function</a:t>
            </a:r>
            <a:r>
              <a:rPr lang="en-US" altLang="zh-TW" sz="2000" dirty="0"/>
              <a:t>: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277259" y="1959292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re.match</a:t>
            </a:r>
            <a:r>
              <a:rPr lang="en-US" altLang="zh-TW" sz="2000" dirty="0" smtClean="0"/>
              <a:t>(pattern, string, flags = 0)</a:t>
            </a:r>
            <a:endParaRPr lang="en-US" altLang="zh-TW" sz="2000" dirty="0" smtClean="0"/>
          </a:p>
        </p:txBody>
      </p:sp>
      <p:sp>
        <p:nvSpPr>
          <p:cNvPr id="12" name="TextBox 1"/>
          <p:cNvSpPr txBox="1"/>
          <p:nvPr/>
        </p:nvSpPr>
        <p:spPr>
          <a:xfrm>
            <a:off x="316523" y="2480130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description of the </a:t>
            </a:r>
            <a:r>
              <a:rPr lang="en-US" altLang="zh-TW" sz="2000" dirty="0" smtClean="0"/>
              <a:t>parameters:</a:t>
            </a:r>
            <a:endParaRPr lang="en-US" altLang="zh-TW" sz="2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98180" y="3055034"/>
          <a:ext cx="718147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pattern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is the regular expression to be matched.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string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is the string, which would be searched to match the pattern at the beginning of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flags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You can specify different flags using bitwise OR (|). These are modifiers, which are listed in the table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match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err="1" smtClean="0"/>
              <a:t>re.match</a:t>
            </a:r>
            <a:r>
              <a:rPr lang="en-US" altLang="zh-TW" sz="2000" dirty="0" smtClean="0"/>
              <a:t> function returns a </a:t>
            </a:r>
            <a:r>
              <a:rPr lang="en-US" altLang="zh-TW" sz="2000" b="1" dirty="0" smtClean="0"/>
              <a:t>match</a:t>
            </a:r>
            <a:r>
              <a:rPr lang="en-US" altLang="zh-TW" sz="2000" dirty="0" smtClean="0"/>
              <a:t> object on success, </a:t>
            </a:r>
            <a:r>
              <a:rPr lang="en-US" altLang="zh-TW" sz="2000" b="1" dirty="0" smtClean="0"/>
              <a:t>None</a:t>
            </a:r>
            <a:r>
              <a:rPr lang="en-US" altLang="zh-TW" sz="2000" dirty="0" smtClean="0"/>
              <a:t> on failure. We </a:t>
            </a:r>
            <a:r>
              <a:rPr lang="en-US" altLang="zh-TW" sz="2000" dirty="0" err="1" smtClean="0"/>
              <a:t>use</a:t>
            </a:r>
            <a:r>
              <a:rPr lang="en-US" altLang="zh-TW" sz="2000" i="1" dirty="0" err="1" smtClean="0"/>
              <a:t>group</a:t>
            </a:r>
            <a:r>
              <a:rPr lang="en-US" altLang="zh-TW" sz="2000" i="1" dirty="0" smtClean="0"/>
              <a:t>(num)</a:t>
            </a:r>
            <a:r>
              <a:rPr lang="en-US" altLang="zh-TW" sz="2000" dirty="0" smtClean="0"/>
              <a:t> or </a:t>
            </a:r>
            <a:r>
              <a:rPr lang="en-US" altLang="zh-TW" sz="2000" i="1" dirty="0" smtClean="0"/>
              <a:t>groups()</a:t>
            </a:r>
            <a:r>
              <a:rPr lang="en-US" altLang="zh-TW" sz="2000" dirty="0" smtClean="0"/>
              <a:t> function of </a:t>
            </a:r>
            <a:r>
              <a:rPr lang="en-US" altLang="zh-TW" sz="2000" b="1" dirty="0" smtClean="0"/>
              <a:t>match</a:t>
            </a:r>
            <a:r>
              <a:rPr lang="en-US" altLang="zh-TW" sz="2000" dirty="0" smtClean="0"/>
              <a:t> object to get matched expression.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832419" y="2323515"/>
          <a:ext cx="71814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group(num = 0)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returns entire match (or specific subgroup num)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groups()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returns all matching subgroups in a tuple (empty if there weren't any)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match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Example:</a:t>
            </a:r>
            <a:endParaRPr lang="en-US" altLang="zh-TW" sz="2000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36582" y="1706073"/>
            <a:ext cx="6074228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re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line = "Cats are smarter than dogs"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matchObj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re.match</a:t>
            </a:r>
            <a:r>
              <a:rPr lang="en-US" altLang="zh-TW" sz="2000" dirty="0" smtClean="0"/>
              <a:t>( r'(.*) are (.*?) .*', line, </a:t>
            </a:r>
            <a:r>
              <a:rPr lang="en-US" altLang="zh-TW" sz="2000" dirty="0" err="1" smtClean="0"/>
              <a:t>re.M|re.I</a:t>
            </a:r>
            <a:r>
              <a:rPr lang="en-US" altLang="zh-TW" sz="20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if </a:t>
            </a:r>
            <a:r>
              <a:rPr lang="en-US" altLang="zh-TW" sz="2000" dirty="0" err="1" smtClean="0"/>
              <a:t>matchObj</a:t>
            </a:r>
            <a:r>
              <a:rPr lang="en-US" altLang="zh-TW" sz="2000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() : ", 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(1) : ", 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(1))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(2) : ", </a:t>
            </a:r>
            <a:r>
              <a:rPr lang="en-US" altLang="zh-TW" sz="2000" dirty="0" err="1" smtClean="0"/>
              <a:t>matchObj.group</a:t>
            </a:r>
            <a:r>
              <a:rPr lang="en-US" altLang="zh-TW" sz="2000" dirty="0" smtClean="0"/>
              <a:t>(2))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else: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("No match!!")</a:t>
            </a:r>
            <a:endParaRPr lang="en-US" altLang="zh-TW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4951" y="5542305"/>
            <a:ext cx="3714750" cy="8096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search Function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search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function searches for first occurrence of RE </a:t>
            </a:r>
            <a:r>
              <a:rPr lang="en-US" altLang="zh-TW" sz="2000" i="1" dirty="0" smtClean="0"/>
              <a:t>pattern</a:t>
            </a:r>
            <a:r>
              <a:rPr lang="en-US" altLang="zh-TW" sz="2000" dirty="0" smtClean="0"/>
              <a:t> within </a:t>
            </a:r>
            <a:r>
              <a:rPr lang="en-US" altLang="zh-TW" sz="2000" i="1" dirty="0" smtClean="0"/>
              <a:t>string</a:t>
            </a:r>
            <a:r>
              <a:rPr lang="en-US" altLang="zh-TW" sz="2000" dirty="0" smtClean="0"/>
              <a:t> with optional </a:t>
            </a:r>
            <a:r>
              <a:rPr lang="en-US" altLang="zh-TW" sz="2000" i="1" dirty="0" smtClean="0"/>
              <a:t>flags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is the syntax for this function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1122514" y="2222694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re.search</a:t>
            </a:r>
            <a:r>
              <a:rPr lang="en-US" altLang="zh-TW" sz="2000" dirty="0" smtClean="0"/>
              <a:t>(pattern, string, flags = 0)</a:t>
            </a:r>
            <a:endParaRPr lang="en-US" altLang="zh-TW" sz="2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70045" y="3251983"/>
          <a:ext cx="718147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pattern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is the regular expression to be matched.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string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is the string, which would be searched to match the pattern anywhere in the string.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flags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You can specify different flags using bitwise OR (|). These are modifiers, which are listed in the table below.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14" name="TextBox 1"/>
          <p:cNvSpPr txBox="1"/>
          <p:nvPr/>
        </p:nvSpPr>
        <p:spPr>
          <a:xfrm>
            <a:off x="358726" y="2705214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</a:t>
            </a:r>
            <a:r>
              <a:rPr lang="en-US" altLang="zh-TW" sz="2000" dirty="0" smtClean="0"/>
              <a:t>is the description of the parameters</a:t>
            </a:r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search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</a:t>
            </a:r>
            <a:r>
              <a:rPr lang="en-US" altLang="zh-TW" sz="2000" dirty="0" smtClean="0"/>
              <a:t> </a:t>
            </a:r>
            <a:r>
              <a:rPr lang="en-US" altLang="zh-TW" sz="2000" i="1" dirty="0" err="1" smtClean="0"/>
              <a:t>re.search</a:t>
            </a:r>
            <a:r>
              <a:rPr lang="en-US" altLang="zh-TW" sz="2000" dirty="0" smtClean="0"/>
              <a:t> function returns a </a:t>
            </a:r>
            <a:r>
              <a:rPr lang="en-US" altLang="zh-TW" sz="2000" b="1" dirty="0" smtClean="0"/>
              <a:t>match</a:t>
            </a:r>
            <a:r>
              <a:rPr lang="en-US" altLang="zh-TW" sz="2000" dirty="0" smtClean="0"/>
              <a:t> object on success, </a:t>
            </a:r>
            <a:r>
              <a:rPr lang="en-US" altLang="zh-TW" sz="2000" b="1" dirty="0" smtClean="0"/>
              <a:t>none</a:t>
            </a:r>
            <a:r>
              <a:rPr lang="en-US" altLang="zh-TW" sz="2000" dirty="0" smtClean="0"/>
              <a:t> on failure.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</a:t>
            </a:r>
            <a:r>
              <a:rPr lang="en-US" altLang="zh-TW" sz="2000" dirty="0" smtClean="0"/>
              <a:t>use </a:t>
            </a:r>
            <a:r>
              <a:rPr lang="en-US" altLang="zh-TW" sz="2000" i="1" dirty="0" smtClean="0"/>
              <a:t>group(num) </a:t>
            </a:r>
            <a:r>
              <a:rPr lang="en-US" altLang="zh-TW" sz="2000" dirty="0" smtClean="0"/>
              <a:t>or </a:t>
            </a:r>
            <a:r>
              <a:rPr lang="en-US" altLang="zh-TW" sz="2000" i="1" dirty="0" smtClean="0"/>
              <a:t>groups() </a:t>
            </a:r>
            <a:r>
              <a:rPr lang="en-US" altLang="zh-TW" sz="2000" dirty="0" smtClean="0"/>
              <a:t>function of </a:t>
            </a:r>
            <a:r>
              <a:rPr lang="en-US" altLang="zh-TW" sz="2000" b="1" dirty="0" smtClean="0"/>
              <a:t>match</a:t>
            </a:r>
            <a:r>
              <a:rPr lang="en-US" altLang="zh-TW" sz="2000" dirty="0" smtClean="0"/>
              <a:t> object to get the matched expression.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30894" y="2379786"/>
          <a:ext cx="718147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group(num = 0)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This method returns entire match (or specific subgroup num)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groups()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This method returns all matching subgroups in a tuple (empty if there weren't any)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search Function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Example:</a:t>
            </a:r>
            <a:endParaRPr lang="en-US" altLang="zh-TW" sz="2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1136582" y="1706073"/>
            <a:ext cx="6074228" cy="4093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re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line = "Cats are smarter than dogs";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err="1" smtClean="0"/>
              <a:t>searchObj</a:t>
            </a:r>
            <a:r>
              <a:rPr lang="en-US" altLang="zh-TW" sz="2000" dirty="0" smtClean="0"/>
              <a:t> = </a:t>
            </a:r>
            <a:r>
              <a:rPr lang="en-US" altLang="zh-TW" sz="2000" dirty="0" err="1" smtClean="0"/>
              <a:t>re.search</a:t>
            </a:r>
            <a:r>
              <a:rPr lang="en-US" altLang="zh-TW" sz="2000" dirty="0" smtClean="0"/>
              <a:t>( r'(.*) are (.*?) .*', line, </a:t>
            </a:r>
            <a:r>
              <a:rPr lang="en-US" altLang="zh-TW" sz="2000" dirty="0" err="1" smtClean="0"/>
              <a:t>re.M|re.I</a:t>
            </a:r>
            <a:r>
              <a:rPr lang="en-US" altLang="zh-TW" sz="2000" dirty="0" smtClean="0"/>
              <a:t>)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if </a:t>
            </a:r>
            <a:r>
              <a:rPr lang="en-US" altLang="zh-TW" sz="2000" dirty="0" err="1" smtClean="0"/>
              <a:t>searchObj</a:t>
            </a:r>
            <a:r>
              <a:rPr lang="en-US" altLang="zh-TW" sz="2000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() : ", 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(1) : ", 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(1))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(2) : ", </a:t>
            </a:r>
            <a:r>
              <a:rPr lang="en-US" altLang="zh-TW" sz="2000" dirty="0" err="1" smtClean="0"/>
              <a:t>searchObj.group</a:t>
            </a:r>
            <a:r>
              <a:rPr lang="en-US" altLang="zh-TW" sz="2000" dirty="0" smtClean="0"/>
              <a:t>(2))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else: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   print ("Nothing found!!")</a:t>
            </a:r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1543" y="5684740"/>
            <a:ext cx="3724275" cy="5810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Regular Expression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Match vs. Search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Match vs. Search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Python </a:t>
            </a:r>
            <a:r>
              <a:rPr lang="en-US" altLang="zh-TW" sz="2000" dirty="0" smtClean="0"/>
              <a:t>offers two different primitive operations based on regular expressions: </a:t>
            </a:r>
            <a:r>
              <a:rPr lang="en-US" altLang="zh-TW" sz="2000" b="1" dirty="0" smtClean="0"/>
              <a:t>match</a:t>
            </a:r>
            <a:r>
              <a:rPr lang="en-US" altLang="zh-TW" sz="2000" dirty="0" smtClean="0"/>
              <a:t> checks for a match only at the beginning of the string, while </a:t>
            </a:r>
            <a:r>
              <a:rPr lang="en-US" altLang="zh-TW" sz="2000" b="1" dirty="0" smtClean="0"/>
              <a:t>search</a:t>
            </a:r>
            <a:r>
              <a:rPr lang="en-US" altLang="zh-TW" sz="2000" dirty="0" smtClean="0"/>
              <a:t> checks for a match anywhere in the string (this is what Perl does by default).</a:t>
            </a:r>
            <a:endParaRPr lang="en-US" altLang="zh-TW" sz="2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69296" y="2553557"/>
            <a:ext cx="607422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14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import re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line = "Cats are smarter than dogs";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matchObj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re.match</a:t>
            </a:r>
            <a:r>
              <a:rPr lang="en-US" altLang="zh-TW" sz="1400" dirty="0" smtClean="0"/>
              <a:t>( </a:t>
            </a:r>
            <a:r>
              <a:rPr lang="en-US" altLang="zh-TW" sz="1400" dirty="0" err="1" smtClean="0"/>
              <a:t>r'dogs</a:t>
            </a:r>
            <a:r>
              <a:rPr lang="en-US" altLang="zh-TW" sz="1400" dirty="0" smtClean="0"/>
              <a:t>', line, </a:t>
            </a:r>
            <a:r>
              <a:rPr lang="en-US" altLang="zh-TW" sz="1400" dirty="0" err="1" smtClean="0"/>
              <a:t>re.M|re.I</a:t>
            </a:r>
            <a:r>
              <a:rPr lang="en-US" altLang="zh-TW" sz="1400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if </a:t>
            </a:r>
            <a:r>
              <a:rPr lang="en-US" altLang="zh-TW" sz="1400" dirty="0" err="1" smtClean="0"/>
              <a:t>matchObj</a:t>
            </a:r>
            <a:r>
              <a:rPr lang="en-US" altLang="zh-TW" sz="1400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print ("match --&gt; </a:t>
            </a:r>
            <a:r>
              <a:rPr lang="en-US" altLang="zh-TW" sz="1400" dirty="0" err="1" smtClean="0"/>
              <a:t>matchObj.group</a:t>
            </a:r>
            <a:r>
              <a:rPr lang="en-US" altLang="zh-TW" sz="1400" dirty="0" smtClean="0"/>
              <a:t>() : ", </a:t>
            </a:r>
            <a:r>
              <a:rPr lang="en-US" altLang="zh-TW" sz="1400" dirty="0" err="1" smtClean="0"/>
              <a:t>matchObj.group</a:t>
            </a:r>
            <a:r>
              <a:rPr lang="en-US" altLang="zh-TW" sz="1400" dirty="0" smtClean="0"/>
              <a:t>())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else: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print ("No match!!")</a:t>
            </a:r>
          </a:p>
          <a:p>
            <a:pPr>
              <a:buClr>
                <a:srgbClr val="00B0F0"/>
              </a:buClr>
            </a:pPr>
            <a:endParaRPr lang="en-US" altLang="zh-TW" sz="1400" dirty="0" smtClean="0"/>
          </a:p>
          <a:p>
            <a:pPr>
              <a:buClr>
                <a:srgbClr val="00B0F0"/>
              </a:buClr>
            </a:pPr>
            <a:r>
              <a:rPr lang="en-US" altLang="zh-TW" sz="1400" dirty="0" err="1" smtClean="0"/>
              <a:t>searchObj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re.search</a:t>
            </a:r>
            <a:r>
              <a:rPr lang="en-US" altLang="zh-TW" sz="1400" dirty="0" smtClean="0"/>
              <a:t>( </a:t>
            </a:r>
            <a:r>
              <a:rPr lang="en-US" altLang="zh-TW" sz="1400" dirty="0" err="1" smtClean="0"/>
              <a:t>r'dogs</a:t>
            </a:r>
            <a:r>
              <a:rPr lang="en-US" altLang="zh-TW" sz="1400" dirty="0" smtClean="0"/>
              <a:t>', line, </a:t>
            </a:r>
            <a:r>
              <a:rPr lang="en-US" altLang="zh-TW" sz="1400" dirty="0" err="1" smtClean="0"/>
              <a:t>re.M|re.I</a:t>
            </a:r>
            <a:r>
              <a:rPr lang="en-US" altLang="zh-TW" sz="1400" dirty="0" smtClean="0"/>
              <a:t>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if </a:t>
            </a:r>
            <a:r>
              <a:rPr lang="en-US" altLang="zh-TW" sz="1400" dirty="0" err="1" smtClean="0"/>
              <a:t>searchObj</a:t>
            </a:r>
            <a:r>
              <a:rPr lang="en-US" altLang="zh-TW" sz="1400" dirty="0" smtClean="0"/>
              <a:t>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print ("search --&gt; </a:t>
            </a:r>
            <a:r>
              <a:rPr lang="en-US" altLang="zh-TW" sz="1400" dirty="0" err="1" smtClean="0"/>
              <a:t>searchObj.group</a:t>
            </a:r>
            <a:r>
              <a:rPr lang="en-US" altLang="zh-TW" sz="1400" dirty="0" smtClean="0"/>
              <a:t>() : ", </a:t>
            </a:r>
            <a:r>
              <a:rPr lang="en-US" altLang="zh-TW" sz="1400" dirty="0" err="1" smtClean="0"/>
              <a:t>searchObj.group</a:t>
            </a:r>
            <a:r>
              <a:rPr lang="en-US" altLang="zh-TW" sz="1400" dirty="0" smtClean="0"/>
              <a:t>())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else:</a:t>
            </a:r>
          </a:p>
          <a:p>
            <a:pPr>
              <a:buClr>
                <a:srgbClr val="00B0F0"/>
              </a:buClr>
            </a:pPr>
            <a:r>
              <a:rPr lang="en-US" altLang="zh-TW" sz="1400" dirty="0" smtClean="0"/>
              <a:t>   print ("Nothing found!!")</a:t>
            </a:r>
            <a:endParaRPr lang="en-US" altLang="zh-TW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38124" y="5770027"/>
            <a:ext cx="4229100" cy="4667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Search and Replace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Search and Replace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One </a:t>
            </a:r>
            <a:r>
              <a:rPr lang="en-US" altLang="zh-TW" sz="2000" dirty="0" smtClean="0"/>
              <a:t>of the most important </a:t>
            </a:r>
            <a:r>
              <a:rPr lang="en-US" altLang="zh-TW" sz="2000" b="1" dirty="0" smtClean="0"/>
              <a:t>re</a:t>
            </a:r>
            <a:r>
              <a:rPr lang="en-US" altLang="zh-TW" sz="2000" dirty="0" smtClean="0"/>
              <a:t> methods that use regular expressions is </a:t>
            </a:r>
            <a:r>
              <a:rPr lang="en-US" altLang="zh-TW" sz="2000" b="1" dirty="0" smtClean="0"/>
              <a:t>sub</a:t>
            </a:r>
            <a:r>
              <a:rPr lang="en-US" altLang="zh-TW" sz="2000" dirty="0" smtClean="0"/>
              <a:t>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Syntax</a:t>
            </a:r>
            <a:endParaRPr lang="en-US" altLang="zh-TW" sz="2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883365" y="2004918"/>
            <a:ext cx="6074228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re.sub(pattern, </a:t>
            </a:r>
            <a:r>
              <a:rPr lang="en-US" altLang="zh-TW" sz="2000" dirty="0" err="1" smtClean="0"/>
              <a:t>repl</a:t>
            </a:r>
            <a:r>
              <a:rPr lang="en-US" altLang="zh-TW" sz="2000" dirty="0" smtClean="0"/>
              <a:t>, string, max=0)</a:t>
            </a:r>
            <a:endParaRPr lang="en-US" altLang="zh-TW" sz="2000" dirty="0" smtClean="0"/>
          </a:p>
        </p:txBody>
      </p:sp>
      <p:sp>
        <p:nvSpPr>
          <p:cNvPr id="10" name="TextBox 1"/>
          <p:cNvSpPr txBox="1"/>
          <p:nvPr/>
        </p:nvSpPr>
        <p:spPr>
          <a:xfrm>
            <a:off x="344658" y="2522334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method replaces all occurrences of the RE </a:t>
            </a:r>
            <a:r>
              <a:rPr lang="en-US" altLang="zh-TW" sz="2000" i="1" dirty="0" smtClean="0"/>
              <a:t>pattern</a:t>
            </a:r>
            <a:r>
              <a:rPr lang="en-US" altLang="zh-TW" sz="2000" dirty="0" smtClean="0"/>
              <a:t> in </a:t>
            </a:r>
            <a:r>
              <a:rPr lang="en-US" altLang="zh-TW" sz="2000" i="1" dirty="0" smtClean="0"/>
              <a:t>string</a:t>
            </a:r>
            <a:r>
              <a:rPr lang="en-US" altLang="zh-TW" sz="2000" dirty="0" smtClean="0"/>
              <a:t> with </a:t>
            </a:r>
            <a:r>
              <a:rPr lang="en-US" altLang="zh-TW" sz="2000" i="1" dirty="0" err="1" smtClean="0"/>
              <a:t>repl</a:t>
            </a:r>
            <a:r>
              <a:rPr lang="en-US" altLang="zh-TW" sz="2000" dirty="0" smtClean="0"/>
              <a:t>, substituting all occurrences unless </a:t>
            </a:r>
            <a:r>
              <a:rPr lang="en-US" altLang="zh-TW" sz="2000" i="1" dirty="0" smtClean="0"/>
              <a:t>max</a:t>
            </a:r>
            <a:r>
              <a:rPr lang="en-US" altLang="zh-TW" sz="2000" dirty="0" smtClean="0"/>
              <a:t> is </a:t>
            </a:r>
            <a:r>
              <a:rPr lang="en-US" altLang="zh-TW" sz="2000" dirty="0" smtClean="0"/>
              <a:t>provided.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</a:t>
            </a:r>
            <a:r>
              <a:rPr lang="en-US" altLang="zh-TW" sz="2000" dirty="0" smtClean="0"/>
              <a:t>method returns modified string.</a:t>
            </a:r>
            <a:endParaRPr lang="en-US" altLang="zh-TW" sz="2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Search and Replace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b="1" dirty="0" smtClean="0"/>
              <a:t>Example:</a:t>
            </a:r>
            <a:endParaRPr lang="en-US" altLang="zh-TW" sz="2000" b="1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1"/>
          <p:cNvSpPr txBox="1"/>
          <p:nvPr/>
        </p:nvSpPr>
        <p:spPr>
          <a:xfrm>
            <a:off x="405064" y="1611023"/>
            <a:ext cx="7838604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rgbClr val="00B0F0"/>
              </a:buClr>
            </a:pPr>
            <a:r>
              <a:rPr lang="en-US" altLang="zh-TW" sz="2000" dirty="0" smtClean="0"/>
              <a:t>#!/usr/bin/python3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import re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phone = "2004-959-559 # This is Phone Number"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# Delete Python-style comments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num = re.sub(r'#.*$', "", phone)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print ("Phone Num : ", num)</a:t>
            </a:r>
          </a:p>
          <a:p>
            <a:pPr>
              <a:buClr>
                <a:srgbClr val="00B0F0"/>
              </a:buClr>
            </a:pPr>
            <a:endParaRPr lang="en-US" altLang="zh-TW" sz="2000" dirty="0" smtClean="0"/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# Remove anything other than digits (\D: Any non-digit, \d: any digit)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num = re.sub(r'\D', "", phone)    </a:t>
            </a:r>
          </a:p>
          <a:p>
            <a:pPr>
              <a:buClr>
                <a:srgbClr val="00B0F0"/>
              </a:buClr>
            </a:pPr>
            <a:r>
              <a:rPr lang="en-US" altLang="zh-TW" sz="2000" dirty="0" smtClean="0"/>
              <a:t>print ("Phone Num : ", num)</a:t>
            </a:r>
            <a:endParaRPr lang="en-US" altLang="zh-TW" sz="2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27925" y="5465298"/>
            <a:ext cx="4438650" cy="457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Regular Expression Modifier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Regular Expression Modifier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631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Regular </a:t>
            </a:r>
            <a:r>
              <a:rPr lang="en-US" altLang="zh-TW" sz="2000" dirty="0" smtClean="0"/>
              <a:t>expression literals may include an optional modifier to control various aspects of matching.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modifiers are specified as an optional flag.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provide multiple modifiers using exclusive OR (|), as shown previously and may be represented by one of </a:t>
            </a:r>
            <a:r>
              <a:rPr lang="en-US" altLang="zh-TW" sz="2000" dirty="0" smtClean="0"/>
              <a:t>these.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Regular Expression Modifier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Regular Expression Modifier: Option Flags (1).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4118" y="1788943"/>
          <a:ext cx="849446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Modifier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re.I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Performs case-insensitive matching.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re.L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Interprets words according to the current locale. This interpretation affects the alphabetic group (\w and \W), as well as word boundary behavior (\b and \B).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re.M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Makes $ match the end of a line (not just the end of the string) and makes ^ match the start of any line (not just the start of the string).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re.S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Makes a period (dot) match any character, including a newline.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 Regular Expression Modifier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Regular Expression Modifier: Option Flags (2).</a:t>
            </a:r>
            <a:endParaRPr lang="en-US" altLang="zh-TW" sz="20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54118" y="1803010"/>
          <a:ext cx="849446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Modifier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re.U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Interprets letters according to the Unicode character set. This flag affects the behavior of \w, \W, \b, \B.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re.X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Permits "cuter" regular expression syntax. It ignores whitespace (except inside a set [] or when escaped by a backslash) and treats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unescaped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# as a comment marker.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 Regular Expression Pattern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Regular Expression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40120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 </a:t>
            </a:r>
            <a:r>
              <a:rPr lang="en-US" altLang="zh-TW" sz="2000" i="1" dirty="0" smtClean="0"/>
              <a:t>regular expression</a:t>
            </a:r>
            <a:r>
              <a:rPr lang="en-US" altLang="zh-TW" sz="2000" dirty="0" smtClean="0"/>
              <a:t> is a special sequence of characters that helps you match or find other strings or sets of strings, using a specialized syntax held in a pattern.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Regular expressions are widely used in UNIX world.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module </a:t>
            </a:r>
            <a:r>
              <a:rPr lang="en-US" altLang="zh-TW" sz="2000" b="1" dirty="0" smtClean="0"/>
              <a:t>re</a:t>
            </a:r>
            <a:r>
              <a:rPr lang="en-US" altLang="zh-TW" sz="2000" dirty="0" smtClean="0"/>
              <a:t> provides full support for Perl-like regular expressions in Python.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 </a:t>
            </a:r>
            <a:r>
              <a:rPr lang="en-US" altLang="zh-TW" sz="2000" b="1" dirty="0" smtClean="0"/>
              <a:t>re</a:t>
            </a:r>
            <a:r>
              <a:rPr lang="en-US" altLang="zh-TW" sz="2000" dirty="0" smtClean="0"/>
              <a:t> module raises the exception </a:t>
            </a:r>
            <a:r>
              <a:rPr lang="en-US" altLang="zh-TW" sz="2000" b="1" dirty="0" err="1" smtClean="0"/>
              <a:t>re.error</a:t>
            </a:r>
            <a:r>
              <a:rPr lang="en-US" altLang="zh-TW" sz="2000" dirty="0" smtClean="0"/>
              <a:t> if an error occurs while compiling or using a regular expression.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We would cover two important functions, which would be used to handle regular expressions.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Nevertheless, a small thing first: There are various characters, which would have special meaning when they are used in regular expression.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To avoid any confusion while dealing with regular expressions, we would use Raw Strings as </a:t>
            </a:r>
            <a:r>
              <a:rPr lang="en-US" altLang="zh-TW" sz="2000" b="1" dirty="0" err="1" smtClean="0"/>
              <a:t>r'expression</a:t>
            </a:r>
            <a:r>
              <a:rPr lang="en-US" altLang="zh-TW" sz="2000" b="1" dirty="0" smtClean="0"/>
              <a:t>'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2.7 Regular Expression Pattern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Except </a:t>
            </a:r>
            <a:r>
              <a:rPr lang="en-US" altLang="zh-TW" sz="2000" dirty="0" smtClean="0"/>
              <a:t>for the control characters, </a:t>
            </a:r>
            <a:r>
              <a:rPr lang="en-US" altLang="zh-TW" sz="2000" b="1" dirty="0" smtClean="0"/>
              <a:t>(+ ? . * ^ $ ( ) [ ] { } | \)</a:t>
            </a:r>
            <a:r>
              <a:rPr lang="en-US" altLang="zh-TW" sz="2000" dirty="0" smtClean="0"/>
              <a:t>, all characters match themselves. 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You </a:t>
            </a:r>
            <a:r>
              <a:rPr lang="en-US" altLang="zh-TW" sz="2000" dirty="0" smtClean="0"/>
              <a:t>can escape a control character by preceding it with a </a:t>
            </a:r>
            <a:r>
              <a:rPr lang="en-US" altLang="zh-TW" sz="2000" dirty="0" smtClean="0"/>
              <a:t>backslash.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2.8 Literal Character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2.8 Literal Characters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The </a:t>
            </a:r>
            <a:r>
              <a:rPr lang="en-US" altLang="zh-TW" sz="2000" dirty="0" smtClean="0"/>
              <a:t>following table lists the regular expression syntax </a:t>
            </a:r>
            <a:r>
              <a:rPr lang="en-US" altLang="zh-TW" sz="2000" dirty="0" smtClean="0"/>
              <a:t>in Python: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Here is the list of regular expression syntax in Python.</a:t>
            </a:r>
            <a:endParaRPr lang="en-US" altLang="zh-TW" sz="2000" dirty="0" smtClean="0"/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Literal </a:t>
            </a:r>
            <a:r>
              <a:rPr lang="en-US" altLang="zh-TW" sz="2000" dirty="0" smtClean="0"/>
              <a:t>characters</a:t>
            </a:r>
            <a:r>
              <a:rPr lang="en-US" altLang="zh-TW" sz="2000" dirty="0" smtClean="0"/>
              <a:t>: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4456" y="2436057"/>
          <a:ext cx="849446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python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"python".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2.9 Character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2.9 Character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Character Classes (1):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36178" y="1730328"/>
          <a:ext cx="849446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[Pp]ython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or "python"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rub[ye]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"ruby" or "rube"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[aeiou]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 one lowercase vowel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[0-9]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 digit; same as [0123456789]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[a-z]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any lowercase ASCII letter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2.9 Character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Character Classes (2):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36178" y="1730328"/>
          <a:ext cx="849446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[A-Z]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 uppercase ASCII letter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[a-zA-Z0-9]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 of the above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[^aeiou]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anything other than a lowercase vowel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[^0-9]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anything other than a digit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2.10 Special Character Class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2.10 Special Character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Special Character Class (1):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36178" y="1730328"/>
          <a:ext cx="849446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any character except newline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 digit: [0-9]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 nondigit: [^0-9]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 whitespace character: [ \t\r\n\f]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nonwhitespace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: [^ \t\r\n\f]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2.10 Special Character  Class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Special Character Class (2):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36178" y="1730328"/>
          <a:ext cx="84944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80166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\w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a single word character: [A-Za-z0-9_]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\W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a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nonword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 character: [^A-Za-z0-9_]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2.11 Nongreedy Repetition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Regular Expression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Basic patterns that match single chars (1):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02758" y="1639585"/>
          <a:ext cx="71814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Expression and 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a, X, 9, &lt;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ordinary characters just match themselves exactly.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. (a period)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any single character except newline '\n'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\w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a "word" character: a letter or digit or underbar [a-zA-Z0-9_].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\W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any non-word character.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boundary between word and non-word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2.11 Nongreedy Repetition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matches the smallest number of </a:t>
            </a:r>
            <a:r>
              <a:rPr lang="en-US" altLang="zh-TW" sz="2000" dirty="0" smtClean="0"/>
              <a:t>repetitions: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97359" y="1702192"/>
          <a:ext cx="5683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520543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&lt;.*&gt;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Greedy repetition: matches "&lt;python&gt;perl&gt;"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&lt;.*?&gt;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Nongreedy: matches "&lt;python&gt;" in "&lt;python&gt;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perl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&gt;"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2.12 Nongreedy Repetition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matches the smallest number of </a:t>
            </a:r>
            <a:r>
              <a:rPr lang="en-US" altLang="zh-TW" sz="2000" dirty="0" smtClean="0"/>
              <a:t>repetitions: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97359" y="1702192"/>
          <a:ext cx="56832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520543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&lt;.*&gt;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Greedy repetition: matches "&lt;python&gt;perl&gt;"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&lt;.*?&gt;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Nongreedy: matches "&lt;python&gt;" in "&lt;python&gt;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perl</a:t>
                      </a: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&gt;"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2.12 Group with Parenthesis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2.12 Group with Parenthesis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Group with Parenthesis: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97359" y="1702192"/>
          <a:ext cx="5683268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520543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\D\d+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No group: + repeats \d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(\D\d)+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Grouped: + repeats \D\d pair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([Pp]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ython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(,)?)+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"Python", "Python, python, python", etc.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2.13 Back Reference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2.13 Back Reference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matches a previously matched group again</a:t>
            </a:r>
            <a:r>
              <a:rPr lang="en-US" altLang="zh-TW" sz="2000" dirty="0" smtClean="0"/>
              <a:t>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2447" y="1702192"/>
          <a:ext cx="832799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2"/>
                <a:gridCol w="762779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([Pp])ython&amp;\1ails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python&amp;pails or Python&amp;Pails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(['"])[^\1]*\1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Single or double-quoted string. \1 matches whatever the 1st group matched. \2 matches whatever the 2nd group matched, etc.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2.14 Alternative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2.14 Alternative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Alternative: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2447" y="1702192"/>
          <a:ext cx="832799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2"/>
                <a:gridCol w="762779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python|perl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or "perl"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rub(y|le)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"ruby" or "ruble"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Python(!+|\?)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"Python" followed by one or more ! or one ?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2.15 Anchor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2.15 Anchor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needs to specify match </a:t>
            </a:r>
            <a:r>
              <a:rPr lang="en-US" altLang="zh-TW" sz="2000" dirty="0" smtClean="0"/>
              <a:t>position (1).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2447" y="1702192"/>
          <a:ext cx="832799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2"/>
                <a:gridCol w="762779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^Python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at the start of a string or internal line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Python$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at the end of a string or line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\APython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at the start of a string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Python\Z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 at the end of a string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bPython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\b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"Python" at a word boundary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Regular Expression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Basic patterns that match single chars (2):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02758" y="1639585"/>
          <a:ext cx="71814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Expression and 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a single whitespace character -- space, newline, return, tab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any non-whitespace character.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pt-BR" b="1" dirty="0">
                          <a:solidFill>
                            <a:srgbClr val="000000"/>
                          </a:solidFill>
                        </a:rPr>
                        <a:t>\t, \n, \r</a:t>
                      </a:r>
                      <a:endParaRPr lang="pt-BR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pt-BR" dirty="0">
                          <a:solidFill>
                            <a:srgbClr val="000000"/>
                          </a:solidFill>
                        </a:rPr>
                        <a:t>tab, newline, return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\d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decimal digit [0-9]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10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matches start of the string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2.15 Anchor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This needs to specify match </a:t>
            </a:r>
            <a:r>
              <a:rPr lang="en-US" altLang="zh-TW" sz="2000" dirty="0" smtClean="0"/>
              <a:t>position (2).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2447" y="1702192"/>
          <a:ext cx="8327995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2"/>
                <a:gridCol w="762779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\brub\B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\B is nonword boundary: match "rub" in "rube" and "ruby" but not alone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Python(?=!)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"Python", if followed by an exclamation point.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Python(?!!)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Match "Python", if not followed by an exclamation point.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2.16 Special Syntax</a:t>
            </a:r>
            <a:endParaRPr lang="en-US" sz="48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2.16 Special Syntax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"/>
          <p:cNvSpPr txBox="1"/>
          <p:nvPr/>
        </p:nvSpPr>
        <p:spPr>
          <a:xfrm>
            <a:off x="358727" y="1143701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smtClean="0"/>
              <a:t>Special Syntax.</a:t>
            </a:r>
            <a:endParaRPr lang="en-US" altLang="zh-TW" sz="20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92447" y="1702192"/>
          <a:ext cx="8327995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02"/>
                <a:gridCol w="7627793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and 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R(?#comment)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Matches "R". All the rest is a comment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R(?i)uby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Case-insensitive while matching "uby"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R(?i:uby)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Same as above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rub(?:</a:t>
                      </a:r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y|le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))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Group only without creating \1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</a:rPr>
                        <a:t>backreference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68FB-3CE7-4FDB-80DF-25BB60F8A625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8238" y="4332495"/>
            <a:ext cx="6147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2C3C43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2C3C43"/>
                  </a:fgClr>
                  <a:bgClr>
                    <a:srgbClr val="2C3C43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2C3C43">
                      <a:lumMod val="75000"/>
                    </a:srgbClr>
                  </a:outerShdw>
                </a:effectLst>
              </a:rPr>
              <a:t>END of CHAPTER 2</a:t>
            </a:r>
            <a:endParaRPr lang="en-US" sz="5400" b="1" dirty="0">
              <a:ln w="12700">
                <a:solidFill>
                  <a:srgbClr val="2C3C43">
                    <a:lumMod val="75000"/>
                  </a:srgbClr>
                </a:solidFill>
                <a:prstDash val="solid"/>
              </a:ln>
              <a:pattFill prst="dkUpDiag">
                <a:fgClr>
                  <a:srgbClr val="2C3C43"/>
                </a:fgClr>
                <a:bgClr>
                  <a:srgbClr val="2C3C43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2C3C43">
                    <a:lumMod val="7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45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Regular Expression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Basic patterns that match single chars (3):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02758" y="1639585"/>
          <a:ext cx="71814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Expression and Match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$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match the end of the string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12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\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inhibit the "specialness" of a character.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6062" y="2909484"/>
            <a:ext cx="873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Compilation Flag</a:t>
            </a:r>
            <a:endParaRPr lang="en-US" sz="5400" dirty="0">
              <a:solidFill>
                <a:prstClr val="black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2567" y="4279674"/>
            <a:ext cx="822446" cy="91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7839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Compilation Flag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Compilation flags let you modify some aspects of how regular expressions work. </a:t>
            </a:r>
          </a:p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Flags are available in the re module under two names, a long name such as </a:t>
            </a:r>
            <a:r>
              <a:rPr lang="en-US" altLang="zh-TW" sz="2000" b="1" dirty="0" smtClean="0"/>
              <a:t>IGNORECASE</a:t>
            </a:r>
            <a:r>
              <a:rPr lang="en-US" altLang="zh-TW" sz="2000" dirty="0" smtClean="0"/>
              <a:t> and a short, one-letter form such as I.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CA79-CFB9-4279-B9A0-482A5CF91A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-29333"/>
            <a:ext cx="9143999" cy="606702"/>
          </a:xfrm>
        </p:spPr>
        <p:txBody>
          <a:bodyPr>
            <a:normAutofit/>
          </a:bodyPr>
          <a:lstStyle/>
          <a:p>
            <a:r>
              <a:rPr lang="en-US" altLang="zh-TW" sz="3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Compilation Flag</a:t>
            </a:r>
            <a:endParaRPr lang="en-US" altLang="zh-TW" sz="3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972" y="446747"/>
            <a:ext cx="58213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i="1" dirty="0" smtClean="0"/>
              <a:t>Introduction</a:t>
            </a:r>
          </a:p>
          <a:p>
            <a:r>
              <a:rPr lang="en-US" altLang="zh-TW" sz="1200" b="1" i="1" dirty="0" smtClean="0"/>
              <a:t>https://www.tutorialspoint.com/python3/python_reg_expressions.htm</a:t>
            </a:r>
            <a:endParaRPr lang="en-US" altLang="zh-TW" sz="12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820474" y="6554307"/>
            <a:ext cx="427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Python - CS596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131977"/>
            <a:ext cx="8577942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465138" indent="-465138">
              <a:buClr>
                <a:srgbClr val="00B0F0"/>
              </a:buClr>
              <a:buFont typeface="Wingdings" pitchFamily="2" charset="2"/>
              <a:buChar char="u"/>
            </a:pPr>
            <a:r>
              <a:rPr lang="en-US" altLang="zh-TW" sz="2000" dirty="0" smtClean="0"/>
              <a:t>Compilation Flags are as follow (1):</a:t>
            </a:r>
            <a:endParaRPr lang="en-US" altLang="zh-TW" sz="20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8914" y="0"/>
            <a:ext cx="595086" cy="6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59029" y="1676400"/>
          <a:ext cx="718147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38"/>
                <a:gridCol w="670363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Flag and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Meaning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ASCII, A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Makes several escapes like \w, \b, \s and \d match only on ASCII characters with the respective property.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DOTALL, S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Make, match any character, including newlines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IGNORECASE, I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Do case-insensitive matches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LOCALE, L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Do a locale-aware match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/>
                        <a:t>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MULTILINE, 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Multi-line matching, affecting ^ and $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93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.potx" id="{E80F494D-E271-464E-886B-3BA5D5541D0D}" vid="{81EB598E-8E2C-439E-AC78-BC692462472F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4830</TotalTime>
  <Words>2231</Words>
  <Application>Microsoft Office PowerPoint</Application>
  <PresentationFormat>如螢幕大小 (4:3)</PresentationFormat>
  <Paragraphs>595</Paragraphs>
  <Slides>53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53</vt:i4>
      </vt:variant>
    </vt:vector>
  </HeadingPairs>
  <TitlesOfParts>
    <vt:vector size="55" baseType="lpstr">
      <vt:lpstr>Office Theme</vt:lpstr>
      <vt:lpstr>Facet</vt:lpstr>
      <vt:lpstr>投影片 1</vt:lpstr>
      <vt:lpstr>投影片 2</vt:lpstr>
      <vt:lpstr>2 Regular Expression</vt:lpstr>
      <vt:lpstr>2 Regular Expression</vt:lpstr>
      <vt:lpstr>2 Regular Expression</vt:lpstr>
      <vt:lpstr>2 Regular Expression</vt:lpstr>
      <vt:lpstr>投影片 7</vt:lpstr>
      <vt:lpstr>2.1 Compilation Flag</vt:lpstr>
      <vt:lpstr>2.1 Compilation Flag</vt:lpstr>
      <vt:lpstr>2.1 Compilation Flag</vt:lpstr>
      <vt:lpstr>投影片 11</vt:lpstr>
      <vt:lpstr>2.2 match Function</vt:lpstr>
      <vt:lpstr>2.2 match Function</vt:lpstr>
      <vt:lpstr>2.2 match Function</vt:lpstr>
      <vt:lpstr>2.2 match Function</vt:lpstr>
      <vt:lpstr>投影片 16</vt:lpstr>
      <vt:lpstr>2.3 search Function</vt:lpstr>
      <vt:lpstr>2.3 search Function</vt:lpstr>
      <vt:lpstr>2.3 search Function</vt:lpstr>
      <vt:lpstr>投影片 20</vt:lpstr>
      <vt:lpstr>2.4 Match vs. Search</vt:lpstr>
      <vt:lpstr>投影片 22</vt:lpstr>
      <vt:lpstr>2.5 Search and Replace</vt:lpstr>
      <vt:lpstr>2.5 Search and Replace</vt:lpstr>
      <vt:lpstr>投影片 25</vt:lpstr>
      <vt:lpstr>2.6 Regular Expression Modifier</vt:lpstr>
      <vt:lpstr>2.6 Regular Expression Modifier</vt:lpstr>
      <vt:lpstr>2.6 Regular Expression Modifier</vt:lpstr>
      <vt:lpstr>投影片 29</vt:lpstr>
      <vt:lpstr>2.7 Regular Expression Pattern</vt:lpstr>
      <vt:lpstr>投影片 31</vt:lpstr>
      <vt:lpstr>2.8 Literal Characters</vt:lpstr>
      <vt:lpstr>投影片 33</vt:lpstr>
      <vt:lpstr>2.9 Character Class</vt:lpstr>
      <vt:lpstr>2.9 Character Class</vt:lpstr>
      <vt:lpstr>投影片 36</vt:lpstr>
      <vt:lpstr>2.10 Special Character Class</vt:lpstr>
      <vt:lpstr>2.10 Special Character  Class</vt:lpstr>
      <vt:lpstr>投影片 39</vt:lpstr>
      <vt:lpstr>2.11 Nongreedy Repetition</vt:lpstr>
      <vt:lpstr>2.12 Nongreedy Repetition</vt:lpstr>
      <vt:lpstr>投影片 42</vt:lpstr>
      <vt:lpstr>2.12 Group with Parenthesis</vt:lpstr>
      <vt:lpstr>投影片 44</vt:lpstr>
      <vt:lpstr>2.13 Back Reference</vt:lpstr>
      <vt:lpstr>投影片 46</vt:lpstr>
      <vt:lpstr>2.14 Alternative</vt:lpstr>
      <vt:lpstr>投影片 48</vt:lpstr>
      <vt:lpstr>2.15 Anchor</vt:lpstr>
      <vt:lpstr>2.15 Anchor</vt:lpstr>
      <vt:lpstr>投影片 51</vt:lpstr>
      <vt:lpstr>2.16 Special Syntax</vt:lpstr>
      <vt:lpstr>投影片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USER</cp:lastModifiedBy>
  <cp:revision>721</cp:revision>
  <dcterms:created xsi:type="dcterms:W3CDTF">2015-10-11T19:53:33Z</dcterms:created>
  <dcterms:modified xsi:type="dcterms:W3CDTF">2017-02-21T17:55:02Z</dcterms:modified>
</cp:coreProperties>
</file>